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Lst>
  <p:notesMasterIdLst>
    <p:notesMasterId r:id="rId175"/>
  </p:notesMasterIdLst>
  <p:sldIdLst>
    <p:sldId id="479" r:id="rId3"/>
    <p:sldId id="256" r:id="rId4"/>
    <p:sldId id="260" r:id="rId5"/>
    <p:sldId id="459" r:id="rId6"/>
    <p:sldId id="458" r:id="rId7"/>
    <p:sldId id="460" r:id="rId8"/>
    <p:sldId id="259" r:id="rId9"/>
    <p:sldId id="484" r:id="rId10"/>
    <p:sldId id="480" r:id="rId11"/>
    <p:sldId id="481" r:id="rId12"/>
    <p:sldId id="483" r:id="rId13"/>
    <p:sldId id="482" r:id="rId14"/>
    <p:sldId id="453" r:id="rId15"/>
    <p:sldId id="266" r:id="rId16"/>
    <p:sldId id="257" r:id="rId17"/>
    <p:sldId id="485" r:id="rId18"/>
    <p:sldId id="486" r:id="rId19"/>
    <p:sldId id="268" r:id="rId20"/>
    <p:sldId id="269" r:id="rId21"/>
    <p:sldId id="267" r:id="rId22"/>
    <p:sldId id="487" r:id="rId23"/>
    <p:sldId id="488" r:id="rId24"/>
    <p:sldId id="489" r:id="rId25"/>
    <p:sldId id="270" r:id="rId26"/>
    <p:sldId id="272" r:id="rId27"/>
    <p:sldId id="490" r:id="rId28"/>
    <p:sldId id="271" r:id="rId29"/>
    <p:sldId id="491" r:id="rId30"/>
    <p:sldId id="273" r:id="rId31"/>
    <p:sldId id="261" r:id="rId32"/>
    <p:sldId id="455" r:id="rId33"/>
    <p:sldId id="258" r:id="rId34"/>
    <p:sldId id="282" r:id="rId35"/>
    <p:sldId id="264" r:id="rId36"/>
    <p:sldId id="283" r:id="rId37"/>
    <p:sldId id="265" r:id="rId38"/>
    <p:sldId id="285" r:id="rId39"/>
    <p:sldId id="727" r:id="rId40"/>
    <p:sldId id="284" r:id="rId41"/>
    <p:sldId id="456" r:id="rId42"/>
    <p:sldId id="457" r:id="rId43"/>
    <p:sldId id="461" r:id="rId44"/>
    <p:sldId id="451" r:id="rId45"/>
    <p:sldId id="316" r:id="rId46"/>
    <p:sldId id="318" r:id="rId47"/>
    <p:sldId id="319" r:id="rId48"/>
    <p:sldId id="324" r:id="rId49"/>
    <p:sldId id="320" r:id="rId50"/>
    <p:sldId id="304" r:id="rId51"/>
    <p:sldId id="305" r:id="rId52"/>
    <p:sldId id="308" r:id="rId53"/>
    <p:sldId id="306" r:id="rId54"/>
    <p:sldId id="463" r:id="rId55"/>
    <p:sldId id="462" r:id="rId56"/>
    <p:sldId id="276" r:id="rId57"/>
    <p:sldId id="321" r:id="rId58"/>
    <p:sldId id="494" r:id="rId59"/>
    <p:sldId id="310" r:id="rId60"/>
    <p:sldId id="323" r:id="rId61"/>
    <p:sldId id="492" r:id="rId62"/>
    <p:sldId id="279" r:id="rId63"/>
    <p:sldId id="493" r:id="rId64"/>
    <p:sldId id="275" r:id="rId65"/>
    <p:sldId id="262" r:id="rId66"/>
    <p:sldId id="464" r:id="rId67"/>
    <p:sldId id="465" r:id="rId68"/>
    <p:sldId id="328" r:id="rId69"/>
    <p:sldId id="329" r:id="rId70"/>
    <p:sldId id="330" r:id="rId71"/>
    <p:sldId id="325" r:id="rId72"/>
    <p:sldId id="331" r:id="rId73"/>
    <p:sldId id="332" r:id="rId74"/>
    <p:sldId id="333" r:id="rId75"/>
    <p:sldId id="729" r:id="rId76"/>
    <p:sldId id="263" r:id="rId77"/>
    <p:sldId id="444" r:id="rId78"/>
    <p:sldId id="443" r:id="rId79"/>
    <p:sldId id="437" r:id="rId80"/>
    <p:sldId id="370" r:id="rId81"/>
    <p:sldId id="447" r:id="rId82"/>
    <p:sldId id="446" r:id="rId83"/>
    <p:sldId id="448" r:id="rId84"/>
    <p:sldId id="449" r:id="rId85"/>
    <p:sldId id="337" r:id="rId86"/>
    <p:sldId id="450" r:id="rId87"/>
    <p:sldId id="469" r:id="rId88"/>
    <p:sldId id="731" r:id="rId89"/>
    <p:sldId id="326" r:id="rId90"/>
    <p:sldId id="274" r:id="rId91"/>
    <p:sldId id="730" r:id="rId92"/>
    <p:sldId id="495" r:id="rId93"/>
    <p:sldId id="369" r:id="rId94"/>
    <p:sldId id="652" r:id="rId95"/>
    <p:sldId id="654" r:id="rId96"/>
    <p:sldId id="649" r:id="rId97"/>
    <p:sldId id="655" r:id="rId98"/>
    <p:sldId id="651" r:id="rId99"/>
    <p:sldId id="653" r:id="rId100"/>
    <p:sldId id="628" r:id="rId101"/>
    <p:sldId id="656" r:id="rId102"/>
    <p:sldId id="635" r:id="rId103"/>
    <p:sldId id="636" r:id="rId104"/>
    <p:sldId id="637" r:id="rId105"/>
    <p:sldId id="657" r:id="rId106"/>
    <p:sldId id="658" r:id="rId107"/>
    <p:sldId id="677" r:id="rId108"/>
    <p:sldId id="640" r:id="rId109"/>
    <p:sldId id="638" r:id="rId110"/>
    <p:sldId id="659" r:id="rId111"/>
    <p:sldId id="660" r:id="rId112"/>
    <p:sldId id="641" r:id="rId113"/>
    <p:sldId id="642" r:id="rId114"/>
    <p:sldId id="661" r:id="rId115"/>
    <p:sldId id="662" r:id="rId116"/>
    <p:sldId id="663" r:id="rId117"/>
    <p:sldId id="664" r:id="rId118"/>
    <p:sldId id="472" r:id="rId119"/>
    <p:sldId id="619" r:id="rId120"/>
    <p:sldId id="665" r:id="rId121"/>
    <p:sldId id="679" r:id="rId122"/>
    <p:sldId id="675" r:id="rId123"/>
    <p:sldId id="676" r:id="rId124"/>
    <p:sldId id="644" r:id="rId125"/>
    <p:sldId id="666" r:id="rId126"/>
    <p:sldId id="667" r:id="rId127"/>
    <p:sldId id="668" r:id="rId128"/>
    <p:sldId id="645" r:id="rId129"/>
    <p:sldId id="669" r:id="rId130"/>
    <p:sldId id="670" r:id="rId131"/>
    <p:sldId id="671" r:id="rId132"/>
    <p:sldId id="672" r:id="rId133"/>
    <p:sldId id="673" r:id="rId134"/>
    <p:sldId id="674" r:id="rId135"/>
    <p:sldId id="647" r:id="rId136"/>
    <p:sldId id="623" r:id="rId137"/>
    <p:sldId id="431" r:id="rId138"/>
    <p:sldId id="622" r:id="rId139"/>
    <p:sldId id="680" r:id="rId140"/>
    <p:sldId id="681" r:id="rId141"/>
    <p:sldId id="396" r:id="rId142"/>
    <p:sldId id="682" r:id="rId143"/>
    <p:sldId id="683" r:id="rId144"/>
    <p:sldId id="631" r:id="rId145"/>
    <p:sldId id="372" r:id="rId146"/>
    <p:sldId id="624" r:id="rId147"/>
    <p:sldId id="373" r:id="rId148"/>
    <p:sldId id="625" r:id="rId149"/>
    <p:sldId id="374" r:id="rId150"/>
    <p:sldId id="632" r:id="rId151"/>
    <p:sldId id="375" r:id="rId152"/>
    <p:sldId id="633" r:id="rId153"/>
    <p:sldId id="634" r:id="rId154"/>
    <p:sldId id="684" r:id="rId155"/>
    <p:sldId id="685" r:id="rId156"/>
    <p:sldId id="686" r:id="rId157"/>
    <p:sldId id="687" r:id="rId158"/>
    <p:sldId id="639" r:id="rId159"/>
    <p:sldId id="627" r:id="rId160"/>
    <p:sldId id="646" r:id="rId161"/>
    <p:sldId id="688" r:id="rId162"/>
    <p:sldId id="376" r:id="rId163"/>
    <p:sldId id="689" r:id="rId164"/>
    <p:sldId id="690" r:id="rId165"/>
    <p:sldId id="648" r:id="rId166"/>
    <p:sldId id="393" r:id="rId167"/>
    <p:sldId id="394" r:id="rId168"/>
    <p:sldId id="691" r:id="rId169"/>
    <p:sldId id="395" r:id="rId170"/>
    <p:sldId id="620" r:id="rId171"/>
    <p:sldId id="694" r:id="rId172"/>
    <p:sldId id="643" r:id="rId173"/>
    <p:sldId id="412" r:id="rId17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F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DA522A-3EB8-0F47-907F-D7D164A8F37E}" v="468" dt="2025-04-03T19:04:36.96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1162"/>
    <p:restoredTop sz="77843"/>
  </p:normalViewPr>
  <p:slideViewPr>
    <p:cSldViewPr snapToGrid="0">
      <p:cViewPr varScale="1">
        <p:scale>
          <a:sx n="91" d="100"/>
          <a:sy n="91" d="100"/>
        </p:scale>
        <p:origin x="632" y="184"/>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microsoft.com/office/2015/10/relationships/revisionInfo" Target="revisionInfo.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viewProps" Target="viewProps.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4" Type="http://schemas.openxmlformats.org/officeDocument/2006/relationships/slide" Target="slides/slide2.xml"/><Relationship Id="rId9" Type="http://schemas.openxmlformats.org/officeDocument/2006/relationships/slide" Target="slides/slide7.xml"/><Relationship Id="rId180" Type="http://schemas.microsoft.com/office/2016/11/relationships/changesInfo" Target="changesInfos/changesInfo1.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notesMaster" Target="notesMasters/notesMaster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presProps" Target="presProps.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orent Varak" userId="e3a43efb-b783-48cb-9edd-b76455e8000d" providerId="ADAL" clId="{E7DA522A-3EB8-0F47-907F-D7D164A8F37E}"/>
    <pc:docChg chg="undo custSel addSld delSld modSld sldOrd">
      <pc:chgData name="Florent Varak" userId="e3a43efb-b783-48cb-9edd-b76455e8000d" providerId="ADAL" clId="{E7DA522A-3EB8-0F47-907F-D7D164A8F37E}" dt="2025-04-03T19:04:36.966" v="772"/>
      <pc:docMkLst>
        <pc:docMk/>
      </pc:docMkLst>
      <pc:sldChg chg="modSp modAnim">
        <pc:chgData name="Florent Varak" userId="e3a43efb-b783-48cb-9edd-b76455e8000d" providerId="ADAL" clId="{E7DA522A-3EB8-0F47-907F-D7D164A8F37E}" dt="2025-04-01T17:04:30.272" v="538" actId="57"/>
        <pc:sldMkLst>
          <pc:docMk/>
          <pc:sldMk cId="442437185" sldId="276"/>
        </pc:sldMkLst>
        <pc:spChg chg="mod">
          <ac:chgData name="Florent Varak" userId="e3a43efb-b783-48cb-9edd-b76455e8000d" providerId="ADAL" clId="{E7DA522A-3EB8-0F47-907F-D7D164A8F37E}" dt="2025-04-01T17:04:30.272" v="538" actId="57"/>
          <ac:spMkLst>
            <pc:docMk/>
            <pc:sldMk cId="442437185" sldId="276"/>
            <ac:spMk id="3" creationId="{136ABB8C-024A-10C0-7C1C-FBB88162FF0F}"/>
          </ac:spMkLst>
        </pc:spChg>
      </pc:sldChg>
      <pc:sldChg chg="modSp add del">
        <pc:chgData name="Florent Varak" userId="e3a43efb-b783-48cb-9edd-b76455e8000d" providerId="ADAL" clId="{E7DA522A-3EB8-0F47-907F-D7D164A8F37E}" dt="2025-04-01T07:31:19.876" v="8" actId="2696"/>
        <pc:sldMkLst>
          <pc:docMk/>
          <pc:sldMk cId="989053295" sldId="294"/>
        </pc:sldMkLst>
      </pc:sldChg>
      <pc:sldChg chg="modSp add mod modClrScheme chgLayout">
        <pc:chgData name="Florent Varak" userId="e3a43efb-b783-48cb-9edd-b76455e8000d" providerId="ADAL" clId="{E7DA522A-3EB8-0F47-907F-D7D164A8F37E}" dt="2025-04-01T16:59:30.429" v="227" actId="1037"/>
        <pc:sldMkLst>
          <pc:docMk/>
          <pc:sldMk cId="3343328620" sldId="304"/>
        </pc:sldMkLst>
        <pc:spChg chg="mod ord">
          <ac:chgData name="Florent Varak" userId="e3a43efb-b783-48cb-9edd-b76455e8000d" providerId="ADAL" clId="{E7DA522A-3EB8-0F47-907F-D7D164A8F37E}" dt="2025-04-01T07:32:14.234" v="13" actId="700"/>
          <ac:spMkLst>
            <pc:docMk/>
            <pc:sldMk cId="3343328620" sldId="304"/>
            <ac:spMk id="2" creationId="{00000000-0000-0000-0000-000000000000}"/>
          </ac:spMkLst>
        </pc:spChg>
        <pc:spChg chg="mod ord">
          <ac:chgData name="Florent Varak" userId="e3a43efb-b783-48cb-9edd-b76455e8000d" providerId="ADAL" clId="{E7DA522A-3EB8-0F47-907F-D7D164A8F37E}" dt="2025-04-01T16:59:30.429" v="227" actId="1037"/>
          <ac:spMkLst>
            <pc:docMk/>
            <pc:sldMk cId="3343328620" sldId="304"/>
            <ac:spMk id="3" creationId="{00000000-0000-0000-0000-000000000000}"/>
          </ac:spMkLst>
        </pc:spChg>
        <pc:spChg chg="mod">
          <ac:chgData name="Florent Varak" userId="e3a43efb-b783-48cb-9edd-b76455e8000d" providerId="ADAL" clId="{E7DA522A-3EB8-0F47-907F-D7D164A8F37E}" dt="2025-04-01T16:59:30.429" v="227" actId="1037"/>
          <ac:spMkLst>
            <pc:docMk/>
            <pc:sldMk cId="3343328620" sldId="304"/>
            <ac:spMk id="4" creationId="{00000000-0000-0000-0000-000000000000}"/>
          </ac:spMkLst>
        </pc:spChg>
      </pc:sldChg>
      <pc:sldChg chg="modSp add mod modClrScheme modAnim chgLayout">
        <pc:chgData name="Florent Varak" userId="e3a43efb-b783-48cb-9edd-b76455e8000d" providerId="ADAL" clId="{E7DA522A-3EB8-0F47-907F-D7D164A8F37E}" dt="2025-04-01T17:01:43.303" v="440" actId="5793"/>
        <pc:sldMkLst>
          <pc:docMk/>
          <pc:sldMk cId="3049865318" sldId="305"/>
        </pc:sldMkLst>
        <pc:spChg chg="mod ord">
          <ac:chgData name="Florent Varak" userId="e3a43efb-b783-48cb-9edd-b76455e8000d" providerId="ADAL" clId="{E7DA522A-3EB8-0F47-907F-D7D164A8F37E}" dt="2025-04-01T07:33:28.749" v="149" actId="20577"/>
          <ac:spMkLst>
            <pc:docMk/>
            <pc:sldMk cId="3049865318" sldId="305"/>
            <ac:spMk id="2" creationId="{00000000-0000-0000-0000-000000000000}"/>
          </ac:spMkLst>
        </pc:spChg>
        <pc:spChg chg="mod ord">
          <ac:chgData name="Florent Varak" userId="e3a43efb-b783-48cb-9edd-b76455e8000d" providerId="ADAL" clId="{E7DA522A-3EB8-0F47-907F-D7D164A8F37E}" dt="2025-04-01T17:01:43.303" v="440" actId="5793"/>
          <ac:spMkLst>
            <pc:docMk/>
            <pc:sldMk cId="3049865318" sldId="305"/>
            <ac:spMk id="3" creationId="{00000000-0000-0000-0000-000000000000}"/>
          </ac:spMkLst>
        </pc:spChg>
      </pc:sldChg>
      <pc:sldChg chg="modSp add mod modClrScheme modAnim chgLayout">
        <pc:chgData name="Florent Varak" userId="e3a43efb-b783-48cb-9edd-b76455e8000d" providerId="ADAL" clId="{E7DA522A-3EB8-0F47-907F-D7D164A8F37E}" dt="2025-04-01T07:34:09.253" v="217" actId="20577"/>
        <pc:sldMkLst>
          <pc:docMk/>
          <pc:sldMk cId="4117568168" sldId="306"/>
        </pc:sldMkLst>
        <pc:spChg chg="mod ord">
          <ac:chgData name="Florent Varak" userId="e3a43efb-b783-48cb-9edd-b76455e8000d" providerId="ADAL" clId="{E7DA522A-3EB8-0F47-907F-D7D164A8F37E}" dt="2025-04-01T07:33:37.078" v="150" actId="700"/>
          <ac:spMkLst>
            <pc:docMk/>
            <pc:sldMk cId="4117568168" sldId="306"/>
            <ac:spMk id="2" creationId="{00000000-0000-0000-0000-000000000000}"/>
          </ac:spMkLst>
        </pc:spChg>
        <pc:spChg chg="mod ord">
          <ac:chgData name="Florent Varak" userId="e3a43efb-b783-48cb-9edd-b76455e8000d" providerId="ADAL" clId="{E7DA522A-3EB8-0F47-907F-D7D164A8F37E}" dt="2025-04-01T07:34:09.253" v="217" actId="20577"/>
          <ac:spMkLst>
            <pc:docMk/>
            <pc:sldMk cId="4117568168" sldId="306"/>
            <ac:spMk id="3" creationId="{00000000-0000-0000-0000-000000000000}"/>
          </ac:spMkLst>
        </pc:spChg>
      </pc:sldChg>
      <pc:sldChg chg="modSp add mod modClrScheme chgLayout">
        <pc:chgData name="Florent Varak" userId="e3a43efb-b783-48cb-9edd-b76455e8000d" providerId="ADAL" clId="{E7DA522A-3EB8-0F47-907F-D7D164A8F37E}" dt="2025-04-01T07:33:02.246" v="92" actId="1036"/>
        <pc:sldMkLst>
          <pc:docMk/>
          <pc:sldMk cId="51333331" sldId="308"/>
        </pc:sldMkLst>
        <pc:spChg chg="mod ord">
          <ac:chgData name="Florent Varak" userId="e3a43efb-b783-48cb-9edd-b76455e8000d" providerId="ADAL" clId="{E7DA522A-3EB8-0F47-907F-D7D164A8F37E}" dt="2025-04-01T07:32:49.052" v="26" actId="700"/>
          <ac:spMkLst>
            <pc:docMk/>
            <pc:sldMk cId="51333331" sldId="308"/>
            <ac:spMk id="2" creationId="{00000000-0000-0000-0000-000000000000}"/>
          </ac:spMkLst>
        </pc:spChg>
        <pc:spChg chg="mod ord">
          <ac:chgData name="Florent Varak" userId="e3a43efb-b783-48cb-9edd-b76455e8000d" providerId="ADAL" clId="{E7DA522A-3EB8-0F47-907F-D7D164A8F37E}" dt="2025-04-01T07:32:49.052" v="26" actId="700"/>
          <ac:spMkLst>
            <pc:docMk/>
            <pc:sldMk cId="51333331" sldId="308"/>
            <ac:spMk id="3" creationId="{00000000-0000-0000-0000-000000000000}"/>
          </ac:spMkLst>
        </pc:spChg>
        <pc:spChg chg="mod">
          <ac:chgData name="Florent Varak" userId="e3a43efb-b783-48cb-9edd-b76455e8000d" providerId="ADAL" clId="{E7DA522A-3EB8-0F47-907F-D7D164A8F37E}" dt="2025-04-01T07:33:02.246" v="92" actId="1036"/>
          <ac:spMkLst>
            <pc:docMk/>
            <pc:sldMk cId="51333331" sldId="308"/>
            <ac:spMk id="4" creationId="{00000000-0000-0000-0000-000000000000}"/>
          </ac:spMkLst>
        </pc:spChg>
        <pc:spChg chg="mod">
          <ac:chgData name="Florent Varak" userId="e3a43efb-b783-48cb-9edd-b76455e8000d" providerId="ADAL" clId="{E7DA522A-3EB8-0F47-907F-D7D164A8F37E}" dt="2025-04-01T07:33:02.246" v="92" actId="1036"/>
          <ac:spMkLst>
            <pc:docMk/>
            <pc:sldMk cId="51333331" sldId="308"/>
            <ac:spMk id="5" creationId="{00000000-0000-0000-0000-000000000000}"/>
          </ac:spMkLst>
        </pc:spChg>
      </pc:sldChg>
      <pc:sldChg chg="modSp mod">
        <pc:chgData name="Florent Varak" userId="e3a43efb-b783-48cb-9edd-b76455e8000d" providerId="ADAL" clId="{E7DA522A-3EB8-0F47-907F-D7D164A8F37E}" dt="2025-04-01T16:59:00.520" v="221" actId="13926"/>
        <pc:sldMkLst>
          <pc:docMk/>
          <pc:sldMk cId="2789146169" sldId="319"/>
        </pc:sldMkLst>
        <pc:spChg chg="mod">
          <ac:chgData name="Florent Varak" userId="e3a43efb-b783-48cb-9edd-b76455e8000d" providerId="ADAL" clId="{E7DA522A-3EB8-0F47-907F-D7D164A8F37E}" dt="2025-04-01T16:59:00.520" v="221" actId="13926"/>
          <ac:spMkLst>
            <pc:docMk/>
            <pc:sldMk cId="2789146169" sldId="319"/>
            <ac:spMk id="5" creationId="{4D6179C2-0D8F-8DFC-0BD8-B1CE1A186386}"/>
          </ac:spMkLst>
        </pc:spChg>
      </pc:sldChg>
      <pc:sldChg chg="addSp delSp modSp mod">
        <pc:chgData name="Florent Varak" userId="e3a43efb-b783-48cb-9edd-b76455e8000d" providerId="ADAL" clId="{E7DA522A-3EB8-0F47-907F-D7D164A8F37E}" dt="2025-04-01T07:31:39.066" v="11" actId="478"/>
        <pc:sldMkLst>
          <pc:docMk/>
          <pc:sldMk cId="930804321" sldId="320"/>
        </pc:sldMkLst>
      </pc:sldChg>
      <pc:sldChg chg="modAnim">
        <pc:chgData name="Florent Varak" userId="e3a43efb-b783-48cb-9edd-b76455e8000d" providerId="ADAL" clId="{E7DA522A-3EB8-0F47-907F-D7D164A8F37E}" dt="2025-04-01T17:05:07.086" v="540"/>
        <pc:sldMkLst>
          <pc:docMk/>
          <pc:sldMk cId="3969046418" sldId="321"/>
        </pc:sldMkLst>
      </pc:sldChg>
      <pc:sldChg chg="modSp mod">
        <pc:chgData name="Florent Varak" userId="e3a43efb-b783-48cb-9edd-b76455e8000d" providerId="ADAL" clId="{E7DA522A-3EB8-0F47-907F-D7D164A8F37E}" dt="2025-04-01T16:59:18.589" v="223" actId="13926"/>
        <pc:sldMkLst>
          <pc:docMk/>
          <pc:sldMk cId="3831541750" sldId="324"/>
        </pc:sldMkLst>
        <pc:spChg chg="mod">
          <ac:chgData name="Florent Varak" userId="e3a43efb-b783-48cb-9edd-b76455e8000d" providerId="ADAL" clId="{E7DA522A-3EB8-0F47-907F-D7D164A8F37E}" dt="2025-04-01T16:59:18.589" v="223" actId="13926"/>
          <ac:spMkLst>
            <pc:docMk/>
            <pc:sldMk cId="3831541750" sldId="324"/>
            <ac:spMk id="5" creationId="{3D79278B-006A-554F-56F6-8A9A26CAFDFD}"/>
          </ac:spMkLst>
        </pc:spChg>
      </pc:sldChg>
      <pc:sldChg chg="add">
        <pc:chgData name="Florent Varak" userId="e3a43efb-b783-48cb-9edd-b76455e8000d" providerId="ADAL" clId="{E7DA522A-3EB8-0F47-907F-D7D164A8F37E}" dt="2025-04-03T07:48:56.050" v="561"/>
        <pc:sldMkLst>
          <pc:docMk/>
          <pc:sldMk cId="1585763227" sldId="369"/>
        </pc:sldMkLst>
      </pc:sldChg>
      <pc:sldChg chg="modSp add mod">
        <pc:chgData name="Florent Varak" userId="e3a43efb-b783-48cb-9edd-b76455e8000d" providerId="ADAL" clId="{E7DA522A-3EB8-0F47-907F-D7D164A8F37E}" dt="2025-04-03T07:49:47.353" v="567" actId="207"/>
        <pc:sldMkLst>
          <pc:docMk/>
          <pc:sldMk cId="246968972" sldId="371"/>
        </pc:sldMkLst>
        <pc:spChg chg="mod">
          <ac:chgData name="Florent Varak" userId="e3a43efb-b783-48cb-9edd-b76455e8000d" providerId="ADAL" clId="{E7DA522A-3EB8-0F47-907F-D7D164A8F37E}" dt="2025-04-03T07:49:47.353" v="567" actId="207"/>
          <ac:spMkLst>
            <pc:docMk/>
            <pc:sldMk cId="246968972" sldId="371"/>
            <ac:spMk id="5" creationId="{00000000-0000-0000-0000-000000000000}"/>
          </ac:spMkLst>
        </pc:spChg>
        <pc:spChg chg="mod">
          <ac:chgData name="Florent Varak" userId="e3a43efb-b783-48cb-9edd-b76455e8000d" providerId="ADAL" clId="{E7DA522A-3EB8-0F47-907F-D7D164A8F37E}" dt="2025-04-03T07:49:47.353" v="567" actId="207"/>
          <ac:spMkLst>
            <pc:docMk/>
            <pc:sldMk cId="246968972" sldId="371"/>
            <ac:spMk id="6" creationId="{00000000-0000-0000-0000-000000000000}"/>
          </ac:spMkLst>
        </pc:spChg>
      </pc:sldChg>
      <pc:sldChg chg="modSp add mod">
        <pc:chgData name="Florent Varak" userId="e3a43efb-b783-48cb-9edd-b76455e8000d" providerId="ADAL" clId="{E7DA522A-3EB8-0F47-907F-D7D164A8F37E}" dt="2025-04-03T07:49:53.627" v="568" actId="207"/>
        <pc:sldMkLst>
          <pc:docMk/>
          <pc:sldMk cId="2059803385" sldId="372"/>
        </pc:sldMkLst>
        <pc:spChg chg="mod">
          <ac:chgData name="Florent Varak" userId="e3a43efb-b783-48cb-9edd-b76455e8000d" providerId="ADAL" clId="{E7DA522A-3EB8-0F47-907F-D7D164A8F37E}" dt="2025-04-03T07:49:53.627" v="568" actId="207"/>
          <ac:spMkLst>
            <pc:docMk/>
            <pc:sldMk cId="2059803385" sldId="372"/>
            <ac:spMk id="5" creationId="{00000000-0000-0000-0000-000000000000}"/>
          </ac:spMkLst>
        </pc:spChg>
        <pc:spChg chg="mod">
          <ac:chgData name="Florent Varak" userId="e3a43efb-b783-48cb-9edd-b76455e8000d" providerId="ADAL" clId="{E7DA522A-3EB8-0F47-907F-D7D164A8F37E}" dt="2025-04-03T07:49:53.627" v="568" actId="207"/>
          <ac:spMkLst>
            <pc:docMk/>
            <pc:sldMk cId="2059803385" sldId="372"/>
            <ac:spMk id="6" creationId="{00000000-0000-0000-0000-000000000000}"/>
          </ac:spMkLst>
        </pc:spChg>
        <pc:spChg chg="mod">
          <ac:chgData name="Florent Varak" userId="e3a43efb-b783-48cb-9edd-b76455e8000d" providerId="ADAL" clId="{E7DA522A-3EB8-0F47-907F-D7D164A8F37E}" dt="2025-04-03T07:49:53.627" v="568" actId="207"/>
          <ac:spMkLst>
            <pc:docMk/>
            <pc:sldMk cId="2059803385" sldId="372"/>
            <ac:spMk id="7" creationId="{00000000-0000-0000-0000-000000000000}"/>
          </ac:spMkLst>
        </pc:spChg>
      </pc:sldChg>
      <pc:sldChg chg="modSp add">
        <pc:chgData name="Florent Varak" userId="e3a43efb-b783-48cb-9edd-b76455e8000d" providerId="ADAL" clId="{E7DA522A-3EB8-0F47-907F-D7D164A8F37E}" dt="2025-04-03T07:50:03.131" v="569" actId="207"/>
        <pc:sldMkLst>
          <pc:docMk/>
          <pc:sldMk cId="450297083" sldId="373"/>
        </pc:sldMkLst>
        <pc:spChg chg="mod">
          <ac:chgData name="Florent Varak" userId="e3a43efb-b783-48cb-9edd-b76455e8000d" providerId="ADAL" clId="{E7DA522A-3EB8-0F47-907F-D7D164A8F37E}" dt="2025-04-03T07:50:03.131" v="569" actId="207"/>
          <ac:spMkLst>
            <pc:docMk/>
            <pc:sldMk cId="450297083" sldId="373"/>
            <ac:spMk id="3" creationId="{00000000-0000-0000-0000-000000000000}"/>
          </ac:spMkLst>
        </pc:spChg>
        <pc:spChg chg="mod">
          <ac:chgData name="Florent Varak" userId="e3a43efb-b783-48cb-9edd-b76455e8000d" providerId="ADAL" clId="{E7DA522A-3EB8-0F47-907F-D7D164A8F37E}" dt="2025-04-03T07:50:03.131" v="569" actId="207"/>
          <ac:spMkLst>
            <pc:docMk/>
            <pc:sldMk cId="450297083" sldId="373"/>
            <ac:spMk id="4" creationId="{00000000-0000-0000-0000-000000000000}"/>
          </ac:spMkLst>
        </pc:spChg>
        <pc:spChg chg="mod">
          <ac:chgData name="Florent Varak" userId="e3a43efb-b783-48cb-9edd-b76455e8000d" providerId="ADAL" clId="{E7DA522A-3EB8-0F47-907F-D7D164A8F37E}" dt="2025-04-03T07:50:03.131" v="569" actId="207"/>
          <ac:spMkLst>
            <pc:docMk/>
            <pc:sldMk cId="450297083" sldId="373"/>
            <ac:spMk id="5" creationId="{00000000-0000-0000-0000-000000000000}"/>
          </ac:spMkLst>
        </pc:spChg>
        <pc:picChg chg="mod">
          <ac:chgData name="Florent Varak" userId="e3a43efb-b783-48cb-9edd-b76455e8000d" providerId="ADAL" clId="{E7DA522A-3EB8-0F47-907F-D7D164A8F37E}" dt="2025-04-03T07:50:03.131" v="569" actId="207"/>
          <ac:picMkLst>
            <pc:docMk/>
            <pc:sldMk cId="450297083" sldId="373"/>
            <ac:picMk id="2" creationId="{00000000-0000-0000-0000-000000000000}"/>
          </ac:picMkLst>
        </pc:picChg>
      </pc:sldChg>
      <pc:sldChg chg="modSp add">
        <pc:chgData name="Florent Varak" userId="e3a43efb-b783-48cb-9edd-b76455e8000d" providerId="ADAL" clId="{E7DA522A-3EB8-0F47-907F-D7D164A8F37E}" dt="2025-04-03T07:50:09.795" v="570" actId="207"/>
        <pc:sldMkLst>
          <pc:docMk/>
          <pc:sldMk cId="432714016" sldId="374"/>
        </pc:sldMkLst>
        <pc:spChg chg="mod">
          <ac:chgData name="Florent Varak" userId="e3a43efb-b783-48cb-9edd-b76455e8000d" providerId="ADAL" clId="{E7DA522A-3EB8-0F47-907F-D7D164A8F37E}" dt="2025-04-03T07:50:09.795" v="570" actId="207"/>
          <ac:spMkLst>
            <pc:docMk/>
            <pc:sldMk cId="432714016" sldId="374"/>
            <ac:spMk id="3" creationId="{00000000-0000-0000-0000-000000000000}"/>
          </ac:spMkLst>
        </pc:spChg>
        <pc:spChg chg="mod">
          <ac:chgData name="Florent Varak" userId="e3a43efb-b783-48cb-9edd-b76455e8000d" providerId="ADAL" clId="{E7DA522A-3EB8-0F47-907F-D7D164A8F37E}" dt="2025-04-03T07:50:09.795" v="570" actId="207"/>
          <ac:spMkLst>
            <pc:docMk/>
            <pc:sldMk cId="432714016" sldId="374"/>
            <ac:spMk id="4" creationId="{00000000-0000-0000-0000-000000000000}"/>
          </ac:spMkLst>
        </pc:spChg>
        <pc:spChg chg="mod">
          <ac:chgData name="Florent Varak" userId="e3a43efb-b783-48cb-9edd-b76455e8000d" providerId="ADAL" clId="{E7DA522A-3EB8-0F47-907F-D7D164A8F37E}" dt="2025-04-03T07:50:09.795" v="570" actId="207"/>
          <ac:spMkLst>
            <pc:docMk/>
            <pc:sldMk cId="432714016" sldId="374"/>
            <ac:spMk id="5" creationId="{00000000-0000-0000-0000-000000000000}"/>
          </ac:spMkLst>
        </pc:spChg>
        <pc:picChg chg="mod">
          <ac:chgData name="Florent Varak" userId="e3a43efb-b783-48cb-9edd-b76455e8000d" providerId="ADAL" clId="{E7DA522A-3EB8-0F47-907F-D7D164A8F37E}" dt="2025-04-03T07:50:09.795" v="570" actId="207"/>
          <ac:picMkLst>
            <pc:docMk/>
            <pc:sldMk cId="432714016" sldId="374"/>
            <ac:picMk id="2" creationId="{00000000-0000-0000-0000-000000000000}"/>
          </ac:picMkLst>
        </pc:picChg>
      </pc:sldChg>
      <pc:sldChg chg="modSp add">
        <pc:chgData name="Florent Varak" userId="e3a43efb-b783-48cb-9edd-b76455e8000d" providerId="ADAL" clId="{E7DA522A-3EB8-0F47-907F-D7D164A8F37E}" dt="2025-04-03T07:51:04.507" v="574" actId="207"/>
        <pc:sldMkLst>
          <pc:docMk/>
          <pc:sldMk cId="3060693956" sldId="375"/>
        </pc:sldMkLst>
        <pc:spChg chg="mod">
          <ac:chgData name="Florent Varak" userId="e3a43efb-b783-48cb-9edd-b76455e8000d" providerId="ADAL" clId="{E7DA522A-3EB8-0F47-907F-D7D164A8F37E}" dt="2025-04-03T07:51:04.507" v="574" actId="207"/>
          <ac:spMkLst>
            <pc:docMk/>
            <pc:sldMk cId="3060693956" sldId="375"/>
            <ac:spMk id="3" creationId="{00000000-0000-0000-0000-000000000000}"/>
          </ac:spMkLst>
        </pc:spChg>
        <pc:spChg chg="mod">
          <ac:chgData name="Florent Varak" userId="e3a43efb-b783-48cb-9edd-b76455e8000d" providerId="ADAL" clId="{E7DA522A-3EB8-0F47-907F-D7D164A8F37E}" dt="2025-04-03T07:51:04.507" v="574" actId="207"/>
          <ac:spMkLst>
            <pc:docMk/>
            <pc:sldMk cId="3060693956" sldId="375"/>
            <ac:spMk id="4" creationId="{00000000-0000-0000-0000-000000000000}"/>
          </ac:spMkLst>
        </pc:spChg>
        <pc:spChg chg="mod">
          <ac:chgData name="Florent Varak" userId="e3a43efb-b783-48cb-9edd-b76455e8000d" providerId="ADAL" clId="{E7DA522A-3EB8-0F47-907F-D7D164A8F37E}" dt="2025-04-03T07:51:04.507" v="574" actId="207"/>
          <ac:spMkLst>
            <pc:docMk/>
            <pc:sldMk cId="3060693956" sldId="375"/>
            <ac:spMk id="5" creationId="{00000000-0000-0000-0000-000000000000}"/>
          </ac:spMkLst>
        </pc:spChg>
        <pc:picChg chg="mod">
          <ac:chgData name="Florent Varak" userId="e3a43efb-b783-48cb-9edd-b76455e8000d" providerId="ADAL" clId="{E7DA522A-3EB8-0F47-907F-D7D164A8F37E}" dt="2025-04-03T07:51:04.507" v="574" actId="207"/>
          <ac:picMkLst>
            <pc:docMk/>
            <pc:sldMk cId="3060693956" sldId="375"/>
            <ac:picMk id="2" creationId="{00000000-0000-0000-0000-000000000000}"/>
          </ac:picMkLst>
        </pc:picChg>
      </pc:sldChg>
      <pc:sldChg chg="modSp add">
        <pc:chgData name="Florent Varak" userId="e3a43efb-b783-48cb-9edd-b76455e8000d" providerId="ADAL" clId="{E7DA522A-3EB8-0F47-907F-D7D164A8F37E}" dt="2025-04-03T07:51:08.321" v="575" actId="207"/>
        <pc:sldMkLst>
          <pc:docMk/>
          <pc:sldMk cId="483160857" sldId="376"/>
        </pc:sldMkLst>
        <pc:spChg chg="mod">
          <ac:chgData name="Florent Varak" userId="e3a43efb-b783-48cb-9edd-b76455e8000d" providerId="ADAL" clId="{E7DA522A-3EB8-0F47-907F-D7D164A8F37E}" dt="2025-04-03T07:51:08.321" v="575" actId="207"/>
          <ac:spMkLst>
            <pc:docMk/>
            <pc:sldMk cId="483160857" sldId="376"/>
            <ac:spMk id="3" creationId="{00000000-0000-0000-0000-000000000000}"/>
          </ac:spMkLst>
        </pc:spChg>
        <pc:spChg chg="mod">
          <ac:chgData name="Florent Varak" userId="e3a43efb-b783-48cb-9edd-b76455e8000d" providerId="ADAL" clId="{E7DA522A-3EB8-0F47-907F-D7D164A8F37E}" dt="2025-04-03T07:51:08.321" v="575" actId="207"/>
          <ac:spMkLst>
            <pc:docMk/>
            <pc:sldMk cId="483160857" sldId="376"/>
            <ac:spMk id="4" creationId="{00000000-0000-0000-0000-000000000000}"/>
          </ac:spMkLst>
        </pc:spChg>
        <pc:spChg chg="mod">
          <ac:chgData name="Florent Varak" userId="e3a43efb-b783-48cb-9edd-b76455e8000d" providerId="ADAL" clId="{E7DA522A-3EB8-0F47-907F-D7D164A8F37E}" dt="2025-04-03T07:51:08.321" v="575" actId="207"/>
          <ac:spMkLst>
            <pc:docMk/>
            <pc:sldMk cId="483160857" sldId="376"/>
            <ac:spMk id="5" creationId="{00000000-0000-0000-0000-000000000000}"/>
          </ac:spMkLst>
        </pc:spChg>
        <pc:picChg chg="mod">
          <ac:chgData name="Florent Varak" userId="e3a43efb-b783-48cb-9edd-b76455e8000d" providerId="ADAL" clId="{E7DA522A-3EB8-0F47-907F-D7D164A8F37E}" dt="2025-04-03T07:51:08.321" v="575" actId="207"/>
          <ac:picMkLst>
            <pc:docMk/>
            <pc:sldMk cId="483160857" sldId="376"/>
            <ac:picMk id="2" creationId="{00000000-0000-0000-0000-000000000000}"/>
          </ac:picMkLst>
        </pc:picChg>
      </pc:sldChg>
      <pc:sldChg chg="modSp add mod">
        <pc:chgData name="Florent Varak" userId="e3a43efb-b783-48cb-9edd-b76455e8000d" providerId="ADAL" clId="{E7DA522A-3EB8-0F47-907F-D7D164A8F37E}" dt="2025-04-03T07:51:20.219" v="577" actId="207"/>
        <pc:sldMkLst>
          <pc:docMk/>
          <pc:sldMk cId="249971295" sldId="378"/>
        </pc:sldMkLst>
        <pc:spChg chg="mod">
          <ac:chgData name="Florent Varak" userId="e3a43efb-b783-48cb-9edd-b76455e8000d" providerId="ADAL" clId="{E7DA522A-3EB8-0F47-907F-D7D164A8F37E}" dt="2025-04-03T07:51:20.219" v="577" actId="207"/>
          <ac:spMkLst>
            <pc:docMk/>
            <pc:sldMk cId="249971295" sldId="378"/>
            <ac:spMk id="3" creationId="{00000000-0000-0000-0000-000000000000}"/>
          </ac:spMkLst>
        </pc:spChg>
      </pc:sldChg>
      <pc:sldChg chg="modSp add mod">
        <pc:chgData name="Florent Varak" userId="e3a43efb-b783-48cb-9edd-b76455e8000d" providerId="ADAL" clId="{E7DA522A-3EB8-0F47-907F-D7D164A8F37E}" dt="2025-04-03T07:48:56.255" v="563" actId="27636"/>
        <pc:sldMkLst>
          <pc:docMk/>
          <pc:sldMk cId="885864919" sldId="379"/>
        </pc:sldMkLst>
        <pc:spChg chg="mod">
          <ac:chgData name="Florent Varak" userId="e3a43efb-b783-48cb-9edd-b76455e8000d" providerId="ADAL" clId="{E7DA522A-3EB8-0F47-907F-D7D164A8F37E}" dt="2025-04-03T07:48:56.255" v="563" actId="27636"/>
          <ac:spMkLst>
            <pc:docMk/>
            <pc:sldMk cId="885864919" sldId="379"/>
            <ac:spMk id="3" creationId="{00000000-0000-0000-0000-000000000000}"/>
          </ac:spMkLst>
        </pc:spChg>
      </pc:sldChg>
      <pc:sldChg chg="add">
        <pc:chgData name="Florent Varak" userId="e3a43efb-b783-48cb-9edd-b76455e8000d" providerId="ADAL" clId="{E7DA522A-3EB8-0F47-907F-D7D164A8F37E}" dt="2025-04-03T07:48:56.050" v="561"/>
        <pc:sldMkLst>
          <pc:docMk/>
          <pc:sldMk cId="1263187507" sldId="380"/>
        </pc:sldMkLst>
      </pc:sldChg>
      <pc:sldChg chg="addSp delSp modSp add mod setBg">
        <pc:chgData name="Florent Varak" userId="e3a43efb-b783-48cb-9edd-b76455e8000d" providerId="ADAL" clId="{E7DA522A-3EB8-0F47-907F-D7D164A8F37E}" dt="2025-04-03T13:48:18.758" v="652" actId="20577"/>
        <pc:sldMkLst>
          <pc:docMk/>
          <pc:sldMk cId="2581616501" sldId="382"/>
        </pc:sldMkLst>
        <pc:spChg chg="add del mod">
          <ac:chgData name="Florent Varak" userId="e3a43efb-b783-48cb-9edd-b76455e8000d" providerId="ADAL" clId="{E7DA522A-3EB8-0F47-907F-D7D164A8F37E}" dt="2025-04-03T13:46:40.468" v="616" actId="478"/>
          <ac:spMkLst>
            <pc:docMk/>
            <pc:sldMk cId="2581616501" sldId="382"/>
            <ac:spMk id="2" creationId="{67C4F64C-AA2B-E5F1-D0A2-94DB7DF8D708}"/>
          </ac:spMkLst>
        </pc:spChg>
        <pc:spChg chg="add mod">
          <ac:chgData name="Florent Varak" userId="e3a43efb-b783-48cb-9edd-b76455e8000d" providerId="ADAL" clId="{E7DA522A-3EB8-0F47-907F-D7D164A8F37E}" dt="2025-04-03T13:47:11.947" v="628" actId="1076"/>
          <ac:spMkLst>
            <pc:docMk/>
            <pc:sldMk cId="2581616501" sldId="382"/>
            <ac:spMk id="3" creationId="{21880A97-A625-1539-5D8B-215D76528CFC}"/>
          </ac:spMkLst>
        </pc:spChg>
        <pc:spChg chg="add mod">
          <ac:chgData name="Florent Varak" userId="e3a43efb-b783-48cb-9edd-b76455e8000d" providerId="ADAL" clId="{E7DA522A-3EB8-0F47-907F-D7D164A8F37E}" dt="2025-04-03T13:47:28.332" v="634" actId="20577"/>
          <ac:spMkLst>
            <pc:docMk/>
            <pc:sldMk cId="2581616501" sldId="382"/>
            <ac:spMk id="4" creationId="{54F2CB5E-810D-D25D-0529-67F8BC632347}"/>
          </ac:spMkLst>
        </pc:spChg>
        <pc:spChg chg="add mod">
          <ac:chgData name="Florent Varak" userId="e3a43efb-b783-48cb-9edd-b76455e8000d" providerId="ADAL" clId="{E7DA522A-3EB8-0F47-907F-D7D164A8F37E}" dt="2025-04-03T13:48:01.859" v="647" actId="20577"/>
          <ac:spMkLst>
            <pc:docMk/>
            <pc:sldMk cId="2581616501" sldId="382"/>
            <ac:spMk id="5" creationId="{F43A074D-5F78-9B55-3021-95ADA2EC4A48}"/>
          </ac:spMkLst>
        </pc:spChg>
        <pc:spChg chg="add mod">
          <ac:chgData name="Florent Varak" userId="e3a43efb-b783-48cb-9edd-b76455e8000d" providerId="ADAL" clId="{E7DA522A-3EB8-0F47-907F-D7D164A8F37E}" dt="2025-04-03T13:48:18.758" v="652" actId="20577"/>
          <ac:spMkLst>
            <pc:docMk/>
            <pc:sldMk cId="2581616501" sldId="382"/>
            <ac:spMk id="6" creationId="{B261801E-DB61-34AF-336E-91B60ACCD8F5}"/>
          </ac:spMkLst>
        </pc:spChg>
        <pc:spChg chg="mod">
          <ac:chgData name="Florent Varak" userId="e3a43efb-b783-48cb-9edd-b76455e8000d" providerId="ADAL" clId="{E7DA522A-3EB8-0F47-907F-D7D164A8F37E}" dt="2025-04-03T07:50:19.186" v="572" actId="207"/>
          <ac:spMkLst>
            <pc:docMk/>
            <pc:sldMk cId="2581616501" sldId="382"/>
            <ac:spMk id="315395" creationId="{00000000-0000-0000-0000-000000000000}"/>
          </ac:spMkLst>
        </pc:spChg>
        <pc:spChg chg="mod">
          <ac:chgData name="Florent Varak" userId="e3a43efb-b783-48cb-9edd-b76455e8000d" providerId="ADAL" clId="{E7DA522A-3EB8-0F47-907F-D7D164A8F37E}" dt="2025-04-03T07:50:19.186" v="572" actId="207"/>
          <ac:spMkLst>
            <pc:docMk/>
            <pc:sldMk cId="2581616501" sldId="382"/>
            <ac:spMk id="315396" creationId="{00000000-0000-0000-0000-000000000000}"/>
          </ac:spMkLst>
        </pc:spChg>
        <pc:spChg chg="mod">
          <ac:chgData name="Florent Varak" userId="e3a43efb-b783-48cb-9edd-b76455e8000d" providerId="ADAL" clId="{E7DA522A-3EB8-0F47-907F-D7D164A8F37E}" dt="2025-04-03T13:47:40.275" v="638" actId="14100"/>
          <ac:spMkLst>
            <pc:docMk/>
            <pc:sldMk cId="2581616501" sldId="382"/>
            <ac:spMk id="315397" creationId="{00000000-0000-0000-0000-000000000000}"/>
          </ac:spMkLst>
        </pc:spChg>
        <pc:spChg chg="mod">
          <ac:chgData name="Florent Varak" userId="e3a43efb-b783-48cb-9edd-b76455e8000d" providerId="ADAL" clId="{E7DA522A-3EB8-0F47-907F-D7D164A8F37E}" dt="2025-04-03T13:46:22.955" v="614" actId="14100"/>
          <ac:spMkLst>
            <pc:docMk/>
            <pc:sldMk cId="2581616501" sldId="382"/>
            <ac:spMk id="315398" creationId="{00000000-0000-0000-0000-000000000000}"/>
          </ac:spMkLst>
        </pc:spChg>
        <pc:spChg chg="del">
          <ac:chgData name="Florent Varak" userId="e3a43efb-b783-48cb-9edd-b76455e8000d" providerId="ADAL" clId="{E7DA522A-3EB8-0F47-907F-D7D164A8F37E}" dt="2025-04-03T13:46:12.338" v="610" actId="478"/>
          <ac:spMkLst>
            <pc:docMk/>
            <pc:sldMk cId="2581616501" sldId="382"/>
            <ac:spMk id="315401" creationId="{00000000-0000-0000-0000-000000000000}"/>
          </ac:spMkLst>
        </pc:spChg>
        <pc:spChg chg="del">
          <ac:chgData name="Florent Varak" userId="e3a43efb-b783-48cb-9edd-b76455e8000d" providerId="ADAL" clId="{E7DA522A-3EB8-0F47-907F-D7D164A8F37E}" dt="2025-04-03T13:46:08.111" v="609" actId="478"/>
          <ac:spMkLst>
            <pc:docMk/>
            <pc:sldMk cId="2581616501" sldId="382"/>
            <ac:spMk id="315402" creationId="{00000000-0000-0000-0000-000000000000}"/>
          </ac:spMkLst>
        </pc:spChg>
        <pc:spChg chg="del">
          <ac:chgData name="Florent Varak" userId="e3a43efb-b783-48cb-9edd-b76455e8000d" providerId="ADAL" clId="{E7DA522A-3EB8-0F47-907F-D7D164A8F37E}" dt="2025-04-03T13:46:15.186" v="611" actId="478"/>
          <ac:spMkLst>
            <pc:docMk/>
            <pc:sldMk cId="2581616501" sldId="382"/>
            <ac:spMk id="315403" creationId="{00000000-0000-0000-0000-000000000000}"/>
          </ac:spMkLst>
        </pc:spChg>
        <pc:spChg chg="del">
          <ac:chgData name="Florent Varak" userId="e3a43efb-b783-48cb-9edd-b76455e8000d" providerId="ADAL" clId="{E7DA522A-3EB8-0F47-907F-D7D164A8F37E}" dt="2025-04-03T13:47:31.903" v="635" actId="478"/>
          <ac:spMkLst>
            <pc:docMk/>
            <pc:sldMk cId="2581616501" sldId="382"/>
            <ac:spMk id="315404" creationId="{00000000-0000-0000-0000-000000000000}"/>
          </ac:spMkLst>
        </pc:spChg>
        <pc:spChg chg="mod">
          <ac:chgData name="Florent Varak" userId="e3a43efb-b783-48cb-9edd-b76455e8000d" providerId="ADAL" clId="{E7DA522A-3EB8-0F47-907F-D7D164A8F37E}" dt="2025-04-03T07:50:19.186" v="572" actId="207"/>
          <ac:spMkLst>
            <pc:docMk/>
            <pc:sldMk cId="2581616501" sldId="382"/>
            <ac:spMk id="315409" creationId="{00000000-0000-0000-0000-000000000000}"/>
          </ac:spMkLst>
        </pc:spChg>
        <pc:spChg chg="mod">
          <ac:chgData name="Florent Varak" userId="e3a43efb-b783-48cb-9edd-b76455e8000d" providerId="ADAL" clId="{E7DA522A-3EB8-0F47-907F-D7D164A8F37E}" dt="2025-04-03T07:50:19.186" v="572" actId="207"/>
          <ac:spMkLst>
            <pc:docMk/>
            <pc:sldMk cId="2581616501" sldId="382"/>
            <ac:spMk id="315411" creationId="{00000000-0000-0000-0000-000000000000}"/>
          </ac:spMkLst>
        </pc:spChg>
        <pc:picChg chg="mod">
          <ac:chgData name="Florent Varak" userId="e3a43efb-b783-48cb-9edd-b76455e8000d" providerId="ADAL" clId="{E7DA522A-3EB8-0F47-907F-D7D164A8F37E}" dt="2025-04-03T13:47:47.103" v="640" actId="14100"/>
          <ac:picMkLst>
            <pc:docMk/>
            <pc:sldMk cId="2581616501" sldId="382"/>
            <ac:picMk id="315399" creationId="{00000000-0000-0000-0000-000000000000}"/>
          </ac:picMkLst>
        </pc:picChg>
        <pc:picChg chg="mod">
          <ac:chgData name="Florent Varak" userId="e3a43efb-b783-48cb-9edd-b76455e8000d" providerId="ADAL" clId="{E7DA522A-3EB8-0F47-907F-D7D164A8F37E}" dt="2025-04-03T13:47:37.801" v="637" actId="14100"/>
          <ac:picMkLst>
            <pc:docMk/>
            <pc:sldMk cId="2581616501" sldId="382"/>
            <ac:picMk id="315400" creationId="{00000000-0000-0000-0000-000000000000}"/>
          </ac:picMkLst>
        </pc:picChg>
      </pc:sldChg>
      <pc:sldChg chg="modSp add mod">
        <pc:chgData name="Florent Varak" userId="e3a43efb-b783-48cb-9edd-b76455e8000d" providerId="ADAL" clId="{E7DA522A-3EB8-0F47-907F-D7D164A8F37E}" dt="2025-04-03T13:51:13.493" v="770" actId="1076"/>
        <pc:sldMkLst>
          <pc:docMk/>
          <pc:sldMk cId="700407300" sldId="386"/>
        </pc:sldMkLst>
        <pc:spChg chg="mod">
          <ac:chgData name="Florent Varak" userId="e3a43efb-b783-48cb-9edd-b76455e8000d" providerId="ADAL" clId="{E7DA522A-3EB8-0F47-907F-D7D164A8F37E}" dt="2025-04-03T13:51:13.493" v="770" actId="1076"/>
          <ac:spMkLst>
            <pc:docMk/>
            <pc:sldMk cId="700407300" sldId="386"/>
            <ac:spMk id="4" creationId="{767BFD5F-DE96-6940-B24A-8630D3F9E03C}"/>
          </ac:spMkLst>
        </pc:spChg>
      </pc:sldChg>
      <pc:sldChg chg="add">
        <pc:chgData name="Florent Varak" userId="e3a43efb-b783-48cb-9edd-b76455e8000d" providerId="ADAL" clId="{E7DA522A-3EB8-0F47-907F-D7D164A8F37E}" dt="2025-04-03T07:48:56.050" v="561"/>
        <pc:sldMkLst>
          <pc:docMk/>
          <pc:sldMk cId="185633028" sldId="389"/>
        </pc:sldMkLst>
      </pc:sldChg>
      <pc:sldChg chg="add">
        <pc:chgData name="Florent Varak" userId="e3a43efb-b783-48cb-9edd-b76455e8000d" providerId="ADAL" clId="{E7DA522A-3EB8-0F47-907F-D7D164A8F37E}" dt="2025-04-03T07:48:56.050" v="561"/>
        <pc:sldMkLst>
          <pc:docMk/>
          <pc:sldMk cId="3149715726" sldId="391"/>
        </pc:sldMkLst>
      </pc:sldChg>
      <pc:sldChg chg="add">
        <pc:chgData name="Florent Varak" userId="e3a43efb-b783-48cb-9edd-b76455e8000d" providerId="ADAL" clId="{E7DA522A-3EB8-0F47-907F-D7D164A8F37E}" dt="2025-04-03T07:48:56.050" v="561"/>
        <pc:sldMkLst>
          <pc:docMk/>
          <pc:sldMk cId="3825963590" sldId="401"/>
        </pc:sldMkLst>
      </pc:sldChg>
      <pc:sldChg chg="add">
        <pc:chgData name="Florent Varak" userId="e3a43efb-b783-48cb-9edd-b76455e8000d" providerId="ADAL" clId="{E7DA522A-3EB8-0F47-907F-D7D164A8F37E}" dt="2025-04-03T07:48:56.050" v="561"/>
        <pc:sldMkLst>
          <pc:docMk/>
          <pc:sldMk cId="2613448844" sldId="402"/>
        </pc:sldMkLst>
      </pc:sldChg>
      <pc:sldChg chg="add">
        <pc:chgData name="Florent Varak" userId="e3a43efb-b783-48cb-9edd-b76455e8000d" providerId="ADAL" clId="{E7DA522A-3EB8-0F47-907F-D7D164A8F37E}" dt="2025-04-03T07:48:56.050" v="561"/>
        <pc:sldMkLst>
          <pc:docMk/>
          <pc:sldMk cId="1811766080" sldId="403"/>
        </pc:sldMkLst>
      </pc:sldChg>
      <pc:sldChg chg="modSp add mod">
        <pc:chgData name="Florent Varak" userId="e3a43efb-b783-48cb-9edd-b76455e8000d" providerId="ADAL" clId="{E7DA522A-3EB8-0F47-907F-D7D164A8F37E}" dt="2025-04-03T07:48:56.274" v="564" actId="27636"/>
        <pc:sldMkLst>
          <pc:docMk/>
          <pc:sldMk cId="159282207" sldId="408"/>
        </pc:sldMkLst>
        <pc:spChg chg="mod">
          <ac:chgData name="Florent Varak" userId="e3a43efb-b783-48cb-9edd-b76455e8000d" providerId="ADAL" clId="{E7DA522A-3EB8-0F47-907F-D7D164A8F37E}" dt="2025-04-03T07:48:56.274" v="564" actId="27636"/>
          <ac:spMkLst>
            <pc:docMk/>
            <pc:sldMk cId="159282207" sldId="408"/>
            <ac:spMk id="7" creationId="{00000000-0000-0000-0000-000000000000}"/>
          </ac:spMkLst>
        </pc:spChg>
      </pc:sldChg>
      <pc:sldChg chg="modSp add mod">
        <pc:chgData name="Florent Varak" userId="e3a43efb-b783-48cb-9edd-b76455e8000d" providerId="ADAL" clId="{E7DA522A-3EB8-0F47-907F-D7D164A8F37E}" dt="2025-04-03T07:48:56.337" v="566" actId="27636"/>
        <pc:sldMkLst>
          <pc:docMk/>
          <pc:sldMk cId="2313697340" sldId="409"/>
        </pc:sldMkLst>
        <pc:spChg chg="mod">
          <ac:chgData name="Florent Varak" userId="e3a43efb-b783-48cb-9edd-b76455e8000d" providerId="ADAL" clId="{E7DA522A-3EB8-0F47-907F-D7D164A8F37E}" dt="2025-04-03T07:48:56.337" v="566" actId="27636"/>
          <ac:spMkLst>
            <pc:docMk/>
            <pc:sldMk cId="2313697340" sldId="409"/>
            <ac:spMk id="3" creationId="{00000000-0000-0000-0000-000000000000}"/>
          </ac:spMkLst>
        </pc:spChg>
        <pc:spChg chg="mod">
          <ac:chgData name="Florent Varak" userId="e3a43efb-b783-48cb-9edd-b76455e8000d" providerId="ADAL" clId="{E7DA522A-3EB8-0F47-907F-D7D164A8F37E}" dt="2025-04-03T07:48:56.309" v="565" actId="27636"/>
          <ac:spMkLst>
            <pc:docMk/>
            <pc:sldMk cId="2313697340" sldId="409"/>
            <ac:spMk id="7" creationId="{00000000-0000-0000-0000-000000000000}"/>
          </ac:spMkLst>
        </pc:spChg>
      </pc:sldChg>
      <pc:sldChg chg="add">
        <pc:chgData name="Florent Varak" userId="e3a43efb-b783-48cb-9edd-b76455e8000d" providerId="ADAL" clId="{E7DA522A-3EB8-0F47-907F-D7D164A8F37E}" dt="2025-04-03T07:48:56.050" v="561"/>
        <pc:sldMkLst>
          <pc:docMk/>
          <pc:sldMk cId="2180321785" sldId="410"/>
        </pc:sldMkLst>
      </pc:sldChg>
      <pc:sldChg chg="add">
        <pc:chgData name="Florent Varak" userId="e3a43efb-b783-48cb-9edd-b76455e8000d" providerId="ADAL" clId="{E7DA522A-3EB8-0F47-907F-D7D164A8F37E}" dt="2025-04-03T07:48:56.050" v="561"/>
        <pc:sldMkLst>
          <pc:docMk/>
          <pc:sldMk cId="472737371" sldId="411"/>
        </pc:sldMkLst>
      </pc:sldChg>
      <pc:sldChg chg="add">
        <pc:chgData name="Florent Varak" userId="e3a43efb-b783-48cb-9edd-b76455e8000d" providerId="ADAL" clId="{E7DA522A-3EB8-0F47-907F-D7D164A8F37E}" dt="2025-04-03T07:48:56.050" v="561"/>
        <pc:sldMkLst>
          <pc:docMk/>
          <pc:sldMk cId="984345890" sldId="412"/>
        </pc:sldMkLst>
      </pc:sldChg>
      <pc:sldChg chg="modSp add mod">
        <pc:chgData name="Florent Varak" userId="e3a43efb-b783-48cb-9edd-b76455e8000d" providerId="ADAL" clId="{E7DA522A-3EB8-0F47-907F-D7D164A8F37E}" dt="2025-04-03T07:48:56.232" v="562" actId="27636"/>
        <pc:sldMkLst>
          <pc:docMk/>
          <pc:sldMk cId="1137230491" sldId="416"/>
        </pc:sldMkLst>
        <pc:spChg chg="mod">
          <ac:chgData name="Florent Varak" userId="e3a43efb-b783-48cb-9edd-b76455e8000d" providerId="ADAL" clId="{E7DA522A-3EB8-0F47-907F-D7D164A8F37E}" dt="2025-04-03T07:48:56.232" v="562" actId="27636"/>
          <ac:spMkLst>
            <pc:docMk/>
            <pc:sldMk cId="1137230491" sldId="416"/>
            <ac:spMk id="3" creationId="{4FAA02BE-B1D8-1A46-A0A1-DF12EEC8E4B7}"/>
          </ac:spMkLst>
        </pc:spChg>
      </pc:sldChg>
      <pc:sldChg chg="add">
        <pc:chgData name="Florent Varak" userId="e3a43efb-b783-48cb-9edd-b76455e8000d" providerId="ADAL" clId="{E7DA522A-3EB8-0F47-907F-D7D164A8F37E}" dt="2025-04-03T07:48:56.050" v="561"/>
        <pc:sldMkLst>
          <pc:docMk/>
          <pc:sldMk cId="2538248718" sldId="417"/>
        </pc:sldMkLst>
      </pc:sldChg>
      <pc:sldChg chg="add del">
        <pc:chgData name="Florent Varak" userId="e3a43efb-b783-48cb-9edd-b76455e8000d" providerId="ADAL" clId="{E7DA522A-3EB8-0F47-907F-D7D164A8F37E}" dt="2025-04-03T07:51:37.607" v="578" actId="2696"/>
        <pc:sldMkLst>
          <pc:docMk/>
          <pc:sldMk cId="2121826413" sldId="418"/>
        </pc:sldMkLst>
      </pc:sldChg>
      <pc:sldChg chg="modSp add mod">
        <pc:chgData name="Florent Varak" userId="e3a43efb-b783-48cb-9edd-b76455e8000d" providerId="ADAL" clId="{E7DA522A-3EB8-0F47-907F-D7D164A8F37E}" dt="2025-04-03T13:51:33.034" v="771" actId="207"/>
        <pc:sldMkLst>
          <pc:docMk/>
          <pc:sldMk cId="2906440650" sldId="429"/>
        </pc:sldMkLst>
        <pc:spChg chg="mod">
          <ac:chgData name="Florent Varak" userId="e3a43efb-b783-48cb-9edd-b76455e8000d" providerId="ADAL" clId="{E7DA522A-3EB8-0F47-907F-D7D164A8F37E}" dt="2025-04-03T13:51:33.034" v="771" actId="207"/>
          <ac:spMkLst>
            <pc:docMk/>
            <pc:sldMk cId="2906440650" sldId="429"/>
            <ac:spMk id="6" creationId="{CDF2B2F9-0CC7-6A45-A731-C681310A3472}"/>
          </ac:spMkLst>
        </pc:spChg>
        <pc:spChg chg="mod">
          <ac:chgData name="Florent Varak" userId="e3a43efb-b783-48cb-9edd-b76455e8000d" providerId="ADAL" clId="{E7DA522A-3EB8-0F47-907F-D7D164A8F37E}" dt="2025-04-03T13:51:33.034" v="771" actId="207"/>
          <ac:spMkLst>
            <pc:docMk/>
            <pc:sldMk cId="2906440650" sldId="429"/>
            <ac:spMk id="8" creationId="{B1EF5EDD-BF85-EE4C-B2EC-EA68C6BCC245}"/>
          </ac:spMkLst>
        </pc:spChg>
        <pc:spChg chg="mod">
          <ac:chgData name="Florent Varak" userId="e3a43efb-b783-48cb-9edd-b76455e8000d" providerId="ADAL" clId="{E7DA522A-3EB8-0F47-907F-D7D164A8F37E}" dt="2025-04-03T13:51:33.034" v="771" actId="207"/>
          <ac:spMkLst>
            <pc:docMk/>
            <pc:sldMk cId="2906440650" sldId="429"/>
            <ac:spMk id="11" creationId="{090C0602-F5EF-5C4E-9DBA-147F069134E4}"/>
          </ac:spMkLst>
        </pc:spChg>
        <pc:spChg chg="mod">
          <ac:chgData name="Florent Varak" userId="e3a43efb-b783-48cb-9edd-b76455e8000d" providerId="ADAL" clId="{E7DA522A-3EB8-0F47-907F-D7D164A8F37E}" dt="2025-04-03T13:51:33.034" v="771" actId="207"/>
          <ac:spMkLst>
            <pc:docMk/>
            <pc:sldMk cId="2906440650" sldId="429"/>
            <ac:spMk id="12" creationId="{E3001FA6-A7F5-D045-9FC6-0041F5CEE848}"/>
          </ac:spMkLst>
        </pc:spChg>
        <pc:spChg chg="mod">
          <ac:chgData name="Florent Varak" userId="e3a43efb-b783-48cb-9edd-b76455e8000d" providerId="ADAL" clId="{E7DA522A-3EB8-0F47-907F-D7D164A8F37E}" dt="2025-04-03T13:51:33.034" v="771" actId="207"/>
          <ac:spMkLst>
            <pc:docMk/>
            <pc:sldMk cId="2906440650" sldId="429"/>
            <ac:spMk id="13" creationId="{60365B73-42EC-F64C-B312-572C9ACD072F}"/>
          </ac:spMkLst>
        </pc:spChg>
      </pc:sldChg>
      <pc:sldChg chg="add">
        <pc:chgData name="Florent Varak" userId="e3a43efb-b783-48cb-9edd-b76455e8000d" providerId="ADAL" clId="{E7DA522A-3EB8-0F47-907F-D7D164A8F37E}" dt="2025-04-03T07:48:56.050" v="561"/>
        <pc:sldMkLst>
          <pc:docMk/>
          <pc:sldMk cId="2436081977" sldId="430"/>
        </pc:sldMkLst>
      </pc:sldChg>
      <pc:sldChg chg="modSp add mod">
        <pc:chgData name="Florent Varak" userId="e3a43efb-b783-48cb-9edd-b76455e8000d" providerId="ADAL" clId="{E7DA522A-3EB8-0F47-907F-D7D164A8F37E}" dt="2025-04-03T13:50:32.656" v="691" actId="20577"/>
        <pc:sldMkLst>
          <pc:docMk/>
          <pc:sldMk cId="863521274" sldId="431"/>
        </pc:sldMkLst>
        <pc:spChg chg="mod">
          <ac:chgData name="Florent Varak" userId="e3a43efb-b783-48cb-9edd-b76455e8000d" providerId="ADAL" clId="{E7DA522A-3EB8-0F47-907F-D7D164A8F37E}" dt="2025-04-03T13:50:32.656" v="691" actId="20577"/>
          <ac:spMkLst>
            <pc:docMk/>
            <pc:sldMk cId="863521274" sldId="431"/>
            <ac:spMk id="3" creationId="{4FAA02BE-B1D8-1A46-A0A1-DF12EEC8E4B7}"/>
          </ac:spMkLst>
        </pc:spChg>
      </pc:sldChg>
      <pc:sldChg chg="modSp add mod">
        <pc:chgData name="Florent Varak" userId="e3a43efb-b783-48cb-9edd-b76455e8000d" providerId="ADAL" clId="{E7DA522A-3EB8-0F47-907F-D7D164A8F37E}" dt="2025-04-03T13:49:37.616" v="671" actId="20577"/>
        <pc:sldMkLst>
          <pc:docMk/>
          <pc:sldMk cId="277730906" sldId="432"/>
        </pc:sldMkLst>
        <pc:spChg chg="mod">
          <ac:chgData name="Florent Varak" userId="e3a43efb-b783-48cb-9edd-b76455e8000d" providerId="ADAL" clId="{E7DA522A-3EB8-0F47-907F-D7D164A8F37E}" dt="2025-04-03T13:49:12.737" v="660" actId="1035"/>
          <ac:spMkLst>
            <pc:docMk/>
            <pc:sldMk cId="277730906" sldId="432"/>
            <ac:spMk id="8" creationId="{28A9E949-7346-C84A-861A-92D629848DAC}"/>
          </ac:spMkLst>
        </pc:spChg>
        <pc:spChg chg="mod">
          <ac:chgData name="Florent Varak" userId="e3a43efb-b783-48cb-9edd-b76455e8000d" providerId="ADAL" clId="{E7DA522A-3EB8-0F47-907F-D7D164A8F37E}" dt="2025-04-03T13:49:12.737" v="660" actId="1035"/>
          <ac:spMkLst>
            <pc:docMk/>
            <pc:sldMk cId="277730906" sldId="432"/>
            <ac:spMk id="9" creationId="{3630C80B-AD50-CA4E-A646-6BA5A8A3E9E6}"/>
          </ac:spMkLst>
        </pc:spChg>
        <pc:spChg chg="mod">
          <ac:chgData name="Florent Varak" userId="e3a43efb-b783-48cb-9edd-b76455e8000d" providerId="ADAL" clId="{E7DA522A-3EB8-0F47-907F-D7D164A8F37E}" dt="2025-04-03T13:49:17.213" v="665" actId="1036"/>
          <ac:spMkLst>
            <pc:docMk/>
            <pc:sldMk cId="277730906" sldId="432"/>
            <ac:spMk id="10" creationId="{A2B9C637-655E-214C-A1B1-4E32394FE36A}"/>
          </ac:spMkLst>
        </pc:spChg>
        <pc:spChg chg="mod">
          <ac:chgData name="Florent Varak" userId="e3a43efb-b783-48cb-9edd-b76455e8000d" providerId="ADAL" clId="{E7DA522A-3EB8-0F47-907F-D7D164A8F37E}" dt="2025-04-03T13:49:33.418" v="669" actId="20577"/>
          <ac:spMkLst>
            <pc:docMk/>
            <pc:sldMk cId="277730906" sldId="432"/>
            <ac:spMk id="11" creationId="{22D5D896-4583-8A49-B4B3-7A2DDD561444}"/>
          </ac:spMkLst>
        </pc:spChg>
        <pc:spChg chg="mod">
          <ac:chgData name="Florent Varak" userId="e3a43efb-b783-48cb-9edd-b76455e8000d" providerId="ADAL" clId="{E7DA522A-3EB8-0F47-907F-D7D164A8F37E}" dt="2025-04-03T13:49:37.616" v="671" actId="20577"/>
          <ac:spMkLst>
            <pc:docMk/>
            <pc:sldMk cId="277730906" sldId="432"/>
            <ac:spMk id="12" creationId="{8D381FBE-4BD0-044D-A6D7-B51A61DD5FBD}"/>
          </ac:spMkLst>
        </pc:spChg>
        <pc:spChg chg="mod">
          <ac:chgData name="Florent Varak" userId="e3a43efb-b783-48cb-9edd-b76455e8000d" providerId="ADAL" clId="{E7DA522A-3EB8-0F47-907F-D7D164A8F37E}" dt="2025-04-03T13:49:27.179" v="667" actId="14100"/>
          <ac:spMkLst>
            <pc:docMk/>
            <pc:sldMk cId="277730906" sldId="432"/>
            <ac:spMk id="13" creationId="{93BD1EBA-EE1A-DA4F-89B3-1B9D7251B012}"/>
          </ac:spMkLst>
        </pc:spChg>
        <pc:cxnChg chg="mod">
          <ac:chgData name="Florent Varak" userId="e3a43efb-b783-48cb-9edd-b76455e8000d" providerId="ADAL" clId="{E7DA522A-3EB8-0F47-907F-D7D164A8F37E}" dt="2025-04-03T13:48:56.662" v="654" actId="14100"/>
          <ac:cxnSpMkLst>
            <pc:docMk/>
            <pc:sldMk cId="277730906" sldId="432"/>
            <ac:cxnSpMk id="7" creationId="{720DC7A5-256F-C945-8436-128CFE7B33B1}"/>
          </ac:cxnSpMkLst>
        </pc:cxnChg>
      </pc:sldChg>
      <pc:sldChg chg="delSp mod">
        <pc:chgData name="Florent Varak" userId="e3a43efb-b783-48cb-9edd-b76455e8000d" providerId="ADAL" clId="{E7DA522A-3EB8-0F47-907F-D7D164A8F37E}" dt="2025-04-02T18:48:30.215" v="544" actId="478"/>
        <pc:sldMkLst>
          <pc:docMk/>
          <pc:sldMk cId="0" sldId="449"/>
        </pc:sldMkLst>
        <pc:picChg chg="del">
          <ac:chgData name="Florent Varak" userId="e3a43efb-b783-48cb-9edd-b76455e8000d" providerId="ADAL" clId="{E7DA522A-3EB8-0F47-907F-D7D164A8F37E}" dt="2025-04-02T18:48:30.215" v="544" actId="478"/>
          <ac:picMkLst>
            <pc:docMk/>
            <pc:sldMk cId="0" sldId="449"/>
            <ac:picMk id="2" creationId="{C4840638-2B75-6BE6-D4AA-8556AB3F355C}"/>
          </ac:picMkLst>
        </pc:picChg>
      </pc:sldChg>
      <pc:sldChg chg="modSp mod">
        <pc:chgData name="Florent Varak" userId="e3a43efb-b783-48cb-9edd-b76455e8000d" providerId="ADAL" clId="{E7DA522A-3EB8-0F47-907F-D7D164A8F37E}" dt="2025-04-01T07:29:42.357" v="5" actId="20577"/>
        <pc:sldMkLst>
          <pc:docMk/>
          <pc:sldMk cId="1448603588" sldId="455"/>
        </pc:sldMkLst>
        <pc:spChg chg="mod">
          <ac:chgData name="Florent Varak" userId="e3a43efb-b783-48cb-9edd-b76455e8000d" providerId="ADAL" clId="{E7DA522A-3EB8-0F47-907F-D7D164A8F37E}" dt="2025-04-01T07:29:42.357" v="5" actId="20577"/>
          <ac:spMkLst>
            <pc:docMk/>
            <pc:sldMk cId="1448603588" sldId="455"/>
            <ac:spMk id="3" creationId="{D58008C6-8522-6F47-B974-72AB0D815476}"/>
          </ac:spMkLst>
        </pc:spChg>
      </pc:sldChg>
      <pc:sldChg chg="modSp">
        <pc:chgData name="Florent Varak" userId="e3a43efb-b783-48cb-9edd-b76455e8000d" providerId="ADAL" clId="{E7DA522A-3EB8-0F47-907F-D7D164A8F37E}" dt="2025-04-02T10:02:48.385" v="541" actId="18331"/>
        <pc:sldMkLst>
          <pc:docMk/>
          <pc:sldMk cId="3129421591" sldId="459"/>
        </pc:sldMkLst>
        <pc:picChg chg="mod">
          <ac:chgData name="Florent Varak" userId="e3a43efb-b783-48cb-9edd-b76455e8000d" providerId="ADAL" clId="{E7DA522A-3EB8-0F47-907F-D7D164A8F37E}" dt="2025-04-02T10:02:48.385" v="541" actId="18331"/>
          <ac:picMkLst>
            <pc:docMk/>
            <pc:sldMk cId="3129421591" sldId="459"/>
            <ac:picMk id="5" creationId="{1980E7A6-4D8B-B5FE-6790-C4089816ABE2}"/>
          </ac:picMkLst>
        </pc:picChg>
      </pc:sldChg>
      <pc:sldChg chg="add">
        <pc:chgData name="Florent Varak" userId="e3a43efb-b783-48cb-9edd-b76455e8000d" providerId="ADAL" clId="{E7DA522A-3EB8-0F47-907F-D7D164A8F37E}" dt="2025-04-01T07:31:16.500" v="7"/>
        <pc:sldMkLst>
          <pc:docMk/>
          <pc:sldMk cId="814378805" sldId="461"/>
        </pc:sldMkLst>
      </pc:sldChg>
      <pc:sldChg chg="add">
        <pc:chgData name="Florent Varak" userId="e3a43efb-b783-48cb-9edd-b76455e8000d" providerId="ADAL" clId="{E7DA522A-3EB8-0F47-907F-D7D164A8F37E}" dt="2025-04-01T07:31:34.891" v="9" actId="2890"/>
        <pc:sldMkLst>
          <pc:docMk/>
          <pc:sldMk cId="2448186272" sldId="462"/>
        </pc:sldMkLst>
      </pc:sldChg>
      <pc:sldChg chg="modSp add mod modClrScheme modAnim chgLayout">
        <pc:chgData name="Florent Varak" userId="e3a43efb-b783-48cb-9edd-b76455e8000d" providerId="ADAL" clId="{E7DA522A-3EB8-0F47-907F-D7D164A8F37E}" dt="2025-04-01T17:02:43.194" v="534" actId="20577"/>
        <pc:sldMkLst>
          <pc:docMk/>
          <pc:sldMk cId="1918064457" sldId="463"/>
        </pc:sldMkLst>
        <pc:spChg chg="mod ord">
          <ac:chgData name="Florent Varak" userId="e3a43efb-b783-48cb-9edd-b76455e8000d" providerId="ADAL" clId="{E7DA522A-3EB8-0F47-907F-D7D164A8F37E}" dt="2025-04-01T07:34:14.415" v="218" actId="700"/>
          <ac:spMkLst>
            <pc:docMk/>
            <pc:sldMk cId="1918064457" sldId="463"/>
            <ac:spMk id="2" creationId="{362E033E-5C1F-BB4B-7023-D9C8659B990E}"/>
          </ac:spMkLst>
        </pc:spChg>
        <pc:spChg chg="mod ord">
          <ac:chgData name="Florent Varak" userId="e3a43efb-b783-48cb-9edd-b76455e8000d" providerId="ADAL" clId="{E7DA522A-3EB8-0F47-907F-D7D164A8F37E}" dt="2025-04-01T17:02:43.194" v="534" actId="20577"/>
          <ac:spMkLst>
            <pc:docMk/>
            <pc:sldMk cId="1918064457" sldId="463"/>
            <ac:spMk id="3" creationId="{56BAA14E-CCD4-903F-089F-95B5EF257B9D}"/>
          </ac:spMkLst>
        </pc:spChg>
      </pc:sldChg>
      <pc:sldChg chg="add">
        <pc:chgData name="Florent Varak" userId="e3a43efb-b783-48cb-9edd-b76455e8000d" providerId="ADAL" clId="{E7DA522A-3EB8-0F47-907F-D7D164A8F37E}" dt="2025-04-02T18:48:11.465" v="542"/>
        <pc:sldMkLst>
          <pc:docMk/>
          <pc:sldMk cId="1652006674" sldId="464"/>
        </pc:sldMkLst>
      </pc:sldChg>
      <pc:sldChg chg="add">
        <pc:chgData name="Florent Varak" userId="e3a43efb-b783-48cb-9edd-b76455e8000d" providerId="ADAL" clId="{E7DA522A-3EB8-0F47-907F-D7D164A8F37E}" dt="2025-04-02T18:48:11.465" v="542"/>
        <pc:sldMkLst>
          <pc:docMk/>
          <pc:sldMk cId="2838607670" sldId="465"/>
        </pc:sldMkLst>
      </pc:sldChg>
      <pc:sldChg chg="add del">
        <pc:chgData name="Florent Varak" userId="e3a43efb-b783-48cb-9edd-b76455e8000d" providerId="ADAL" clId="{E7DA522A-3EB8-0F47-907F-D7D164A8F37E}" dt="2025-04-02T18:48:16.570" v="543" actId="2696"/>
        <pc:sldMkLst>
          <pc:docMk/>
          <pc:sldMk cId="316496534" sldId="466"/>
        </pc:sldMkLst>
      </pc:sldChg>
      <pc:sldChg chg="add">
        <pc:chgData name="Florent Varak" userId="e3a43efb-b783-48cb-9edd-b76455e8000d" providerId="ADAL" clId="{E7DA522A-3EB8-0F47-907F-D7D164A8F37E}" dt="2025-04-02T18:49:26.364" v="545"/>
        <pc:sldMkLst>
          <pc:docMk/>
          <pc:sldMk cId="864325809" sldId="466"/>
        </pc:sldMkLst>
      </pc:sldChg>
      <pc:sldChg chg="modSp add mod ord">
        <pc:chgData name="Florent Varak" userId="e3a43efb-b783-48cb-9edd-b76455e8000d" providerId="ADAL" clId="{E7DA522A-3EB8-0F47-907F-D7D164A8F37E}" dt="2025-04-02T18:50:04.421" v="552"/>
        <pc:sldMkLst>
          <pc:docMk/>
          <pc:sldMk cId="3791176795" sldId="467"/>
        </pc:sldMkLst>
        <pc:spChg chg="mod">
          <ac:chgData name="Florent Varak" userId="e3a43efb-b783-48cb-9edd-b76455e8000d" providerId="ADAL" clId="{E7DA522A-3EB8-0F47-907F-D7D164A8F37E}" dt="2025-04-02T18:50:04.421" v="552"/>
          <ac:spMkLst>
            <pc:docMk/>
            <pc:sldMk cId="3791176795" sldId="467"/>
            <ac:spMk id="3" creationId="{3AC6599B-1A06-1DF0-B472-6E0941D2A0AA}"/>
          </ac:spMkLst>
        </pc:spChg>
        <pc:spChg chg="mod">
          <ac:chgData name="Florent Varak" userId="e3a43efb-b783-48cb-9edd-b76455e8000d" providerId="ADAL" clId="{E7DA522A-3EB8-0F47-907F-D7D164A8F37E}" dt="2025-04-02T18:50:02.016" v="550" actId="21"/>
          <ac:spMkLst>
            <pc:docMk/>
            <pc:sldMk cId="3791176795" sldId="467"/>
            <ac:spMk id="4" creationId="{E04DCE3A-2236-FD99-6274-55BB843E712F}"/>
          </ac:spMkLst>
        </pc:spChg>
      </pc:sldChg>
      <pc:sldChg chg="addSp delSp modSp new mod">
        <pc:chgData name="Florent Varak" userId="e3a43efb-b783-48cb-9edd-b76455e8000d" providerId="ADAL" clId="{E7DA522A-3EB8-0F47-907F-D7D164A8F37E}" dt="2025-04-02T18:51:47.682" v="558" actId="1076"/>
        <pc:sldMkLst>
          <pc:docMk/>
          <pc:sldMk cId="2120880060" sldId="468"/>
        </pc:sldMkLst>
        <pc:spChg chg="del">
          <ac:chgData name="Florent Varak" userId="e3a43efb-b783-48cb-9edd-b76455e8000d" providerId="ADAL" clId="{E7DA522A-3EB8-0F47-907F-D7D164A8F37E}" dt="2025-04-02T18:51:35.861" v="554" actId="478"/>
          <ac:spMkLst>
            <pc:docMk/>
            <pc:sldMk cId="2120880060" sldId="468"/>
            <ac:spMk id="2" creationId="{DCED5EB5-16FA-051A-450B-85BEC9919237}"/>
          </ac:spMkLst>
        </pc:spChg>
        <pc:spChg chg="del">
          <ac:chgData name="Florent Varak" userId="e3a43efb-b783-48cb-9edd-b76455e8000d" providerId="ADAL" clId="{E7DA522A-3EB8-0F47-907F-D7D164A8F37E}" dt="2025-04-02T18:51:35.861" v="554" actId="478"/>
          <ac:spMkLst>
            <pc:docMk/>
            <pc:sldMk cId="2120880060" sldId="468"/>
            <ac:spMk id="3" creationId="{8777470C-5530-D83F-A083-6E4539F66F46}"/>
          </ac:spMkLst>
        </pc:spChg>
        <pc:picChg chg="add mod">
          <ac:chgData name="Florent Varak" userId="e3a43efb-b783-48cb-9edd-b76455e8000d" providerId="ADAL" clId="{E7DA522A-3EB8-0F47-907F-D7D164A8F37E}" dt="2025-04-02T18:51:47.682" v="558" actId="1076"/>
          <ac:picMkLst>
            <pc:docMk/>
            <pc:sldMk cId="2120880060" sldId="468"/>
            <ac:picMk id="4" creationId="{40EF4F6E-729E-B3EC-4019-FCCB647BC823}"/>
          </ac:picMkLst>
        </pc:picChg>
      </pc:sldChg>
      <pc:sldChg chg="addSp delSp modSp new mod modClrScheme chgLayout">
        <pc:chgData name="Florent Varak" userId="e3a43efb-b783-48cb-9edd-b76455e8000d" providerId="ADAL" clId="{E7DA522A-3EB8-0F47-907F-D7D164A8F37E}" dt="2025-04-02T18:52:29.216" v="560" actId="700"/>
        <pc:sldMkLst>
          <pc:docMk/>
          <pc:sldMk cId="1868615208" sldId="469"/>
        </pc:sldMkLst>
        <pc:spChg chg="del mod ord">
          <ac:chgData name="Florent Varak" userId="e3a43efb-b783-48cb-9edd-b76455e8000d" providerId="ADAL" clId="{E7DA522A-3EB8-0F47-907F-D7D164A8F37E}" dt="2025-04-02T18:52:29.216" v="560" actId="700"/>
          <ac:spMkLst>
            <pc:docMk/>
            <pc:sldMk cId="1868615208" sldId="469"/>
            <ac:spMk id="2" creationId="{25CFD0FC-3FD4-001E-D8EB-013B95615A13}"/>
          </ac:spMkLst>
        </pc:spChg>
        <pc:spChg chg="del mod ord">
          <ac:chgData name="Florent Varak" userId="e3a43efb-b783-48cb-9edd-b76455e8000d" providerId="ADAL" clId="{E7DA522A-3EB8-0F47-907F-D7D164A8F37E}" dt="2025-04-02T18:52:29.216" v="560" actId="700"/>
          <ac:spMkLst>
            <pc:docMk/>
            <pc:sldMk cId="1868615208" sldId="469"/>
            <ac:spMk id="3" creationId="{90456568-A97B-F2C4-B194-173451BF419F}"/>
          </ac:spMkLst>
        </pc:spChg>
        <pc:spChg chg="del">
          <ac:chgData name="Florent Varak" userId="e3a43efb-b783-48cb-9edd-b76455e8000d" providerId="ADAL" clId="{E7DA522A-3EB8-0F47-907F-D7D164A8F37E}" dt="2025-04-02T18:52:29.216" v="560" actId="700"/>
          <ac:spMkLst>
            <pc:docMk/>
            <pc:sldMk cId="1868615208" sldId="469"/>
            <ac:spMk id="4" creationId="{E9985268-6F25-72B1-21B1-50E2F10E4C18}"/>
          </ac:spMkLst>
        </pc:spChg>
        <pc:spChg chg="add mod ord">
          <ac:chgData name="Florent Varak" userId="e3a43efb-b783-48cb-9edd-b76455e8000d" providerId="ADAL" clId="{E7DA522A-3EB8-0F47-907F-D7D164A8F37E}" dt="2025-04-02T18:52:29.216" v="560" actId="700"/>
          <ac:spMkLst>
            <pc:docMk/>
            <pc:sldMk cId="1868615208" sldId="469"/>
            <ac:spMk id="5" creationId="{3A4258CD-5BEC-EA13-E309-5F65A712AF0D}"/>
          </ac:spMkLst>
        </pc:spChg>
        <pc:spChg chg="add mod ord">
          <ac:chgData name="Florent Varak" userId="e3a43efb-b783-48cb-9edd-b76455e8000d" providerId="ADAL" clId="{E7DA522A-3EB8-0F47-907F-D7D164A8F37E}" dt="2025-04-02T18:52:29.216" v="560" actId="700"/>
          <ac:spMkLst>
            <pc:docMk/>
            <pc:sldMk cId="1868615208" sldId="469"/>
            <ac:spMk id="6" creationId="{E9EAB13B-A466-0A7A-670C-63CB70B8E52A}"/>
          </ac:spMkLst>
        </pc:spChg>
      </pc:sldChg>
      <pc:sldChg chg="add">
        <pc:chgData name="Florent Varak" userId="e3a43efb-b783-48cb-9edd-b76455e8000d" providerId="ADAL" clId="{E7DA522A-3EB8-0F47-907F-D7D164A8F37E}" dt="2025-04-03T07:48:56.050" v="561"/>
        <pc:sldMkLst>
          <pc:docMk/>
          <pc:sldMk cId="713450202" sldId="470"/>
        </pc:sldMkLst>
      </pc:sldChg>
      <pc:sldChg chg="modSp add mod">
        <pc:chgData name="Florent Varak" userId="e3a43efb-b783-48cb-9edd-b76455e8000d" providerId="ADAL" clId="{E7DA522A-3EB8-0F47-907F-D7D164A8F37E}" dt="2025-04-03T07:51:14.334" v="576" actId="207"/>
        <pc:sldMkLst>
          <pc:docMk/>
          <pc:sldMk cId="1699321517" sldId="471"/>
        </pc:sldMkLst>
        <pc:spChg chg="mod">
          <ac:chgData name="Florent Varak" userId="e3a43efb-b783-48cb-9edd-b76455e8000d" providerId="ADAL" clId="{E7DA522A-3EB8-0F47-907F-D7D164A8F37E}" dt="2025-04-03T07:51:14.334" v="576" actId="207"/>
          <ac:spMkLst>
            <pc:docMk/>
            <pc:sldMk cId="1699321517" sldId="471"/>
            <ac:spMk id="3" creationId="{00000000-0000-0000-0000-000000000000}"/>
          </ac:spMkLst>
        </pc:spChg>
        <pc:spChg chg="mod">
          <ac:chgData name="Florent Varak" userId="e3a43efb-b783-48cb-9edd-b76455e8000d" providerId="ADAL" clId="{E7DA522A-3EB8-0F47-907F-D7D164A8F37E}" dt="2025-04-03T07:51:14.334" v="576" actId="207"/>
          <ac:spMkLst>
            <pc:docMk/>
            <pc:sldMk cId="1699321517" sldId="471"/>
            <ac:spMk id="4" creationId="{00000000-0000-0000-0000-000000000000}"/>
          </ac:spMkLst>
        </pc:spChg>
      </pc:sldChg>
      <pc:sldChg chg="addSp modSp new mod ord">
        <pc:chgData name="Florent Varak" userId="e3a43efb-b783-48cb-9edd-b76455e8000d" providerId="ADAL" clId="{E7DA522A-3EB8-0F47-907F-D7D164A8F37E}" dt="2025-04-03T13:45:27.357" v="606" actId="20578"/>
        <pc:sldMkLst>
          <pc:docMk/>
          <pc:sldMk cId="3095331125" sldId="472"/>
        </pc:sldMkLst>
        <pc:spChg chg="add mod">
          <ac:chgData name="Florent Varak" userId="e3a43efb-b783-48cb-9edd-b76455e8000d" providerId="ADAL" clId="{E7DA522A-3EB8-0F47-907F-D7D164A8F37E}" dt="2025-04-03T07:53:21.293" v="605" actId="403"/>
          <ac:spMkLst>
            <pc:docMk/>
            <pc:sldMk cId="3095331125" sldId="472"/>
            <ac:spMk id="3" creationId="{A1C7106D-E0E9-D3F7-13C6-092B90212EE9}"/>
          </ac:spMkLst>
        </pc:spChg>
      </pc:sldChg>
      <pc:sldChg chg="add">
        <pc:chgData name="Florent Varak" userId="e3a43efb-b783-48cb-9edd-b76455e8000d" providerId="ADAL" clId="{E7DA522A-3EB8-0F47-907F-D7D164A8F37E}" dt="2025-04-03T19:04:36.966" v="772"/>
        <pc:sldMkLst>
          <pc:docMk/>
          <pc:sldMk cId="114644540" sldId="473"/>
        </pc:sldMkLst>
      </pc:sldChg>
      <pc:sldChg chg="add">
        <pc:chgData name="Florent Varak" userId="e3a43efb-b783-48cb-9edd-b76455e8000d" providerId="ADAL" clId="{E7DA522A-3EB8-0F47-907F-D7D164A8F37E}" dt="2025-04-03T19:04:36.966" v="772"/>
        <pc:sldMkLst>
          <pc:docMk/>
          <pc:sldMk cId="3940216653" sldId="474"/>
        </pc:sldMkLst>
      </pc:sldChg>
      <pc:sldChg chg="add">
        <pc:chgData name="Florent Varak" userId="e3a43efb-b783-48cb-9edd-b76455e8000d" providerId="ADAL" clId="{E7DA522A-3EB8-0F47-907F-D7D164A8F37E}" dt="2025-04-03T19:04:36.966" v="772"/>
        <pc:sldMkLst>
          <pc:docMk/>
          <pc:sldMk cId="1490914408" sldId="475"/>
        </pc:sldMkLst>
      </pc:sldChg>
      <pc:sldChg chg="add">
        <pc:chgData name="Florent Varak" userId="e3a43efb-b783-48cb-9edd-b76455e8000d" providerId="ADAL" clId="{E7DA522A-3EB8-0F47-907F-D7D164A8F37E}" dt="2025-04-03T19:04:36.966" v="772"/>
        <pc:sldMkLst>
          <pc:docMk/>
          <pc:sldMk cId="3921212348" sldId="476"/>
        </pc:sldMkLst>
      </pc:sldChg>
      <pc:sldChg chg="add">
        <pc:chgData name="Florent Varak" userId="e3a43efb-b783-48cb-9edd-b76455e8000d" providerId="ADAL" clId="{E7DA522A-3EB8-0F47-907F-D7D164A8F37E}" dt="2025-04-03T19:04:36.966" v="772"/>
        <pc:sldMkLst>
          <pc:docMk/>
          <pc:sldMk cId="843165966" sldId="477"/>
        </pc:sldMkLst>
      </pc:sldChg>
      <pc:sldChg chg="add">
        <pc:chgData name="Florent Varak" userId="e3a43efb-b783-48cb-9edd-b76455e8000d" providerId="ADAL" clId="{E7DA522A-3EB8-0F47-907F-D7D164A8F37E}" dt="2025-04-03T19:04:36.966" v="772"/>
        <pc:sldMkLst>
          <pc:docMk/>
          <pc:sldMk cId="1059489113" sldId="47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DDB93D-898B-4526-A0CF-0440B8F9FD7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D20B05C-6B4F-42A6-AC95-09AA645F83DA}">
      <dgm:prSet/>
      <dgm:spPr/>
      <dgm:t>
        <a:bodyPr/>
        <a:lstStyle/>
        <a:p>
          <a:r>
            <a:rPr lang="fr-FR"/>
            <a:t>L’Esprit défend l’Église (16.5-7)</a:t>
          </a:r>
          <a:endParaRPr lang="en-US"/>
        </a:p>
      </dgm:t>
    </dgm:pt>
    <dgm:pt modelId="{BEF66E92-EC8F-412C-A402-1CB286E25236}" type="parTrans" cxnId="{61A8B43F-7B34-4DB9-AB82-97E7CA592624}">
      <dgm:prSet/>
      <dgm:spPr/>
      <dgm:t>
        <a:bodyPr/>
        <a:lstStyle/>
        <a:p>
          <a:endParaRPr lang="en-US"/>
        </a:p>
      </dgm:t>
    </dgm:pt>
    <dgm:pt modelId="{6705C8AD-4462-4597-96C9-BB684C23A51B}" type="sibTrans" cxnId="{61A8B43F-7B34-4DB9-AB82-97E7CA592624}">
      <dgm:prSet/>
      <dgm:spPr/>
      <dgm:t>
        <a:bodyPr/>
        <a:lstStyle/>
        <a:p>
          <a:endParaRPr lang="en-US"/>
        </a:p>
      </dgm:t>
    </dgm:pt>
    <dgm:pt modelId="{0F3002BE-7E1F-4EA5-B79C-5422ADD74CB1}">
      <dgm:prSet/>
      <dgm:spPr/>
      <dgm:t>
        <a:bodyPr/>
        <a:lstStyle/>
        <a:p>
          <a:r>
            <a:rPr lang="fr-FR"/>
            <a:t>L’Esprit reprend le monde (16.8-11)</a:t>
          </a:r>
          <a:endParaRPr lang="en-US"/>
        </a:p>
      </dgm:t>
    </dgm:pt>
    <dgm:pt modelId="{D24BB9B6-303F-4127-91C3-E1291C10EBCD}" type="parTrans" cxnId="{184AAE17-8FCC-4BBC-B5C6-FD2F2C1EE4D1}">
      <dgm:prSet/>
      <dgm:spPr/>
      <dgm:t>
        <a:bodyPr/>
        <a:lstStyle/>
        <a:p>
          <a:endParaRPr lang="en-US"/>
        </a:p>
      </dgm:t>
    </dgm:pt>
    <dgm:pt modelId="{F7C76CF2-53C6-450B-9127-4F81579D55AF}" type="sibTrans" cxnId="{184AAE17-8FCC-4BBC-B5C6-FD2F2C1EE4D1}">
      <dgm:prSet/>
      <dgm:spPr/>
      <dgm:t>
        <a:bodyPr/>
        <a:lstStyle/>
        <a:p>
          <a:endParaRPr lang="en-US"/>
        </a:p>
      </dgm:t>
    </dgm:pt>
    <dgm:pt modelId="{E609ABB8-3008-46D4-A561-45ED16F56A95}">
      <dgm:prSet/>
      <dgm:spPr/>
      <dgm:t>
        <a:bodyPr/>
        <a:lstStyle/>
        <a:p>
          <a:r>
            <a:rPr lang="fr-FR"/>
            <a:t>L’Esprit honore Jésus (16.12-15) </a:t>
          </a:r>
          <a:endParaRPr lang="en-US"/>
        </a:p>
      </dgm:t>
    </dgm:pt>
    <dgm:pt modelId="{2290C8CB-C496-4179-AD0D-BFE06A6FC566}" type="parTrans" cxnId="{97453DE8-6610-42C7-86A0-762FDE22EE26}">
      <dgm:prSet/>
      <dgm:spPr/>
      <dgm:t>
        <a:bodyPr/>
        <a:lstStyle/>
        <a:p>
          <a:endParaRPr lang="en-US"/>
        </a:p>
      </dgm:t>
    </dgm:pt>
    <dgm:pt modelId="{24E3910C-2CDB-447C-8C73-EB06B90935B0}" type="sibTrans" cxnId="{97453DE8-6610-42C7-86A0-762FDE22EE26}">
      <dgm:prSet/>
      <dgm:spPr/>
      <dgm:t>
        <a:bodyPr/>
        <a:lstStyle/>
        <a:p>
          <a:endParaRPr lang="en-US"/>
        </a:p>
      </dgm:t>
    </dgm:pt>
    <dgm:pt modelId="{059D78F6-6DCE-8245-9EF2-78CA07EBA8CC}" type="pres">
      <dgm:prSet presAssocID="{C0DDB93D-898B-4526-A0CF-0440B8F9FD71}" presName="linear" presStyleCnt="0">
        <dgm:presLayoutVars>
          <dgm:animLvl val="lvl"/>
          <dgm:resizeHandles val="exact"/>
        </dgm:presLayoutVars>
      </dgm:prSet>
      <dgm:spPr/>
    </dgm:pt>
    <dgm:pt modelId="{B00AE522-172F-9F44-8316-300C7398450C}" type="pres">
      <dgm:prSet presAssocID="{AD20B05C-6B4F-42A6-AC95-09AA645F83DA}" presName="parentText" presStyleLbl="node1" presStyleIdx="0" presStyleCnt="3">
        <dgm:presLayoutVars>
          <dgm:chMax val="0"/>
          <dgm:bulletEnabled val="1"/>
        </dgm:presLayoutVars>
      </dgm:prSet>
      <dgm:spPr/>
    </dgm:pt>
    <dgm:pt modelId="{42C2E96E-8BE9-5041-9EB1-E813665975C9}" type="pres">
      <dgm:prSet presAssocID="{6705C8AD-4462-4597-96C9-BB684C23A51B}" presName="spacer" presStyleCnt="0"/>
      <dgm:spPr/>
    </dgm:pt>
    <dgm:pt modelId="{4404B4C6-F26C-6C43-A2FB-3CBAC5A0458F}" type="pres">
      <dgm:prSet presAssocID="{0F3002BE-7E1F-4EA5-B79C-5422ADD74CB1}" presName="parentText" presStyleLbl="node1" presStyleIdx="1" presStyleCnt="3">
        <dgm:presLayoutVars>
          <dgm:chMax val="0"/>
          <dgm:bulletEnabled val="1"/>
        </dgm:presLayoutVars>
      </dgm:prSet>
      <dgm:spPr/>
    </dgm:pt>
    <dgm:pt modelId="{B3549906-0E7E-B549-BD72-CA03B46EA964}" type="pres">
      <dgm:prSet presAssocID="{F7C76CF2-53C6-450B-9127-4F81579D55AF}" presName="spacer" presStyleCnt="0"/>
      <dgm:spPr/>
    </dgm:pt>
    <dgm:pt modelId="{33A25576-BC0E-C343-AD23-1CF22440FD9F}" type="pres">
      <dgm:prSet presAssocID="{E609ABB8-3008-46D4-A561-45ED16F56A95}" presName="parentText" presStyleLbl="node1" presStyleIdx="2" presStyleCnt="3">
        <dgm:presLayoutVars>
          <dgm:chMax val="0"/>
          <dgm:bulletEnabled val="1"/>
        </dgm:presLayoutVars>
      </dgm:prSet>
      <dgm:spPr/>
    </dgm:pt>
  </dgm:ptLst>
  <dgm:cxnLst>
    <dgm:cxn modelId="{184AAE17-8FCC-4BBC-B5C6-FD2F2C1EE4D1}" srcId="{C0DDB93D-898B-4526-A0CF-0440B8F9FD71}" destId="{0F3002BE-7E1F-4EA5-B79C-5422ADD74CB1}" srcOrd="1" destOrd="0" parTransId="{D24BB9B6-303F-4127-91C3-E1291C10EBCD}" sibTransId="{F7C76CF2-53C6-450B-9127-4F81579D55AF}"/>
    <dgm:cxn modelId="{61A8B43F-7B34-4DB9-AB82-97E7CA592624}" srcId="{C0DDB93D-898B-4526-A0CF-0440B8F9FD71}" destId="{AD20B05C-6B4F-42A6-AC95-09AA645F83DA}" srcOrd="0" destOrd="0" parTransId="{BEF66E92-EC8F-412C-A402-1CB286E25236}" sibTransId="{6705C8AD-4462-4597-96C9-BB684C23A51B}"/>
    <dgm:cxn modelId="{21716BAC-89E0-3944-980D-91788771BC03}" type="presOf" srcId="{C0DDB93D-898B-4526-A0CF-0440B8F9FD71}" destId="{059D78F6-6DCE-8245-9EF2-78CA07EBA8CC}" srcOrd="0" destOrd="0" presId="urn:microsoft.com/office/officeart/2005/8/layout/vList2"/>
    <dgm:cxn modelId="{458702AE-BC5D-D544-9F6A-81FBC7F66945}" type="presOf" srcId="{0F3002BE-7E1F-4EA5-B79C-5422ADD74CB1}" destId="{4404B4C6-F26C-6C43-A2FB-3CBAC5A0458F}" srcOrd="0" destOrd="0" presId="urn:microsoft.com/office/officeart/2005/8/layout/vList2"/>
    <dgm:cxn modelId="{17DB53BA-0EDD-404C-B054-8A8F3832116F}" type="presOf" srcId="{E609ABB8-3008-46D4-A561-45ED16F56A95}" destId="{33A25576-BC0E-C343-AD23-1CF22440FD9F}" srcOrd="0" destOrd="0" presId="urn:microsoft.com/office/officeart/2005/8/layout/vList2"/>
    <dgm:cxn modelId="{EB4845C1-DE6B-134A-ABA8-C27D3B9953F4}" type="presOf" srcId="{AD20B05C-6B4F-42A6-AC95-09AA645F83DA}" destId="{B00AE522-172F-9F44-8316-300C7398450C}" srcOrd="0" destOrd="0" presId="urn:microsoft.com/office/officeart/2005/8/layout/vList2"/>
    <dgm:cxn modelId="{97453DE8-6610-42C7-86A0-762FDE22EE26}" srcId="{C0DDB93D-898B-4526-A0CF-0440B8F9FD71}" destId="{E609ABB8-3008-46D4-A561-45ED16F56A95}" srcOrd="2" destOrd="0" parTransId="{2290C8CB-C496-4179-AD0D-BFE06A6FC566}" sibTransId="{24E3910C-2CDB-447C-8C73-EB06B90935B0}"/>
    <dgm:cxn modelId="{9CB3F450-D284-1B49-B33C-0B067065668D}" type="presParOf" srcId="{059D78F6-6DCE-8245-9EF2-78CA07EBA8CC}" destId="{B00AE522-172F-9F44-8316-300C7398450C}" srcOrd="0" destOrd="0" presId="urn:microsoft.com/office/officeart/2005/8/layout/vList2"/>
    <dgm:cxn modelId="{575706EF-453F-174C-B9D0-706577B8F1C0}" type="presParOf" srcId="{059D78F6-6DCE-8245-9EF2-78CA07EBA8CC}" destId="{42C2E96E-8BE9-5041-9EB1-E813665975C9}" srcOrd="1" destOrd="0" presId="urn:microsoft.com/office/officeart/2005/8/layout/vList2"/>
    <dgm:cxn modelId="{118A8EC0-56D1-BB4F-81FF-674820BB0094}" type="presParOf" srcId="{059D78F6-6DCE-8245-9EF2-78CA07EBA8CC}" destId="{4404B4C6-F26C-6C43-A2FB-3CBAC5A0458F}" srcOrd="2" destOrd="0" presId="urn:microsoft.com/office/officeart/2005/8/layout/vList2"/>
    <dgm:cxn modelId="{CC5A925E-092D-C44E-89A8-74D6739C6086}" type="presParOf" srcId="{059D78F6-6DCE-8245-9EF2-78CA07EBA8CC}" destId="{B3549906-0E7E-B549-BD72-CA03B46EA964}" srcOrd="3" destOrd="0" presId="urn:microsoft.com/office/officeart/2005/8/layout/vList2"/>
    <dgm:cxn modelId="{BAA9AD19-FA5B-1644-AD48-604C87AF184A}" type="presParOf" srcId="{059D78F6-6DCE-8245-9EF2-78CA07EBA8CC}" destId="{33A25576-BC0E-C343-AD23-1CF22440FD9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DDB93D-898B-4526-A0CF-0440B8F9FD7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D20B05C-6B4F-42A6-AC95-09AA645F83DA}">
      <dgm:prSet/>
      <dgm:spPr/>
      <dgm:t>
        <a:bodyPr/>
        <a:lstStyle/>
        <a:p>
          <a:r>
            <a:rPr lang="fr-FR"/>
            <a:t>L’Esprit défend l’Église (16.5-7)</a:t>
          </a:r>
          <a:endParaRPr lang="en-US"/>
        </a:p>
      </dgm:t>
    </dgm:pt>
    <dgm:pt modelId="{BEF66E92-EC8F-412C-A402-1CB286E25236}" type="parTrans" cxnId="{61A8B43F-7B34-4DB9-AB82-97E7CA592624}">
      <dgm:prSet/>
      <dgm:spPr/>
      <dgm:t>
        <a:bodyPr/>
        <a:lstStyle/>
        <a:p>
          <a:endParaRPr lang="en-US"/>
        </a:p>
      </dgm:t>
    </dgm:pt>
    <dgm:pt modelId="{6705C8AD-4462-4597-96C9-BB684C23A51B}" type="sibTrans" cxnId="{61A8B43F-7B34-4DB9-AB82-97E7CA592624}">
      <dgm:prSet/>
      <dgm:spPr/>
      <dgm:t>
        <a:bodyPr/>
        <a:lstStyle/>
        <a:p>
          <a:endParaRPr lang="en-US"/>
        </a:p>
      </dgm:t>
    </dgm:pt>
    <dgm:pt modelId="{0F3002BE-7E1F-4EA5-B79C-5422ADD74CB1}">
      <dgm:prSet/>
      <dgm:spPr/>
      <dgm:t>
        <a:bodyPr/>
        <a:lstStyle/>
        <a:p>
          <a:r>
            <a:rPr lang="fr-FR" dirty="0"/>
            <a:t>L’Esprit reprend le monde (16.8-11)</a:t>
          </a:r>
          <a:endParaRPr lang="en-US" dirty="0"/>
        </a:p>
      </dgm:t>
    </dgm:pt>
    <dgm:pt modelId="{D24BB9B6-303F-4127-91C3-E1291C10EBCD}" type="parTrans" cxnId="{184AAE17-8FCC-4BBC-B5C6-FD2F2C1EE4D1}">
      <dgm:prSet/>
      <dgm:spPr/>
      <dgm:t>
        <a:bodyPr/>
        <a:lstStyle/>
        <a:p>
          <a:endParaRPr lang="en-US"/>
        </a:p>
      </dgm:t>
    </dgm:pt>
    <dgm:pt modelId="{F7C76CF2-53C6-450B-9127-4F81579D55AF}" type="sibTrans" cxnId="{184AAE17-8FCC-4BBC-B5C6-FD2F2C1EE4D1}">
      <dgm:prSet/>
      <dgm:spPr/>
      <dgm:t>
        <a:bodyPr/>
        <a:lstStyle/>
        <a:p>
          <a:endParaRPr lang="en-US"/>
        </a:p>
      </dgm:t>
    </dgm:pt>
    <dgm:pt modelId="{E609ABB8-3008-46D4-A561-45ED16F56A95}">
      <dgm:prSet/>
      <dgm:spPr/>
      <dgm:t>
        <a:bodyPr/>
        <a:lstStyle/>
        <a:p>
          <a:r>
            <a:rPr lang="fr-FR"/>
            <a:t>L’Esprit honore Jésus (16.12-15) </a:t>
          </a:r>
          <a:endParaRPr lang="en-US"/>
        </a:p>
      </dgm:t>
    </dgm:pt>
    <dgm:pt modelId="{2290C8CB-C496-4179-AD0D-BFE06A6FC566}" type="parTrans" cxnId="{97453DE8-6610-42C7-86A0-762FDE22EE26}">
      <dgm:prSet/>
      <dgm:spPr/>
      <dgm:t>
        <a:bodyPr/>
        <a:lstStyle/>
        <a:p>
          <a:endParaRPr lang="en-US"/>
        </a:p>
      </dgm:t>
    </dgm:pt>
    <dgm:pt modelId="{24E3910C-2CDB-447C-8C73-EB06B90935B0}" type="sibTrans" cxnId="{97453DE8-6610-42C7-86A0-762FDE22EE26}">
      <dgm:prSet/>
      <dgm:spPr/>
      <dgm:t>
        <a:bodyPr/>
        <a:lstStyle/>
        <a:p>
          <a:endParaRPr lang="en-US"/>
        </a:p>
      </dgm:t>
    </dgm:pt>
    <dgm:pt modelId="{059D78F6-6DCE-8245-9EF2-78CA07EBA8CC}" type="pres">
      <dgm:prSet presAssocID="{C0DDB93D-898B-4526-A0CF-0440B8F9FD71}" presName="linear" presStyleCnt="0">
        <dgm:presLayoutVars>
          <dgm:animLvl val="lvl"/>
          <dgm:resizeHandles val="exact"/>
        </dgm:presLayoutVars>
      </dgm:prSet>
      <dgm:spPr/>
    </dgm:pt>
    <dgm:pt modelId="{B00AE522-172F-9F44-8316-300C7398450C}" type="pres">
      <dgm:prSet presAssocID="{AD20B05C-6B4F-42A6-AC95-09AA645F83DA}" presName="parentText" presStyleLbl="node1" presStyleIdx="0" presStyleCnt="3">
        <dgm:presLayoutVars>
          <dgm:chMax val="0"/>
          <dgm:bulletEnabled val="1"/>
        </dgm:presLayoutVars>
      </dgm:prSet>
      <dgm:spPr/>
    </dgm:pt>
    <dgm:pt modelId="{42C2E96E-8BE9-5041-9EB1-E813665975C9}" type="pres">
      <dgm:prSet presAssocID="{6705C8AD-4462-4597-96C9-BB684C23A51B}" presName="spacer" presStyleCnt="0"/>
      <dgm:spPr/>
    </dgm:pt>
    <dgm:pt modelId="{4404B4C6-F26C-6C43-A2FB-3CBAC5A0458F}" type="pres">
      <dgm:prSet presAssocID="{0F3002BE-7E1F-4EA5-B79C-5422ADD74CB1}" presName="parentText" presStyleLbl="node1" presStyleIdx="1" presStyleCnt="3">
        <dgm:presLayoutVars>
          <dgm:chMax val="0"/>
          <dgm:bulletEnabled val="1"/>
        </dgm:presLayoutVars>
      </dgm:prSet>
      <dgm:spPr/>
    </dgm:pt>
    <dgm:pt modelId="{B3549906-0E7E-B549-BD72-CA03B46EA964}" type="pres">
      <dgm:prSet presAssocID="{F7C76CF2-53C6-450B-9127-4F81579D55AF}" presName="spacer" presStyleCnt="0"/>
      <dgm:spPr/>
    </dgm:pt>
    <dgm:pt modelId="{33A25576-BC0E-C343-AD23-1CF22440FD9F}" type="pres">
      <dgm:prSet presAssocID="{E609ABB8-3008-46D4-A561-45ED16F56A95}" presName="parentText" presStyleLbl="node1" presStyleIdx="2" presStyleCnt="3">
        <dgm:presLayoutVars>
          <dgm:chMax val="0"/>
          <dgm:bulletEnabled val="1"/>
        </dgm:presLayoutVars>
      </dgm:prSet>
      <dgm:spPr/>
    </dgm:pt>
  </dgm:ptLst>
  <dgm:cxnLst>
    <dgm:cxn modelId="{184AAE17-8FCC-4BBC-B5C6-FD2F2C1EE4D1}" srcId="{C0DDB93D-898B-4526-A0CF-0440B8F9FD71}" destId="{0F3002BE-7E1F-4EA5-B79C-5422ADD74CB1}" srcOrd="1" destOrd="0" parTransId="{D24BB9B6-303F-4127-91C3-E1291C10EBCD}" sibTransId="{F7C76CF2-53C6-450B-9127-4F81579D55AF}"/>
    <dgm:cxn modelId="{61A8B43F-7B34-4DB9-AB82-97E7CA592624}" srcId="{C0DDB93D-898B-4526-A0CF-0440B8F9FD71}" destId="{AD20B05C-6B4F-42A6-AC95-09AA645F83DA}" srcOrd="0" destOrd="0" parTransId="{BEF66E92-EC8F-412C-A402-1CB286E25236}" sibTransId="{6705C8AD-4462-4597-96C9-BB684C23A51B}"/>
    <dgm:cxn modelId="{21716BAC-89E0-3944-980D-91788771BC03}" type="presOf" srcId="{C0DDB93D-898B-4526-A0CF-0440B8F9FD71}" destId="{059D78F6-6DCE-8245-9EF2-78CA07EBA8CC}" srcOrd="0" destOrd="0" presId="urn:microsoft.com/office/officeart/2005/8/layout/vList2"/>
    <dgm:cxn modelId="{458702AE-BC5D-D544-9F6A-81FBC7F66945}" type="presOf" srcId="{0F3002BE-7E1F-4EA5-B79C-5422ADD74CB1}" destId="{4404B4C6-F26C-6C43-A2FB-3CBAC5A0458F}" srcOrd="0" destOrd="0" presId="urn:microsoft.com/office/officeart/2005/8/layout/vList2"/>
    <dgm:cxn modelId="{17DB53BA-0EDD-404C-B054-8A8F3832116F}" type="presOf" srcId="{E609ABB8-3008-46D4-A561-45ED16F56A95}" destId="{33A25576-BC0E-C343-AD23-1CF22440FD9F}" srcOrd="0" destOrd="0" presId="urn:microsoft.com/office/officeart/2005/8/layout/vList2"/>
    <dgm:cxn modelId="{EB4845C1-DE6B-134A-ABA8-C27D3B9953F4}" type="presOf" srcId="{AD20B05C-6B4F-42A6-AC95-09AA645F83DA}" destId="{B00AE522-172F-9F44-8316-300C7398450C}" srcOrd="0" destOrd="0" presId="urn:microsoft.com/office/officeart/2005/8/layout/vList2"/>
    <dgm:cxn modelId="{97453DE8-6610-42C7-86A0-762FDE22EE26}" srcId="{C0DDB93D-898B-4526-A0CF-0440B8F9FD71}" destId="{E609ABB8-3008-46D4-A561-45ED16F56A95}" srcOrd="2" destOrd="0" parTransId="{2290C8CB-C496-4179-AD0D-BFE06A6FC566}" sibTransId="{24E3910C-2CDB-447C-8C73-EB06B90935B0}"/>
    <dgm:cxn modelId="{9CB3F450-D284-1B49-B33C-0B067065668D}" type="presParOf" srcId="{059D78F6-6DCE-8245-9EF2-78CA07EBA8CC}" destId="{B00AE522-172F-9F44-8316-300C7398450C}" srcOrd="0" destOrd="0" presId="urn:microsoft.com/office/officeart/2005/8/layout/vList2"/>
    <dgm:cxn modelId="{575706EF-453F-174C-B9D0-706577B8F1C0}" type="presParOf" srcId="{059D78F6-6DCE-8245-9EF2-78CA07EBA8CC}" destId="{42C2E96E-8BE9-5041-9EB1-E813665975C9}" srcOrd="1" destOrd="0" presId="urn:microsoft.com/office/officeart/2005/8/layout/vList2"/>
    <dgm:cxn modelId="{118A8EC0-56D1-BB4F-81FF-674820BB0094}" type="presParOf" srcId="{059D78F6-6DCE-8245-9EF2-78CA07EBA8CC}" destId="{4404B4C6-F26C-6C43-A2FB-3CBAC5A0458F}" srcOrd="2" destOrd="0" presId="urn:microsoft.com/office/officeart/2005/8/layout/vList2"/>
    <dgm:cxn modelId="{CC5A925E-092D-C44E-89A8-74D6739C6086}" type="presParOf" srcId="{059D78F6-6DCE-8245-9EF2-78CA07EBA8CC}" destId="{B3549906-0E7E-B549-BD72-CA03B46EA964}" srcOrd="3" destOrd="0" presId="urn:microsoft.com/office/officeart/2005/8/layout/vList2"/>
    <dgm:cxn modelId="{BAA9AD19-FA5B-1644-AD48-604C87AF184A}" type="presParOf" srcId="{059D78F6-6DCE-8245-9EF2-78CA07EBA8CC}" destId="{33A25576-BC0E-C343-AD23-1CF22440FD9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DDB93D-898B-4526-A0CF-0440B8F9FD7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D20B05C-6B4F-42A6-AC95-09AA645F83DA}">
      <dgm:prSet/>
      <dgm:spPr/>
      <dgm:t>
        <a:bodyPr/>
        <a:lstStyle/>
        <a:p>
          <a:r>
            <a:rPr lang="fr-FR"/>
            <a:t>L’Esprit défend l’Église (16.5-7)</a:t>
          </a:r>
          <a:endParaRPr lang="en-US"/>
        </a:p>
      </dgm:t>
    </dgm:pt>
    <dgm:pt modelId="{BEF66E92-EC8F-412C-A402-1CB286E25236}" type="parTrans" cxnId="{61A8B43F-7B34-4DB9-AB82-97E7CA592624}">
      <dgm:prSet/>
      <dgm:spPr/>
      <dgm:t>
        <a:bodyPr/>
        <a:lstStyle/>
        <a:p>
          <a:endParaRPr lang="en-US"/>
        </a:p>
      </dgm:t>
    </dgm:pt>
    <dgm:pt modelId="{6705C8AD-4462-4597-96C9-BB684C23A51B}" type="sibTrans" cxnId="{61A8B43F-7B34-4DB9-AB82-97E7CA592624}">
      <dgm:prSet/>
      <dgm:spPr/>
      <dgm:t>
        <a:bodyPr/>
        <a:lstStyle/>
        <a:p>
          <a:endParaRPr lang="en-US"/>
        </a:p>
      </dgm:t>
    </dgm:pt>
    <dgm:pt modelId="{0F3002BE-7E1F-4EA5-B79C-5422ADD74CB1}">
      <dgm:prSet/>
      <dgm:spPr/>
      <dgm:t>
        <a:bodyPr/>
        <a:lstStyle/>
        <a:p>
          <a:r>
            <a:rPr lang="fr-FR" dirty="0"/>
            <a:t>L’Esprit reprend le monde (16.8-11)</a:t>
          </a:r>
          <a:endParaRPr lang="en-US" dirty="0"/>
        </a:p>
      </dgm:t>
    </dgm:pt>
    <dgm:pt modelId="{D24BB9B6-303F-4127-91C3-E1291C10EBCD}" type="parTrans" cxnId="{184AAE17-8FCC-4BBC-B5C6-FD2F2C1EE4D1}">
      <dgm:prSet/>
      <dgm:spPr/>
      <dgm:t>
        <a:bodyPr/>
        <a:lstStyle/>
        <a:p>
          <a:endParaRPr lang="en-US"/>
        </a:p>
      </dgm:t>
    </dgm:pt>
    <dgm:pt modelId="{F7C76CF2-53C6-450B-9127-4F81579D55AF}" type="sibTrans" cxnId="{184AAE17-8FCC-4BBC-B5C6-FD2F2C1EE4D1}">
      <dgm:prSet/>
      <dgm:spPr/>
      <dgm:t>
        <a:bodyPr/>
        <a:lstStyle/>
        <a:p>
          <a:endParaRPr lang="en-US"/>
        </a:p>
      </dgm:t>
    </dgm:pt>
    <dgm:pt modelId="{E609ABB8-3008-46D4-A561-45ED16F56A95}">
      <dgm:prSet/>
      <dgm:spPr/>
      <dgm:t>
        <a:bodyPr/>
        <a:lstStyle/>
        <a:p>
          <a:r>
            <a:rPr lang="fr-FR"/>
            <a:t>L’Esprit honore Jésus (16.12-15) </a:t>
          </a:r>
          <a:endParaRPr lang="en-US"/>
        </a:p>
      </dgm:t>
    </dgm:pt>
    <dgm:pt modelId="{2290C8CB-C496-4179-AD0D-BFE06A6FC566}" type="parTrans" cxnId="{97453DE8-6610-42C7-86A0-762FDE22EE26}">
      <dgm:prSet/>
      <dgm:spPr/>
      <dgm:t>
        <a:bodyPr/>
        <a:lstStyle/>
        <a:p>
          <a:endParaRPr lang="en-US"/>
        </a:p>
      </dgm:t>
    </dgm:pt>
    <dgm:pt modelId="{24E3910C-2CDB-447C-8C73-EB06B90935B0}" type="sibTrans" cxnId="{97453DE8-6610-42C7-86A0-762FDE22EE26}">
      <dgm:prSet/>
      <dgm:spPr/>
      <dgm:t>
        <a:bodyPr/>
        <a:lstStyle/>
        <a:p>
          <a:endParaRPr lang="en-US"/>
        </a:p>
      </dgm:t>
    </dgm:pt>
    <dgm:pt modelId="{059D78F6-6DCE-8245-9EF2-78CA07EBA8CC}" type="pres">
      <dgm:prSet presAssocID="{C0DDB93D-898B-4526-A0CF-0440B8F9FD71}" presName="linear" presStyleCnt="0">
        <dgm:presLayoutVars>
          <dgm:animLvl val="lvl"/>
          <dgm:resizeHandles val="exact"/>
        </dgm:presLayoutVars>
      </dgm:prSet>
      <dgm:spPr/>
    </dgm:pt>
    <dgm:pt modelId="{B00AE522-172F-9F44-8316-300C7398450C}" type="pres">
      <dgm:prSet presAssocID="{AD20B05C-6B4F-42A6-AC95-09AA645F83DA}" presName="parentText" presStyleLbl="node1" presStyleIdx="0" presStyleCnt="3">
        <dgm:presLayoutVars>
          <dgm:chMax val="0"/>
          <dgm:bulletEnabled val="1"/>
        </dgm:presLayoutVars>
      </dgm:prSet>
      <dgm:spPr/>
    </dgm:pt>
    <dgm:pt modelId="{42C2E96E-8BE9-5041-9EB1-E813665975C9}" type="pres">
      <dgm:prSet presAssocID="{6705C8AD-4462-4597-96C9-BB684C23A51B}" presName="spacer" presStyleCnt="0"/>
      <dgm:spPr/>
    </dgm:pt>
    <dgm:pt modelId="{4404B4C6-F26C-6C43-A2FB-3CBAC5A0458F}" type="pres">
      <dgm:prSet presAssocID="{0F3002BE-7E1F-4EA5-B79C-5422ADD74CB1}" presName="parentText" presStyleLbl="node1" presStyleIdx="1" presStyleCnt="3">
        <dgm:presLayoutVars>
          <dgm:chMax val="0"/>
          <dgm:bulletEnabled val="1"/>
        </dgm:presLayoutVars>
      </dgm:prSet>
      <dgm:spPr/>
    </dgm:pt>
    <dgm:pt modelId="{B3549906-0E7E-B549-BD72-CA03B46EA964}" type="pres">
      <dgm:prSet presAssocID="{F7C76CF2-53C6-450B-9127-4F81579D55AF}" presName="spacer" presStyleCnt="0"/>
      <dgm:spPr/>
    </dgm:pt>
    <dgm:pt modelId="{33A25576-BC0E-C343-AD23-1CF22440FD9F}" type="pres">
      <dgm:prSet presAssocID="{E609ABB8-3008-46D4-A561-45ED16F56A95}" presName="parentText" presStyleLbl="node1" presStyleIdx="2" presStyleCnt="3">
        <dgm:presLayoutVars>
          <dgm:chMax val="0"/>
          <dgm:bulletEnabled val="1"/>
        </dgm:presLayoutVars>
      </dgm:prSet>
      <dgm:spPr/>
    </dgm:pt>
  </dgm:ptLst>
  <dgm:cxnLst>
    <dgm:cxn modelId="{184AAE17-8FCC-4BBC-B5C6-FD2F2C1EE4D1}" srcId="{C0DDB93D-898B-4526-A0CF-0440B8F9FD71}" destId="{0F3002BE-7E1F-4EA5-B79C-5422ADD74CB1}" srcOrd="1" destOrd="0" parTransId="{D24BB9B6-303F-4127-91C3-E1291C10EBCD}" sibTransId="{F7C76CF2-53C6-450B-9127-4F81579D55AF}"/>
    <dgm:cxn modelId="{61A8B43F-7B34-4DB9-AB82-97E7CA592624}" srcId="{C0DDB93D-898B-4526-A0CF-0440B8F9FD71}" destId="{AD20B05C-6B4F-42A6-AC95-09AA645F83DA}" srcOrd="0" destOrd="0" parTransId="{BEF66E92-EC8F-412C-A402-1CB286E25236}" sibTransId="{6705C8AD-4462-4597-96C9-BB684C23A51B}"/>
    <dgm:cxn modelId="{21716BAC-89E0-3944-980D-91788771BC03}" type="presOf" srcId="{C0DDB93D-898B-4526-A0CF-0440B8F9FD71}" destId="{059D78F6-6DCE-8245-9EF2-78CA07EBA8CC}" srcOrd="0" destOrd="0" presId="urn:microsoft.com/office/officeart/2005/8/layout/vList2"/>
    <dgm:cxn modelId="{458702AE-BC5D-D544-9F6A-81FBC7F66945}" type="presOf" srcId="{0F3002BE-7E1F-4EA5-B79C-5422ADD74CB1}" destId="{4404B4C6-F26C-6C43-A2FB-3CBAC5A0458F}" srcOrd="0" destOrd="0" presId="urn:microsoft.com/office/officeart/2005/8/layout/vList2"/>
    <dgm:cxn modelId="{17DB53BA-0EDD-404C-B054-8A8F3832116F}" type="presOf" srcId="{E609ABB8-3008-46D4-A561-45ED16F56A95}" destId="{33A25576-BC0E-C343-AD23-1CF22440FD9F}" srcOrd="0" destOrd="0" presId="urn:microsoft.com/office/officeart/2005/8/layout/vList2"/>
    <dgm:cxn modelId="{EB4845C1-DE6B-134A-ABA8-C27D3B9953F4}" type="presOf" srcId="{AD20B05C-6B4F-42A6-AC95-09AA645F83DA}" destId="{B00AE522-172F-9F44-8316-300C7398450C}" srcOrd="0" destOrd="0" presId="urn:microsoft.com/office/officeart/2005/8/layout/vList2"/>
    <dgm:cxn modelId="{97453DE8-6610-42C7-86A0-762FDE22EE26}" srcId="{C0DDB93D-898B-4526-A0CF-0440B8F9FD71}" destId="{E609ABB8-3008-46D4-A561-45ED16F56A95}" srcOrd="2" destOrd="0" parTransId="{2290C8CB-C496-4179-AD0D-BFE06A6FC566}" sibTransId="{24E3910C-2CDB-447C-8C73-EB06B90935B0}"/>
    <dgm:cxn modelId="{9CB3F450-D284-1B49-B33C-0B067065668D}" type="presParOf" srcId="{059D78F6-6DCE-8245-9EF2-78CA07EBA8CC}" destId="{B00AE522-172F-9F44-8316-300C7398450C}" srcOrd="0" destOrd="0" presId="urn:microsoft.com/office/officeart/2005/8/layout/vList2"/>
    <dgm:cxn modelId="{575706EF-453F-174C-B9D0-706577B8F1C0}" type="presParOf" srcId="{059D78F6-6DCE-8245-9EF2-78CA07EBA8CC}" destId="{42C2E96E-8BE9-5041-9EB1-E813665975C9}" srcOrd="1" destOrd="0" presId="urn:microsoft.com/office/officeart/2005/8/layout/vList2"/>
    <dgm:cxn modelId="{118A8EC0-56D1-BB4F-81FF-674820BB0094}" type="presParOf" srcId="{059D78F6-6DCE-8245-9EF2-78CA07EBA8CC}" destId="{4404B4C6-F26C-6C43-A2FB-3CBAC5A0458F}" srcOrd="2" destOrd="0" presId="urn:microsoft.com/office/officeart/2005/8/layout/vList2"/>
    <dgm:cxn modelId="{CC5A925E-092D-C44E-89A8-74D6739C6086}" type="presParOf" srcId="{059D78F6-6DCE-8245-9EF2-78CA07EBA8CC}" destId="{B3549906-0E7E-B549-BD72-CA03B46EA964}" srcOrd="3" destOrd="0" presId="urn:microsoft.com/office/officeart/2005/8/layout/vList2"/>
    <dgm:cxn modelId="{BAA9AD19-FA5B-1644-AD48-604C87AF184A}" type="presParOf" srcId="{059D78F6-6DCE-8245-9EF2-78CA07EBA8CC}" destId="{33A25576-BC0E-C343-AD23-1CF22440FD9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DDB93D-898B-4526-A0CF-0440B8F9FD7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D20B05C-6B4F-42A6-AC95-09AA645F83DA}">
      <dgm:prSet/>
      <dgm:spPr/>
      <dgm:t>
        <a:bodyPr/>
        <a:lstStyle/>
        <a:p>
          <a:r>
            <a:rPr lang="fr-FR"/>
            <a:t>L’Esprit défend l’Église (16.5-7)</a:t>
          </a:r>
          <a:endParaRPr lang="en-US"/>
        </a:p>
      </dgm:t>
    </dgm:pt>
    <dgm:pt modelId="{BEF66E92-EC8F-412C-A402-1CB286E25236}" type="parTrans" cxnId="{61A8B43F-7B34-4DB9-AB82-97E7CA592624}">
      <dgm:prSet/>
      <dgm:spPr/>
      <dgm:t>
        <a:bodyPr/>
        <a:lstStyle/>
        <a:p>
          <a:endParaRPr lang="en-US"/>
        </a:p>
      </dgm:t>
    </dgm:pt>
    <dgm:pt modelId="{6705C8AD-4462-4597-96C9-BB684C23A51B}" type="sibTrans" cxnId="{61A8B43F-7B34-4DB9-AB82-97E7CA592624}">
      <dgm:prSet/>
      <dgm:spPr/>
      <dgm:t>
        <a:bodyPr/>
        <a:lstStyle/>
        <a:p>
          <a:endParaRPr lang="en-US"/>
        </a:p>
      </dgm:t>
    </dgm:pt>
    <dgm:pt modelId="{0F3002BE-7E1F-4EA5-B79C-5422ADD74CB1}">
      <dgm:prSet/>
      <dgm:spPr/>
      <dgm:t>
        <a:bodyPr/>
        <a:lstStyle/>
        <a:p>
          <a:r>
            <a:rPr lang="fr-FR" dirty="0"/>
            <a:t>L’Esprit reprend le monde (16.8-11)</a:t>
          </a:r>
          <a:endParaRPr lang="en-US" dirty="0"/>
        </a:p>
      </dgm:t>
    </dgm:pt>
    <dgm:pt modelId="{D24BB9B6-303F-4127-91C3-E1291C10EBCD}" type="parTrans" cxnId="{184AAE17-8FCC-4BBC-B5C6-FD2F2C1EE4D1}">
      <dgm:prSet/>
      <dgm:spPr/>
      <dgm:t>
        <a:bodyPr/>
        <a:lstStyle/>
        <a:p>
          <a:endParaRPr lang="en-US"/>
        </a:p>
      </dgm:t>
    </dgm:pt>
    <dgm:pt modelId="{F7C76CF2-53C6-450B-9127-4F81579D55AF}" type="sibTrans" cxnId="{184AAE17-8FCC-4BBC-B5C6-FD2F2C1EE4D1}">
      <dgm:prSet/>
      <dgm:spPr/>
      <dgm:t>
        <a:bodyPr/>
        <a:lstStyle/>
        <a:p>
          <a:endParaRPr lang="en-US"/>
        </a:p>
      </dgm:t>
    </dgm:pt>
    <dgm:pt modelId="{E609ABB8-3008-46D4-A561-45ED16F56A95}">
      <dgm:prSet/>
      <dgm:spPr/>
      <dgm:t>
        <a:bodyPr/>
        <a:lstStyle/>
        <a:p>
          <a:r>
            <a:rPr lang="fr-FR"/>
            <a:t>L’Esprit honore Jésus (16.12-15) </a:t>
          </a:r>
          <a:endParaRPr lang="en-US"/>
        </a:p>
      </dgm:t>
    </dgm:pt>
    <dgm:pt modelId="{2290C8CB-C496-4179-AD0D-BFE06A6FC566}" type="parTrans" cxnId="{97453DE8-6610-42C7-86A0-762FDE22EE26}">
      <dgm:prSet/>
      <dgm:spPr/>
      <dgm:t>
        <a:bodyPr/>
        <a:lstStyle/>
        <a:p>
          <a:endParaRPr lang="en-US"/>
        </a:p>
      </dgm:t>
    </dgm:pt>
    <dgm:pt modelId="{24E3910C-2CDB-447C-8C73-EB06B90935B0}" type="sibTrans" cxnId="{97453DE8-6610-42C7-86A0-762FDE22EE26}">
      <dgm:prSet/>
      <dgm:spPr/>
      <dgm:t>
        <a:bodyPr/>
        <a:lstStyle/>
        <a:p>
          <a:endParaRPr lang="en-US"/>
        </a:p>
      </dgm:t>
    </dgm:pt>
    <dgm:pt modelId="{059D78F6-6DCE-8245-9EF2-78CA07EBA8CC}" type="pres">
      <dgm:prSet presAssocID="{C0DDB93D-898B-4526-A0CF-0440B8F9FD71}" presName="linear" presStyleCnt="0">
        <dgm:presLayoutVars>
          <dgm:animLvl val="lvl"/>
          <dgm:resizeHandles val="exact"/>
        </dgm:presLayoutVars>
      </dgm:prSet>
      <dgm:spPr/>
    </dgm:pt>
    <dgm:pt modelId="{B00AE522-172F-9F44-8316-300C7398450C}" type="pres">
      <dgm:prSet presAssocID="{AD20B05C-6B4F-42A6-AC95-09AA645F83DA}" presName="parentText" presStyleLbl="node1" presStyleIdx="0" presStyleCnt="3">
        <dgm:presLayoutVars>
          <dgm:chMax val="0"/>
          <dgm:bulletEnabled val="1"/>
        </dgm:presLayoutVars>
      </dgm:prSet>
      <dgm:spPr/>
    </dgm:pt>
    <dgm:pt modelId="{42C2E96E-8BE9-5041-9EB1-E813665975C9}" type="pres">
      <dgm:prSet presAssocID="{6705C8AD-4462-4597-96C9-BB684C23A51B}" presName="spacer" presStyleCnt="0"/>
      <dgm:spPr/>
    </dgm:pt>
    <dgm:pt modelId="{4404B4C6-F26C-6C43-A2FB-3CBAC5A0458F}" type="pres">
      <dgm:prSet presAssocID="{0F3002BE-7E1F-4EA5-B79C-5422ADD74CB1}" presName="parentText" presStyleLbl="node1" presStyleIdx="1" presStyleCnt="3">
        <dgm:presLayoutVars>
          <dgm:chMax val="0"/>
          <dgm:bulletEnabled val="1"/>
        </dgm:presLayoutVars>
      </dgm:prSet>
      <dgm:spPr/>
    </dgm:pt>
    <dgm:pt modelId="{B3549906-0E7E-B549-BD72-CA03B46EA964}" type="pres">
      <dgm:prSet presAssocID="{F7C76CF2-53C6-450B-9127-4F81579D55AF}" presName="spacer" presStyleCnt="0"/>
      <dgm:spPr/>
    </dgm:pt>
    <dgm:pt modelId="{33A25576-BC0E-C343-AD23-1CF22440FD9F}" type="pres">
      <dgm:prSet presAssocID="{E609ABB8-3008-46D4-A561-45ED16F56A95}" presName="parentText" presStyleLbl="node1" presStyleIdx="2" presStyleCnt="3">
        <dgm:presLayoutVars>
          <dgm:chMax val="0"/>
          <dgm:bulletEnabled val="1"/>
        </dgm:presLayoutVars>
      </dgm:prSet>
      <dgm:spPr/>
    </dgm:pt>
  </dgm:ptLst>
  <dgm:cxnLst>
    <dgm:cxn modelId="{184AAE17-8FCC-4BBC-B5C6-FD2F2C1EE4D1}" srcId="{C0DDB93D-898B-4526-A0CF-0440B8F9FD71}" destId="{0F3002BE-7E1F-4EA5-B79C-5422ADD74CB1}" srcOrd="1" destOrd="0" parTransId="{D24BB9B6-303F-4127-91C3-E1291C10EBCD}" sibTransId="{F7C76CF2-53C6-450B-9127-4F81579D55AF}"/>
    <dgm:cxn modelId="{61A8B43F-7B34-4DB9-AB82-97E7CA592624}" srcId="{C0DDB93D-898B-4526-A0CF-0440B8F9FD71}" destId="{AD20B05C-6B4F-42A6-AC95-09AA645F83DA}" srcOrd="0" destOrd="0" parTransId="{BEF66E92-EC8F-412C-A402-1CB286E25236}" sibTransId="{6705C8AD-4462-4597-96C9-BB684C23A51B}"/>
    <dgm:cxn modelId="{21716BAC-89E0-3944-980D-91788771BC03}" type="presOf" srcId="{C0DDB93D-898B-4526-A0CF-0440B8F9FD71}" destId="{059D78F6-6DCE-8245-9EF2-78CA07EBA8CC}" srcOrd="0" destOrd="0" presId="urn:microsoft.com/office/officeart/2005/8/layout/vList2"/>
    <dgm:cxn modelId="{458702AE-BC5D-D544-9F6A-81FBC7F66945}" type="presOf" srcId="{0F3002BE-7E1F-4EA5-B79C-5422ADD74CB1}" destId="{4404B4C6-F26C-6C43-A2FB-3CBAC5A0458F}" srcOrd="0" destOrd="0" presId="urn:microsoft.com/office/officeart/2005/8/layout/vList2"/>
    <dgm:cxn modelId="{17DB53BA-0EDD-404C-B054-8A8F3832116F}" type="presOf" srcId="{E609ABB8-3008-46D4-A561-45ED16F56A95}" destId="{33A25576-BC0E-C343-AD23-1CF22440FD9F}" srcOrd="0" destOrd="0" presId="urn:microsoft.com/office/officeart/2005/8/layout/vList2"/>
    <dgm:cxn modelId="{EB4845C1-DE6B-134A-ABA8-C27D3B9953F4}" type="presOf" srcId="{AD20B05C-6B4F-42A6-AC95-09AA645F83DA}" destId="{B00AE522-172F-9F44-8316-300C7398450C}" srcOrd="0" destOrd="0" presId="urn:microsoft.com/office/officeart/2005/8/layout/vList2"/>
    <dgm:cxn modelId="{97453DE8-6610-42C7-86A0-762FDE22EE26}" srcId="{C0DDB93D-898B-4526-A0CF-0440B8F9FD71}" destId="{E609ABB8-3008-46D4-A561-45ED16F56A95}" srcOrd="2" destOrd="0" parTransId="{2290C8CB-C496-4179-AD0D-BFE06A6FC566}" sibTransId="{24E3910C-2CDB-447C-8C73-EB06B90935B0}"/>
    <dgm:cxn modelId="{9CB3F450-D284-1B49-B33C-0B067065668D}" type="presParOf" srcId="{059D78F6-6DCE-8245-9EF2-78CA07EBA8CC}" destId="{B00AE522-172F-9F44-8316-300C7398450C}" srcOrd="0" destOrd="0" presId="urn:microsoft.com/office/officeart/2005/8/layout/vList2"/>
    <dgm:cxn modelId="{575706EF-453F-174C-B9D0-706577B8F1C0}" type="presParOf" srcId="{059D78F6-6DCE-8245-9EF2-78CA07EBA8CC}" destId="{42C2E96E-8BE9-5041-9EB1-E813665975C9}" srcOrd="1" destOrd="0" presId="urn:microsoft.com/office/officeart/2005/8/layout/vList2"/>
    <dgm:cxn modelId="{118A8EC0-56D1-BB4F-81FF-674820BB0094}" type="presParOf" srcId="{059D78F6-6DCE-8245-9EF2-78CA07EBA8CC}" destId="{4404B4C6-F26C-6C43-A2FB-3CBAC5A0458F}" srcOrd="2" destOrd="0" presId="urn:microsoft.com/office/officeart/2005/8/layout/vList2"/>
    <dgm:cxn modelId="{CC5A925E-092D-C44E-89A8-74D6739C6086}" type="presParOf" srcId="{059D78F6-6DCE-8245-9EF2-78CA07EBA8CC}" destId="{B3549906-0E7E-B549-BD72-CA03B46EA964}" srcOrd="3" destOrd="0" presId="urn:microsoft.com/office/officeart/2005/8/layout/vList2"/>
    <dgm:cxn modelId="{BAA9AD19-FA5B-1644-AD48-604C87AF184A}" type="presParOf" srcId="{059D78F6-6DCE-8245-9EF2-78CA07EBA8CC}" destId="{33A25576-BC0E-C343-AD23-1CF22440FD9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13828C-1221-4E58-A289-93E1D6C796B6}" type="doc">
      <dgm:prSet loTypeId="urn:microsoft.com/office/officeart/2005/8/layout/default" loCatId="list" qsTypeId="urn:microsoft.com/office/officeart/2005/8/quickstyle/simple4" qsCatId="simple" csTypeId="urn:microsoft.com/office/officeart/2005/8/colors/colorful1" csCatId="colorful"/>
      <dgm:spPr/>
      <dgm:t>
        <a:bodyPr/>
        <a:lstStyle/>
        <a:p>
          <a:endParaRPr lang="en-US"/>
        </a:p>
      </dgm:t>
    </dgm:pt>
    <dgm:pt modelId="{C8B37659-97CE-43A7-BEBD-043263C4EC50}">
      <dgm:prSet/>
      <dgm:spPr/>
      <dgm:t>
        <a:bodyPr/>
        <a:lstStyle/>
        <a:p>
          <a:r>
            <a:rPr lang="fr-FR"/>
            <a:t>Jésus met en garde contre les </a:t>
          </a:r>
          <a:r>
            <a:rPr lang="fr-FR" i="1"/>
            <a:t>battalogeo </a:t>
          </a:r>
          <a:r>
            <a:rPr lang="fr-FR"/>
            <a:t>(Mt 6.7)</a:t>
          </a:r>
          <a:endParaRPr lang="en-US"/>
        </a:p>
      </dgm:t>
    </dgm:pt>
    <dgm:pt modelId="{3953AE9F-D007-4490-9462-0EE5A5A275EF}" type="parTrans" cxnId="{A2274A4D-BCDE-4F5E-94AD-A81F283EDF1A}">
      <dgm:prSet/>
      <dgm:spPr/>
      <dgm:t>
        <a:bodyPr/>
        <a:lstStyle/>
        <a:p>
          <a:endParaRPr lang="en-US"/>
        </a:p>
      </dgm:t>
    </dgm:pt>
    <dgm:pt modelId="{25625C64-D55E-47FE-9F1C-0DB349420812}" type="sibTrans" cxnId="{A2274A4D-BCDE-4F5E-94AD-A81F283EDF1A}">
      <dgm:prSet/>
      <dgm:spPr/>
      <dgm:t>
        <a:bodyPr/>
        <a:lstStyle/>
        <a:p>
          <a:endParaRPr lang="en-US"/>
        </a:p>
      </dgm:t>
    </dgm:pt>
    <dgm:pt modelId="{468DBCF3-6316-498E-9ECC-92740722405D}">
      <dgm:prSet/>
      <dgm:spPr/>
      <dgm:t>
        <a:bodyPr/>
        <a:lstStyle/>
        <a:p>
          <a:r>
            <a:rPr lang="fr-FR"/>
            <a:t>La spiritualité mesurée à un don</a:t>
          </a:r>
          <a:endParaRPr lang="en-US"/>
        </a:p>
      </dgm:t>
    </dgm:pt>
    <dgm:pt modelId="{15D0DBB3-810B-42A9-8911-9AA0AA1C7D16}" type="parTrans" cxnId="{D58A525D-CC06-4D6A-BB89-474D5C853239}">
      <dgm:prSet/>
      <dgm:spPr/>
      <dgm:t>
        <a:bodyPr/>
        <a:lstStyle/>
        <a:p>
          <a:endParaRPr lang="en-US"/>
        </a:p>
      </dgm:t>
    </dgm:pt>
    <dgm:pt modelId="{D34B4468-6A92-41F7-97CD-72CD622888C6}" type="sibTrans" cxnId="{D58A525D-CC06-4D6A-BB89-474D5C853239}">
      <dgm:prSet/>
      <dgm:spPr/>
      <dgm:t>
        <a:bodyPr/>
        <a:lstStyle/>
        <a:p>
          <a:endParaRPr lang="en-US"/>
        </a:p>
      </dgm:t>
    </dgm:pt>
    <dgm:pt modelId="{76607783-816C-490F-9E8B-67D89D939C3E}">
      <dgm:prSet/>
      <dgm:spPr/>
      <dgm:t>
        <a:bodyPr/>
        <a:lstStyle/>
        <a:p>
          <a:r>
            <a:rPr lang="fr-FR"/>
            <a:t>Le sentiment de supériorité d’un don prisé et mis en avant</a:t>
          </a:r>
          <a:endParaRPr lang="en-US"/>
        </a:p>
      </dgm:t>
    </dgm:pt>
    <dgm:pt modelId="{BDBE6AB6-2F74-4DCE-8F06-0ED9EFF17B37}" type="parTrans" cxnId="{EE65796B-7F81-41F5-A5A4-321D6764EBCA}">
      <dgm:prSet/>
      <dgm:spPr/>
      <dgm:t>
        <a:bodyPr/>
        <a:lstStyle/>
        <a:p>
          <a:endParaRPr lang="en-US"/>
        </a:p>
      </dgm:t>
    </dgm:pt>
    <dgm:pt modelId="{721643B8-1095-45E4-8B41-9A0A8384A15E}" type="sibTrans" cxnId="{EE65796B-7F81-41F5-A5A4-321D6764EBCA}">
      <dgm:prSet/>
      <dgm:spPr/>
      <dgm:t>
        <a:bodyPr/>
        <a:lstStyle/>
        <a:p>
          <a:endParaRPr lang="en-US"/>
        </a:p>
      </dgm:t>
    </dgm:pt>
    <dgm:pt modelId="{DBA29145-23DF-4172-8719-2E2D4F1AEF9A}">
      <dgm:prSet/>
      <dgm:spPr/>
      <dgm:t>
        <a:bodyPr/>
        <a:lstStyle/>
        <a:p>
          <a:r>
            <a:rPr lang="fr-FR"/>
            <a:t>Le sentiment d’infériorité de ceux qui ne l’ont pas. </a:t>
          </a:r>
          <a:endParaRPr lang="en-US"/>
        </a:p>
      </dgm:t>
    </dgm:pt>
    <dgm:pt modelId="{47694432-F2F0-4EBB-AD03-AF23AB50F466}" type="parTrans" cxnId="{D8024EB7-E90F-4379-BE76-8915CEB18FF4}">
      <dgm:prSet/>
      <dgm:spPr/>
      <dgm:t>
        <a:bodyPr/>
        <a:lstStyle/>
        <a:p>
          <a:endParaRPr lang="en-US"/>
        </a:p>
      </dgm:t>
    </dgm:pt>
    <dgm:pt modelId="{55507ED0-66B9-44BF-9AD5-E815154DA5D3}" type="sibTrans" cxnId="{D8024EB7-E90F-4379-BE76-8915CEB18FF4}">
      <dgm:prSet/>
      <dgm:spPr/>
      <dgm:t>
        <a:bodyPr/>
        <a:lstStyle/>
        <a:p>
          <a:endParaRPr lang="en-US"/>
        </a:p>
      </dgm:t>
    </dgm:pt>
    <dgm:pt modelId="{6C6D8079-AAE2-4E4C-BA8F-D41296DEAC25}">
      <dgm:prSet/>
      <dgm:spPr/>
      <dgm:t>
        <a:bodyPr/>
        <a:lstStyle/>
        <a:p>
          <a:r>
            <a:rPr lang="fr-FR"/>
            <a:t>La proximité aux pratiques païennes des langues inintelligibles </a:t>
          </a:r>
          <a:endParaRPr lang="en-US"/>
        </a:p>
      </dgm:t>
    </dgm:pt>
    <dgm:pt modelId="{C3E7CBBB-7A07-4352-9839-B10B68EF9A15}" type="parTrans" cxnId="{22FFAA74-48BC-446C-9E08-33F479C6E6D8}">
      <dgm:prSet/>
      <dgm:spPr/>
      <dgm:t>
        <a:bodyPr/>
        <a:lstStyle/>
        <a:p>
          <a:endParaRPr lang="en-US"/>
        </a:p>
      </dgm:t>
    </dgm:pt>
    <dgm:pt modelId="{95566B90-A05F-4868-BBB5-DBEE3E006528}" type="sibTrans" cxnId="{22FFAA74-48BC-446C-9E08-33F479C6E6D8}">
      <dgm:prSet/>
      <dgm:spPr/>
      <dgm:t>
        <a:bodyPr/>
        <a:lstStyle/>
        <a:p>
          <a:endParaRPr lang="en-US"/>
        </a:p>
      </dgm:t>
    </dgm:pt>
    <dgm:pt modelId="{450F9784-7E91-4AAA-9459-F6840F2CD607}">
      <dgm:prSet/>
      <dgm:spPr/>
      <dgm:t>
        <a:bodyPr/>
        <a:lstStyle/>
        <a:p>
          <a:r>
            <a:rPr lang="fr-FR"/>
            <a:t>La minimisation de l’édification de l’Esprit par la Parole de Dieu</a:t>
          </a:r>
          <a:endParaRPr lang="en-US"/>
        </a:p>
      </dgm:t>
    </dgm:pt>
    <dgm:pt modelId="{56E64400-BEF1-4BE6-AFC7-0BC9B6194A89}" type="parTrans" cxnId="{227E0709-2FDE-4964-9952-39DFB444E7D0}">
      <dgm:prSet/>
      <dgm:spPr/>
      <dgm:t>
        <a:bodyPr/>
        <a:lstStyle/>
        <a:p>
          <a:endParaRPr lang="en-US"/>
        </a:p>
      </dgm:t>
    </dgm:pt>
    <dgm:pt modelId="{4ABF10A2-2F2E-47AB-B03A-530ACFE78E4F}" type="sibTrans" cxnId="{227E0709-2FDE-4964-9952-39DFB444E7D0}">
      <dgm:prSet/>
      <dgm:spPr/>
      <dgm:t>
        <a:bodyPr/>
        <a:lstStyle/>
        <a:p>
          <a:endParaRPr lang="en-US"/>
        </a:p>
      </dgm:t>
    </dgm:pt>
    <dgm:pt modelId="{F222178A-63BD-9049-B71A-9CC1F9D80C89}" type="pres">
      <dgm:prSet presAssocID="{5613828C-1221-4E58-A289-93E1D6C796B6}" presName="diagram" presStyleCnt="0">
        <dgm:presLayoutVars>
          <dgm:dir/>
          <dgm:resizeHandles val="exact"/>
        </dgm:presLayoutVars>
      </dgm:prSet>
      <dgm:spPr/>
    </dgm:pt>
    <dgm:pt modelId="{6F1B3CE7-5A42-3149-B334-07314C996743}" type="pres">
      <dgm:prSet presAssocID="{C8B37659-97CE-43A7-BEBD-043263C4EC50}" presName="node" presStyleLbl="node1" presStyleIdx="0" presStyleCnt="6">
        <dgm:presLayoutVars>
          <dgm:bulletEnabled val="1"/>
        </dgm:presLayoutVars>
      </dgm:prSet>
      <dgm:spPr/>
    </dgm:pt>
    <dgm:pt modelId="{C1BD3A91-FB00-A348-912E-2CCE9A869683}" type="pres">
      <dgm:prSet presAssocID="{25625C64-D55E-47FE-9F1C-0DB349420812}" presName="sibTrans" presStyleCnt="0"/>
      <dgm:spPr/>
    </dgm:pt>
    <dgm:pt modelId="{11151538-FD36-5043-910F-75D90735D846}" type="pres">
      <dgm:prSet presAssocID="{468DBCF3-6316-498E-9ECC-92740722405D}" presName="node" presStyleLbl="node1" presStyleIdx="1" presStyleCnt="6">
        <dgm:presLayoutVars>
          <dgm:bulletEnabled val="1"/>
        </dgm:presLayoutVars>
      </dgm:prSet>
      <dgm:spPr/>
    </dgm:pt>
    <dgm:pt modelId="{07234908-BD80-2C46-8854-2AAB6621B9B5}" type="pres">
      <dgm:prSet presAssocID="{D34B4468-6A92-41F7-97CD-72CD622888C6}" presName="sibTrans" presStyleCnt="0"/>
      <dgm:spPr/>
    </dgm:pt>
    <dgm:pt modelId="{3329C71E-334D-5346-8488-8A69669E6576}" type="pres">
      <dgm:prSet presAssocID="{76607783-816C-490F-9E8B-67D89D939C3E}" presName="node" presStyleLbl="node1" presStyleIdx="2" presStyleCnt="6">
        <dgm:presLayoutVars>
          <dgm:bulletEnabled val="1"/>
        </dgm:presLayoutVars>
      </dgm:prSet>
      <dgm:spPr/>
    </dgm:pt>
    <dgm:pt modelId="{750B0CDC-8CF7-4F42-805A-157CF88AE91E}" type="pres">
      <dgm:prSet presAssocID="{721643B8-1095-45E4-8B41-9A0A8384A15E}" presName="sibTrans" presStyleCnt="0"/>
      <dgm:spPr/>
    </dgm:pt>
    <dgm:pt modelId="{DB0CA205-8580-C44C-8E9B-D224BCC6B192}" type="pres">
      <dgm:prSet presAssocID="{DBA29145-23DF-4172-8719-2E2D4F1AEF9A}" presName="node" presStyleLbl="node1" presStyleIdx="3" presStyleCnt="6">
        <dgm:presLayoutVars>
          <dgm:bulletEnabled val="1"/>
        </dgm:presLayoutVars>
      </dgm:prSet>
      <dgm:spPr/>
    </dgm:pt>
    <dgm:pt modelId="{1067B7A9-41FD-C94E-AC31-C08F70844B1F}" type="pres">
      <dgm:prSet presAssocID="{55507ED0-66B9-44BF-9AD5-E815154DA5D3}" presName="sibTrans" presStyleCnt="0"/>
      <dgm:spPr/>
    </dgm:pt>
    <dgm:pt modelId="{159EAD77-4ED9-BD49-87B3-83E063EC492F}" type="pres">
      <dgm:prSet presAssocID="{6C6D8079-AAE2-4E4C-BA8F-D41296DEAC25}" presName="node" presStyleLbl="node1" presStyleIdx="4" presStyleCnt="6">
        <dgm:presLayoutVars>
          <dgm:bulletEnabled val="1"/>
        </dgm:presLayoutVars>
      </dgm:prSet>
      <dgm:spPr/>
    </dgm:pt>
    <dgm:pt modelId="{967FCDA2-85A0-D141-8C16-AB7AEADEC23C}" type="pres">
      <dgm:prSet presAssocID="{95566B90-A05F-4868-BBB5-DBEE3E006528}" presName="sibTrans" presStyleCnt="0"/>
      <dgm:spPr/>
    </dgm:pt>
    <dgm:pt modelId="{F5886F8E-73F4-A44D-A813-2D104D72B61C}" type="pres">
      <dgm:prSet presAssocID="{450F9784-7E91-4AAA-9459-F6840F2CD607}" presName="node" presStyleLbl="node1" presStyleIdx="5" presStyleCnt="6">
        <dgm:presLayoutVars>
          <dgm:bulletEnabled val="1"/>
        </dgm:presLayoutVars>
      </dgm:prSet>
      <dgm:spPr/>
    </dgm:pt>
  </dgm:ptLst>
  <dgm:cxnLst>
    <dgm:cxn modelId="{227E0709-2FDE-4964-9952-39DFB444E7D0}" srcId="{5613828C-1221-4E58-A289-93E1D6C796B6}" destId="{450F9784-7E91-4AAA-9459-F6840F2CD607}" srcOrd="5" destOrd="0" parTransId="{56E64400-BEF1-4BE6-AFC7-0BC9B6194A89}" sibTransId="{4ABF10A2-2F2E-47AB-B03A-530ACFE78E4F}"/>
    <dgm:cxn modelId="{C0195419-9DBF-6247-83FF-EA36F1A475A8}" type="presOf" srcId="{DBA29145-23DF-4172-8719-2E2D4F1AEF9A}" destId="{DB0CA205-8580-C44C-8E9B-D224BCC6B192}" srcOrd="0" destOrd="0" presId="urn:microsoft.com/office/officeart/2005/8/layout/default"/>
    <dgm:cxn modelId="{8AF1021F-9669-E84F-BE2B-F631DC4DF499}" type="presOf" srcId="{C8B37659-97CE-43A7-BEBD-043263C4EC50}" destId="{6F1B3CE7-5A42-3149-B334-07314C996743}" srcOrd="0" destOrd="0" presId="urn:microsoft.com/office/officeart/2005/8/layout/default"/>
    <dgm:cxn modelId="{A2274A4D-BCDE-4F5E-94AD-A81F283EDF1A}" srcId="{5613828C-1221-4E58-A289-93E1D6C796B6}" destId="{C8B37659-97CE-43A7-BEBD-043263C4EC50}" srcOrd="0" destOrd="0" parTransId="{3953AE9F-D007-4490-9462-0EE5A5A275EF}" sibTransId="{25625C64-D55E-47FE-9F1C-0DB349420812}"/>
    <dgm:cxn modelId="{D58A525D-CC06-4D6A-BB89-474D5C853239}" srcId="{5613828C-1221-4E58-A289-93E1D6C796B6}" destId="{468DBCF3-6316-498E-9ECC-92740722405D}" srcOrd="1" destOrd="0" parTransId="{15D0DBB3-810B-42A9-8911-9AA0AA1C7D16}" sibTransId="{D34B4468-6A92-41F7-97CD-72CD622888C6}"/>
    <dgm:cxn modelId="{EE65796B-7F81-41F5-A5A4-321D6764EBCA}" srcId="{5613828C-1221-4E58-A289-93E1D6C796B6}" destId="{76607783-816C-490F-9E8B-67D89D939C3E}" srcOrd="2" destOrd="0" parTransId="{BDBE6AB6-2F74-4DCE-8F06-0ED9EFF17B37}" sibTransId="{721643B8-1095-45E4-8B41-9A0A8384A15E}"/>
    <dgm:cxn modelId="{22FFAA74-48BC-446C-9E08-33F479C6E6D8}" srcId="{5613828C-1221-4E58-A289-93E1D6C796B6}" destId="{6C6D8079-AAE2-4E4C-BA8F-D41296DEAC25}" srcOrd="4" destOrd="0" parTransId="{C3E7CBBB-7A07-4352-9839-B10B68EF9A15}" sibTransId="{95566B90-A05F-4868-BBB5-DBEE3E006528}"/>
    <dgm:cxn modelId="{7DB8CE78-BBB3-CF4F-850D-62D9240AF950}" type="presOf" srcId="{6C6D8079-AAE2-4E4C-BA8F-D41296DEAC25}" destId="{159EAD77-4ED9-BD49-87B3-83E063EC492F}" srcOrd="0" destOrd="0" presId="urn:microsoft.com/office/officeart/2005/8/layout/default"/>
    <dgm:cxn modelId="{FA89168D-499C-B34E-9C9A-BACDCD8B7C58}" type="presOf" srcId="{468DBCF3-6316-498E-9ECC-92740722405D}" destId="{11151538-FD36-5043-910F-75D90735D846}" srcOrd="0" destOrd="0" presId="urn:microsoft.com/office/officeart/2005/8/layout/default"/>
    <dgm:cxn modelId="{AF28F194-0B27-5842-8C8F-C2AA9E02EB9D}" type="presOf" srcId="{5613828C-1221-4E58-A289-93E1D6C796B6}" destId="{F222178A-63BD-9049-B71A-9CC1F9D80C89}" srcOrd="0" destOrd="0" presId="urn:microsoft.com/office/officeart/2005/8/layout/default"/>
    <dgm:cxn modelId="{C34C39B4-5C51-DF41-ADEA-10DBFD32CE02}" type="presOf" srcId="{76607783-816C-490F-9E8B-67D89D939C3E}" destId="{3329C71E-334D-5346-8488-8A69669E6576}" srcOrd="0" destOrd="0" presId="urn:microsoft.com/office/officeart/2005/8/layout/default"/>
    <dgm:cxn modelId="{D8024EB7-E90F-4379-BE76-8915CEB18FF4}" srcId="{5613828C-1221-4E58-A289-93E1D6C796B6}" destId="{DBA29145-23DF-4172-8719-2E2D4F1AEF9A}" srcOrd="3" destOrd="0" parTransId="{47694432-F2F0-4EBB-AD03-AF23AB50F466}" sibTransId="{55507ED0-66B9-44BF-9AD5-E815154DA5D3}"/>
    <dgm:cxn modelId="{EEEF94F5-A5BC-4247-A444-22F09AE8728F}" type="presOf" srcId="{450F9784-7E91-4AAA-9459-F6840F2CD607}" destId="{F5886F8E-73F4-A44D-A813-2D104D72B61C}" srcOrd="0" destOrd="0" presId="urn:microsoft.com/office/officeart/2005/8/layout/default"/>
    <dgm:cxn modelId="{6AC465D1-81C3-7945-8C90-6320C7DA5244}" type="presParOf" srcId="{F222178A-63BD-9049-B71A-9CC1F9D80C89}" destId="{6F1B3CE7-5A42-3149-B334-07314C996743}" srcOrd="0" destOrd="0" presId="urn:microsoft.com/office/officeart/2005/8/layout/default"/>
    <dgm:cxn modelId="{9D7B6BC0-BFB8-8046-B865-B082285B74ED}" type="presParOf" srcId="{F222178A-63BD-9049-B71A-9CC1F9D80C89}" destId="{C1BD3A91-FB00-A348-912E-2CCE9A869683}" srcOrd="1" destOrd="0" presId="urn:microsoft.com/office/officeart/2005/8/layout/default"/>
    <dgm:cxn modelId="{41FA601C-02E8-5044-AD30-B0AF5BD0D9ED}" type="presParOf" srcId="{F222178A-63BD-9049-B71A-9CC1F9D80C89}" destId="{11151538-FD36-5043-910F-75D90735D846}" srcOrd="2" destOrd="0" presId="urn:microsoft.com/office/officeart/2005/8/layout/default"/>
    <dgm:cxn modelId="{500914DC-2803-3B40-B08F-819524A0DA1C}" type="presParOf" srcId="{F222178A-63BD-9049-B71A-9CC1F9D80C89}" destId="{07234908-BD80-2C46-8854-2AAB6621B9B5}" srcOrd="3" destOrd="0" presId="urn:microsoft.com/office/officeart/2005/8/layout/default"/>
    <dgm:cxn modelId="{1EF08596-305A-3842-AA4E-A2910DDC7373}" type="presParOf" srcId="{F222178A-63BD-9049-B71A-9CC1F9D80C89}" destId="{3329C71E-334D-5346-8488-8A69669E6576}" srcOrd="4" destOrd="0" presId="urn:microsoft.com/office/officeart/2005/8/layout/default"/>
    <dgm:cxn modelId="{231081C9-AA3D-FD44-9D2C-595FED4E91A8}" type="presParOf" srcId="{F222178A-63BD-9049-B71A-9CC1F9D80C89}" destId="{750B0CDC-8CF7-4F42-805A-157CF88AE91E}" srcOrd="5" destOrd="0" presId="urn:microsoft.com/office/officeart/2005/8/layout/default"/>
    <dgm:cxn modelId="{D18CA26C-857C-C24C-852D-B2B6235E6F03}" type="presParOf" srcId="{F222178A-63BD-9049-B71A-9CC1F9D80C89}" destId="{DB0CA205-8580-C44C-8E9B-D224BCC6B192}" srcOrd="6" destOrd="0" presId="urn:microsoft.com/office/officeart/2005/8/layout/default"/>
    <dgm:cxn modelId="{EA932559-FD7B-8442-9040-56962DFAEAC3}" type="presParOf" srcId="{F222178A-63BD-9049-B71A-9CC1F9D80C89}" destId="{1067B7A9-41FD-C94E-AC31-C08F70844B1F}" srcOrd="7" destOrd="0" presId="urn:microsoft.com/office/officeart/2005/8/layout/default"/>
    <dgm:cxn modelId="{855E8FB5-1DCC-A946-AA69-7217438E6A2E}" type="presParOf" srcId="{F222178A-63BD-9049-B71A-9CC1F9D80C89}" destId="{159EAD77-4ED9-BD49-87B3-83E063EC492F}" srcOrd="8" destOrd="0" presId="urn:microsoft.com/office/officeart/2005/8/layout/default"/>
    <dgm:cxn modelId="{537B6EB1-2C8A-B444-9149-DF773422C0C8}" type="presParOf" srcId="{F222178A-63BD-9049-B71A-9CC1F9D80C89}" destId="{967FCDA2-85A0-D141-8C16-AB7AEADEC23C}" srcOrd="9" destOrd="0" presId="urn:microsoft.com/office/officeart/2005/8/layout/default"/>
    <dgm:cxn modelId="{656DFE38-5C31-2E46-8A8B-2F2D592E79E9}" type="presParOf" srcId="{F222178A-63BD-9049-B71A-9CC1F9D80C89}" destId="{F5886F8E-73F4-A44D-A813-2D104D72B61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7099AE-979A-4807-AAF5-2C511806AE26}"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CA8C5614-36A2-49CE-AC8B-F55054BF4B01}">
      <dgm:prSet/>
      <dgm:spPr/>
      <dgm:t>
        <a:bodyPr/>
        <a:lstStyle/>
        <a:p>
          <a:r>
            <a:rPr lang="fr-FR"/>
            <a:t>Parole de sagesse? </a:t>
          </a:r>
          <a:endParaRPr lang="en-US"/>
        </a:p>
      </dgm:t>
    </dgm:pt>
    <dgm:pt modelId="{21E6AE00-A1A2-4EBC-AC15-5BB4C78773B0}" type="parTrans" cxnId="{F7CA66A7-2312-4459-AD5F-79CE392CDDFC}">
      <dgm:prSet/>
      <dgm:spPr/>
      <dgm:t>
        <a:bodyPr/>
        <a:lstStyle/>
        <a:p>
          <a:endParaRPr lang="en-US"/>
        </a:p>
      </dgm:t>
    </dgm:pt>
    <dgm:pt modelId="{CC5362E7-7BDD-4689-AA74-4268BE6DBFF6}" type="sibTrans" cxnId="{F7CA66A7-2312-4459-AD5F-79CE392CDDFC}">
      <dgm:prSet/>
      <dgm:spPr/>
      <dgm:t>
        <a:bodyPr/>
        <a:lstStyle/>
        <a:p>
          <a:endParaRPr lang="en-US"/>
        </a:p>
      </dgm:t>
    </dgm:pt>
    <dgm:pt modelId="{36A2CAF0-49CA-4CA4-BA95-7B33C04B06A8}">
      <dgm:prSet/>
      <dgm:spPr/>
      <dgm:t>
        <a:bodyPr/>
        <a:lstStyle/>
        <a:p>
          <a:r>
            <a:rPr lang="fr-FR" dirty="0"/>
            <a:t>Parole de connaissance? </a:t>
          </a:r>
          <a:endParaRPr lang="en-US" dirty="0"/>
        </a:p>
      </dgm:t>
    </dgm:pt>
    <dgm:pt modelId="{08E07A6D-9EAE-4E39-9842-84104300888D}" type="parTrans" cxnId="{29E5C057-3855-4932-A0B3-A5E3AA69DC2B}">
      <dgm:prSet/>
      <dgm:spPr/>
      <dgm:t>
        <a:bodyPr/>
        <a:lstStyle/>
        <a:p>
          <a:endParaRPr lang="en-US"/>
        </a:p>
      </dgm:t>
    </dgm:pt>
    <dgm:pt modelId="{5E3F55DA-08E7-42C3-A06C-F37BE99D4515}" type="sibTrans" cxnId="{29E5C057-3855-4932-A0B3-A5E3AA69DC2B}">
      <dgm:prSet/>
      <dgm:spPr/>
      <dgm:t>
        <a:bodyPr/>
        <a:lstStyle/>
        <a:p>
          <a:endParaRPr lang="en-US"/>
        </a:p>
      </dgm:t>
    </dgm:pt>
    <dgm:pt modelId="{52D1C964-B760-0C4F-8D39-9A0F6421BD91}">
      <dgm:prSet/>
      <dgm:spPr/>
      <dgm:t>
        <a:bodyPr/>
        <a:lstStyle/>
        <a:p>
          <a:r>
            <a:rPr lang="fr-FR" i="0" dirty="0"/>
            <a:t>Et une</a:t>
          </a:r>
          <a:br>
            <a:rPr lang="fr-FR" i="1" dirty="0"/>
          </a:br>
          <a:r>
            <a:rPr lang="fr-FR" i="1" dirty="0" err="1"/>
            <a:t>rhêma</a:t>
          </a:r>
          <a:r>
            <a:rPr lang="fr-FR" dirty="0"/>
            <a:t>?</a:t>
          </a:r>
        </a:p>
      </dgm:t>
    </dgm:pt>
    <dgm:pt modelId="{69C8B985-9675-DB45-A721-30EC873D6A26}" type="parTrans" cxnId="{87616BE0-1BA6-894E-AC9D-C1CE8CF8FC3F}">
      <dgm:prSet/>
      <dgm:spPr/>
      <dgm:t>
        <a:bodyPr/>
        <a:lstStyle/>
        <a:p>
          <a:endParaRPr lang="fr-FR"/>
        </a:p>
      </dgm:t>
    </dgm:pt>
    <dgm:pt modelId="{41CA235C-8DA3-4240-A342-28EDCC464A78}" type="sibTrans" cxnId="{87616BE0-1BA6-894E-AC9D-C1CE8CF8FC3F}">
      <dgm:prSet/>
      <dgm:spPr/>
      <dgm:t>
        <a:bodyPr/>
        <a:lstStyle/>
        <a:p>
          <a:endParaRPr lang="fr-FR"/>
        </a:p>
      </dgm:t>
    </dgm:pt>
    <dgm:pt modelId="{9684694B-931B-384C-9836-2AC5AB9B3EE7}" type="pres">
      <dgm:prSet presAssocID="{257099AE-979A-4807-AAF5-2C511806AE26}" presName="hierChild1" presStyleCnt="0">
        <dgm:presLayoutVars>
          <dgm:chPref val="1"/>
          <dgm:dir/>
          <dgm:animOne val="branch"/>
          <dgm:animLvl val="lvl"/>
          <dgm:resizeHandles/>
        </dgm:presLayoutVars>
      </dgm:prSet>
      <dgm:spPr/>
    </dgm:pt>
    <dgm:pt modelId="{3ABA5307-CEB7-844C-A097-4F482DD9B751}" type="pres">
      <dgm:prSet presAssocID="{CA8C5614-36A2-49CE-AC8B-F55054BF4B01}" presName="hierRoot1" presStyleCnt="0"/>
      <dgm:spPr/>
    </dgm:pt>
    <dgm:pt modelId="{4B374218-6245-3B48-94D3-174E0BC9DF1D}" type="pres">
      <dgm:prSet presAssocID="{CA8C5614-36A2-49CE-AC8B-F55054BF4B01}" presName="composite" presStyleCnt="0"/>
      <dgm:spPr/>
    </dgm:pt>
    <dgm:pt modelId="{C132B290-DA8D-C84B-9FAB-93A207751157}" type="pres">
      <dgm:prSet presAssocID="{CA8C5614-36A2-49CE-AC8B-F55054BF4B01}" presName="background" presStyleLbl="node0" presStyleIdx="0" presStyleCnt="3"/>
      <dgm:spPr/>
    </dgm:pt>
    <dgm:pt modelId="{AD43200F-1A2C-3746-B0DB-E5E2BF02D568}" type="pres">
      <dgm:prSet presAssocID="{CA8C5614-36A2-49CE-AC8B-F55054BF4B01}" presName="text" presStyleLbl="fgAcc0" presStyleIdx="0" presStyleCnt="3">
        <dgm:presLayoutVars>
          <dgm:chPref val="3"/>
        </dgm:presLayoutVars>
      </dgm:prSet>
      <dgm:spPr/>
    </dgm:pt>
    <dgm:pt modelId="{09A6309F-E51B-F94D-839E-6E938C8F78CB}" type="pres">
      <dgm:prSet presAssocID="{CA8C5614-36A2-49CE-AC8B-F55054BF4B01}" presName="hierChild2" presStyleCnt="0"/>
      <dgm:spPr/>
    </dgm:pt>
    <dgm:pt modelId="{75503AEF-C422-3545-BBA7-DCAFBFD9A551}" type="pres">
      <dgm:prSet presAssocID="{36A2CAF0-49CA-4CA4-BA95-7B33C04B06A8}" presName="hierRoot1" presStyleCnt="0"/>
      <dgm:spPr/>
    </dgm:pt>
    <dgm:pt modelId="{1E8D2DD3-C8D9-3847-A6D9-D3A3BCDB9705}" type="pres">
      <dgm:prSet presAssocID="{36A2CAF0-49CA-4CA4-BA95-7B33C04B06A8}" presName="composite" presStyleCnt="0"/>
      <dgm:spPr/>
    </dgm:pt>
    <dgm:pt modelId="{3BD31260-21E6-A44D-9676-1C9AEA0D1C77}" type="pres">
      <dgm:prSet presAssocID="{36A2CAF0-49CA-4CA4-BA95-7B33C04B06A8}" presName="background" presStyleLbl="node0" presStyleIdx="1" presStyleCnt="3"/>
      <dgm:spPr/>
    </dgm:pt>
    <dgm:pt modelId="{2EA57374-407F-E441-BB93-E340B9FBD382}" type="pres">
      <dgm:prSet presAssocID="{36A2CAF0-49CA-4CA4-BA95-7B33C04B06A8}" presName="text" presStyleLbl="fgAcc0" presStyleIdx="1" presStyleCnt="3">
        <dgm:presLayoutVars>
          <dgm:chPref val="3"/>
        </dgm:presLayoutVars>
      </dgm:prSet>
      <dgm:spPr/>
    </dgm:pt>
    <dgm:pt modelId="{560C5F0F-05F7-794F-904E-EFC363E94118}" type="pres">
      <dgm:prSet presAssocID="{36A2CAF0-49CA-4CA4-BA95-7B33C04B06A8}" presName="hierChild2" presStyleCnt="0"/>
      <dgm:spPr/>
    </dgm:pt>
    <dgm:pt modelId="{28B084A8-1109-404C-84D3-A0DE2897DEEE}" type="pres">
      <dgm:prSet presAssocID="{52D1C964-B760-0C4F-8D39-9A0F6421BD91}" presName="hierRoot1" presStyleCnt="0"/>
      <dgm:spPr/>
    </dgm:pt>
    <dgm:pt modelId="{7E3F3E79-7981-4A4B-82F4-922203FECA8B}" type="pres">
      <dgm:prSet presAssocID="{52D1C964-B760-0C4F-8D39-9A0F6421BD91}" presName="composite" presStyleCnt="0"/>
      <dgm:spPr/>
    </dgm:pt>
    <dgm:pt modelId="{DB1982A6-C72B-B743-9B19-6636D64CE6E3}" type="pres">
      <dgm:prSet presAssocID="{52D1C964-B760-0C4F-8D39-9A0F6421BD91}" presName="background" presStyleLbl="node0" presStyleIdx="2" presStyleCnt="3"/>
      <dgm:spPr/>
    </dgm:pt>
    <dgm:pt modelId="{D0387D08-FFDE-8B4D-A303-5D50D1C3648B}" type="pres">
      <dgm:prSet presAssocID="{52D1C964-B760-0C4F-8D39-9A0F6421BD91}" presName="text" presStyleLbl="fgAcc0" presStyleIdx="2" presStyleCnt="3">
        <dgm:presLayoutVars>
          <dgm:chPref val="3"/>
        </dgm:presLayoutVars>
      </dgm:prSet>
      <dgm:spPr/>
    </dgm:pt>
    <dgm:pt modelId="{E91549DA-A53F-B445-8E6F-2C9937ED6777}" type="pres">
      <dgm:prSet presAssocID="{52D1C964-B760-0C4F-8D39-9A0F6421BD91}" presName="hierChild2" presStyleCnt="0"/>
      <dgm:spPr/>
    </dgm:pt>
  </dgm:ptLst>
  <dgm:cxnLst>
    <dgm:cxn modelId="{29E5C057-3855-4932-A0B3-A5E3AA69DC2B}" srcId="{257099AE-979A-4807-AAF5-2C511806AE26}" destId="{36A2CAF0-49CA-4CA4-BA95-7B33C04B06A8}" srcOrd="1" destOrd="0" parTransId="{08E07A6D-9EAE-4E39-9842-84104300888D}" sibTransId="{5E3F55DA-08E7-42C3-A06C-F37BE99D4515}"/>
    <dgm:cxn modelId="{4232C75C-AE52-0B42-B9E4-7048947D3302}" type="presOf" srcId="{CA8C5614-36A2-49CE-AC8B-F55054BF4B01}" destId="{AD43200F-1A2C-3746-B0DB-E5E2BF02D568}" srcOrd="0" destOrd="0" presId="urn:microsoft.com/office/officeart/2005/8/layout/hierarchy1"/>
    <dgm:cxn modelId="{16CD1D82-13EE-DB48-A493-A9ABF4D8BEBA}" type="presOf" srcId="{36A2CAF0-49CA-4CA4-BA95-7B33C04B06A8}" destId="{2EA57374-407F-E441-BB93-E340B9FBD382}" srcOrd="0" destOrd="0" presId="urn:microsoft.com/office/officeart/2005/8/layout/hierarchy1"/>
    <dgm:cxn modelId="{F7CA66A7-2312-4459-AD5F-79CE392CDDFC}" srcId="{257099AE-979A-4807-AAF5-2C511806AE26}" destId="{CA8C5614-36A2-49CE-AC8B-F55054BF4B01}" srcOrd="0" destOrd="0" parTransId="{21E6AE00-A1A2-4EBC-AC15-5BB4C78773B0}" sibTransId="{CC5362E7-7BDD-4689-AA74-4268BE6DBFF6}"/>
    <dgm:cxn modelId="{87616BE0-1BA6-894E-AC9D-C1CE8CF8FC3F}" srcId="{257099AE-979A-4807-AAF5-2C511806AE26}" destId="{52D1C964-B760-0C4F-8D39-9A0F6421BD91}" srcOrd="2" destOrd="0" parTransId="{69C8B985-9675-DB45-A721-30EC873D6A26}" sibTransId="{41CA235C-8DA3-4240-A342-28EDCC464A78}"/>
    <dgm:cxn modelId="{AEBE2BE8-FCB9-1148-A933-A22412069C6D}" type="presOf" srcId="{257099AE-979A-4807-AAF5-2C511806AE26}" destId="{9684694B-931B-384C-9836-2AC5AB9B3EE7}" srcOrd="0" destOrd="0" presId="urn:microsoft.com/office/officeart/2005/8/layout/hierarchy1"/>
    <dgm:cxn modelId="{760C13EA-744B-F847-9551-EBE18ED9B997}" type="presOf" srcId="{52D1C964-B760-0C4F-8D39-9A0F6421BD91}" destId="{D0387D08-FFDE-8B4D-A303-5D50D1C3648B}" srcOrd="0" destOrd="0" presId="urn:microsoft.com/office/officeart/2005/8/layout/hierarchy1"/>
    <dgm:cxn modelId="{723526CD-54E7-984B-979A-F9FCCFC9BF8D}" type="presParOf" srcId="{9684694B-931B-384C-9836-2AC5AB9B3EE7}" destId="{3ABA5307-CEB7-844C-A097-4F482DD9B751}" srcOrd="0" destOrd="0" presId="urn:microsoft.com/office/officeart/2005/8/layout/hierarchy1"/>
    <dgm:cxn modelId="{A0E43FA5-A997-E24B-8CCE-3A249BE177D9}" type="presParOf" srcId="{3ABA5307-CEB7-844C-A097-4F482DD9B751}" destId="{4B374218-6245-3B48-94D3-174E0BC9DF1D}" srcOrd="0" destOrd="0" presId="urn:microsoft.com/office/officeart/2005/8/layout/hierarchy1"/>
    <dgm:cxn modelId="{D1482054-22A6-7A48-925E-F2B0036C9E6D}" type="presParOf" srcId="{4B374218-6245-3B48-94D3-174E0BC9DF1D}" destId="{C132B290-DA8D-C84B-9FAB-93A207751157}" srcOrd="0" destOrd="0" presId="urn:microsoft.com/office/officeart/2005/8/layout/hierarchy1"/>
    <dgm:cxn modelId="{83F6070F-7014-DD46-8705-AFF827521455}" type="presParOf" srcId="{4B374218-6245-3B48-94D3-174E0BC9DF1D}" destId="{AD43200F-1A2C-3746-B0DB-E5E2BF02D568}" srcOrd="1" destOrd="0" presId="urn:microsoft.com/office/officeart/2005/8/layout/hierarchy1"/>
    <dgm:cxn modelId="{A759841D-4F1F-E04C-B305-051FE4036EB8}" type="presParOf" srcId="{3ABA5307-CEB7-844C-A097-4F482DD9B751}" destId="{09A6309F-E51B-F94D-839E-6E938C8F78CB}" srcOrd="1" destOrd="0" presId="urn:microsoft.com/office/officeart/2005/8/layout/hierarchy1"/>
    <dgm:cxn modelId="{D69259F4-F695-4C46-8456-D3B814EC87FE}" type="presParOf" srcId="{9684694B-931B-384C-9836-2AC5AB9B3EE7}" destId="{75503AEF-C422-3545-BBA7-DCAFBFD9A551}" srcOrd="1" destOrd="0" presId="urn:microsoft.com/office/officeart/2005/8/layout/hierarchy1"/>
    <dgm:cxn modelId="{6B591922-FDFC-894E-97EA-295E05A867D5}" type="presParOf" srcId="{75503AEF-C422-3545-BBA7-DCAFBFD9A551}" destId="{1E8D2DD3-C8D9-3847-A6D9-D3A3BCDB9705}" srcOrd="0" destOrd="0" presId="urn:microsoft.com/office/officeart/2005/8/layout/hierarchy1"/>
    <dgm:cxn modelId="{AEDE04CB-989E-3F4F-AD36-8DEEC3FC93AB}" type="presParOf" srcId="{1E8D2DD3-C8D9-3847-A6D9-D3A3BCDB9705}" destId="{3BD31260-21E6-A44D-9676-1C9AEA0D1C77}" srcOrd="0" destOrd="0" presId="urn:microsoft.com/office/officeart/2005/8/layout/hierarchy1"/>
    <dgm:cxn modelId="{A84C284F-1136-E04E-888A-83C68440A467}" type="presParOf" srcId="{1E8D2DD3-C8D9-3847-A6D9-D3A3BCDB9705}" destId="{2EA57374-407F-E441-BB93-E340B9FBD382}" srcOrd="1" destOrd="0" presId="urn:microsoft.com/office/officeart/2005/8/layout/hierarchy1"/>
    <dgm:cxn modelId="{DA7779F5-5723-1D47-860E-1F7EAEC8CF37}" type="presParOf" srcId="{75503AEF-C422-3545-BBA7-DCAFBFD9A551}" destId="{560C5F0F-05F7-794F-904E-EFC363E94118}" srcOrd="1" destOrd="0" presId="urn:microsoft.com/office/officeart/2005/8/layout/hierarchy1"/>
    <dgm:cxn modelId="{1A7C4876-2901-FE4D-9A43-67D418DD56F7}" type="presParOf" srcId="{9684694B-931B-384C-9836-2AC5AB9B3EE7}" destId="{28B084A8-1109-404C-84D3-A0DE2897DEEE}" srcOrd="2" destOrd="0" presId="urn:microsoft.com/office/officeart/2005/8/layout/hierarchy1"/>
    <dgm:cxn modelId="{466031B5-801E-7542-8CA8-EADEE10DE189}" type="presParOf" srcId="{28B084A8-1109-404C-84D3-A0DE2897DEEE}" destId="{7E3F3E79-7981-4A4B-82F4-922203FECA8B}" srcOrd="0" destOrd="0" presId="urn:microsoft.com/office/officeart/2005/8/layout/hierarchy1"/>
    <dgm:cxn modelId="{1CDE15D5-9C1B-0B43-BE88-11E05EFE6021}" type="presParOf" srcId="{7E3F3E79-7981-4A4B-82F4-922203FECA8B}" destId="{DB1982A6-C72B-B743-9B19-6636D64CE6E3}" srcOrd="0" destOrd="0" presId="urn:microsoft.com/office/officeart/2005/8/layout/hierarchy1"/>
    <dgm:cxn modelId="{90C14DBD-7BBD-F542-9B0E-D96AAFE548B5}" type="presParOf" srcId="{7E3F3E79-7981-4A4B-82F4-922203FECA8B}" destId="{D0387D08-FFDE-8B4D-A303-5D50D1C3648B}" srcOrd="1" destOrd="0" presId="urn:microsoft.com/office/officeart/2005/8/layout/hierarchy1"/>
    <dgm:cxn modelId="{A11DE4EA-90A3-E14B-ADC4-7CDA626E81C3}" type="presParOf" srcId="{28B084A8-1109-404C-84D3-A0DE2897DEEE}" destId="{E91549DA-A53F-B445-8E6F-2C9937ED677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AE522-172F-9F44-8316-300C7398450C}">
      <dsp:nvSpPr>
        <dsp:cNvPr id="0" name=""/>
        <dsp:cNvSpPr/>
      </dsp:nvSpPr>
      <dsp:spPr>
        <a:xfrm>
          <a:off x="0" y="26084"/>
          <a:ext cx="6253721" cy="15912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défend l’Église (16.5-7)</a:t>
          </a:r>
          <a:endParaRPr lang="en-US" sz="4000" kern="1200"/>
        </a:p>
      </dsp:txBody>
      <dsp:txXfrm>
        <a:off x="77676" y="103760"/>
        <a:ext cx="6098369" cy="1435848"/>
      </dsp:txXfrm>
    </dsp:sp>
    <dsp:sp modelId="{4404B4C6-F26C-6C43-A2FB-3CBAC5A0458F}">
      <dsp:nvSpPr>
        <dsp:cNvPr id="0" name=""/>
        <dsp:cNvSpPr/>
      </dsp:nvSpPr>
      <dsp:spPr>
        <a:xfrm>
          <a:off x="0" y="1732485"/>
          <a:ext cx="6253721" cy="159120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reprend le monde (16.8-11)</a:t>
          </a:r>
          <a:endParaRPr lang="en-US" sz="4000" kern="1200"/>
        </a:p>
      </dsp:txBody>
      <dsp:txXfrm>
        <a:off x="77676" y="1810161"/>
        <a:ext cx="6098369" cy="1435848"/>
      </dsp:txXfrm>
    </dsp:sp>
    <dsp:sp modelId="{33A25576-BC0E-C343-AD23-1CF22440FD9F}">
      <dsp:nvSpPr>
        <dsp:cNvPr id="0" name=""/>
        <dsp:cNvSpPr/>
      </dsp:nvSpPr>
      <dsp:spPr>
        <a:xfrm>
          <a:off x="0" y="3438885"/>
          <a:ext cx="6253721" cy="15912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honore Jésus (16.12-15) </a:t>
          </a:r>
          <a:endParaRPr lang="en-US" sz="4000" kern="1200"/>
        </a:p>
      </dsp:txBody>
      <dsp:txXfrm>
        <a:off x="77676" y="3516561"/>
        <a:ext cx="6098369" cy="1435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AE522-172F-9F44-8316-300C7398450C}">
      <dsp:nvSpPr>
        <dsp:cNvPr id="0" name=""/>
        <dsp:cNvSpPr/>
      </dsp:nvSpPr>
      <dsp:spPr>
        <a:xfrm>
          <a:off x="0" y="26084"/>
          <a:ext cx="6253721" cy="15912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défend l’Église (16.5-7)</a:t>
          </a:r>
          <a:endParaRPr lang="en-US" sz="4000" kern="1200"/>
        </a:p>
      </dsp:txBody>
      <dsp:txXfrm>
        <a:off x="77676" y="103760"/>
        <a:ext cx="6098369" cy="1435848"/>
      </dsp:txXfrm>
    </dsp:sp>
    <dsp:sp modelId="{4404B4C6-F26C-6C43-A2FB-3CBAC5A0458F}">
      <dsp:nvSpPr>
        <dsp:cNvPr id="0" name=""/>
        <dsp:cNvSpPr/>
      </dsp:nvSpPr>
      <dsp:spPr>
        <a:xfrm>
          <a:off x="0" y="1732485"/>
          <a:ext cx="6253721" cy="159120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t>L’Esprit reprend le monde (16.8-11)</a:t>
          </a:r>
          <a:endParaRPr lang="en-US" sz="4000" kern="1200" dirty="0"/>
        </a:p>
      </dsp:txBody>
      <dsp:txXfrm>
        <a:off x="77676" y="1810161"/>
        <a:ext cx="6098369" cy="1435848"/>
      </dsp:txXfrm>
    </dsp:sp>
    <dsp:sp modelId="{33A25576-BC0E-C343-AD23-1CF22440FD9F}">
      <dsp:nvSpPr>
        <dsp:cNvPr id="0" name=""/>
        <dsp:cNvSpPr/>
      </dsp:nvSpPr>
      <dsp:spPr>
        <a:xfrm>
          <a:off x="0" y="3438885"/>
          <a:ext cx="6253721" cy="15912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honore Jésus (16.12-15) </a:t>
          </a:r>
          <a:endParaRPr lang="en-US" sz="4000" kern="1200"/>
        </a:p>
      </dsp:txBody>
      <dsp:txXfrm>
        <a:off x="77676" y="3516561"/>
        <a:ext cx="6098369" cy="14358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AE522-172F-9F44-8316-300C7398450C}">
      <dsp:nvSpPr>
        <dsp:cNvPr id="0" name=""/>
        <dsp:cNvSpPr/>
      </dsp:nvSpPr>
      <dsp:spPr>
        <a:xfrm>
          <a:off x="0" y="26084"/>
          <a:ext cx="6253721" cy="15912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défend l’Église (16.5-7)</a:t>
          </a:r>
          <a:endParaRPr lang="en-US" sz="4000" kern="1200"/>
        </a:p>
      </dsp:txBody>
      <dsp:txXfrm>
        <a:off x="77676" y="103760"/>
        <a:ext cx="6098369" cy="1435848"/>
      </dsp:txXfrm>
    </dsp:sp>
    <dsp:sp modelId="{4404B4C6-F26C-6C43-A2FB-3CBAC5A0458F}">
      <dsp:nvSpPr>
        <dsp:cNvPr id="0" name=""/>
        <dsp:cNvSpPr/>
      </dsp:nvSpPr>
      <dsp:spPr>
        <a:xfrm>
          <a:off x="0" y="1732485"/>
          <a:ext cx="6253721" cy="159120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t>L’Esprit reprend le monde (16.8-11)</a:t>
          </a:r>
          <a:endParaRPr lang="en-US" sz="4000" kern="1200" dirty="0"/>
        </a:p>
      </dsp:txBody>
      <dsp:txXfrm>
        <a:off x="77676" y="1810161"/>
        <a:ext cx="6098369" cy="1435848"/>
      </dsp:txXfrm>
    </dsp:sp>
    <dsp:sp modelId="{33A25576-BC0E-C343-AD23-1CF22440FD9F}">
      <dsp:nvSpPr>
        <dsp:cNvPr id="0" name=""/>
        <dsp:cNvSpPr/>
      </dsp:nvSpPr>
      <dsp:spPr>
        <a:xfrm>
          <a:off x="0" y="3438885"/>
          <a:ext cx="6253721" cy="15912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honore Jésus (16.12-15) </a:t>
          </a:r>
          <a:endParaRPr lang="en-US" sz="4000" kern="1200"/>
        </a:p>
      </dsp:txBody>
      <dsp:txXfrm>
        <a:off x="77676" y="3516561"/>
        <a:ext cx="6098369" cy="14358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AE522-172F-9F44-8316-300C7398450C}">
      <dsp:nvSpPr>
        <dsp:cNvPr id="0" name=""/>
        <dsp:cNvSpPr/>
      </dsp:nvSpPr>
      <dsp:spPr>
        <a:xfrm>
          <a:off x="0" y="26084"/>
          <a:ext cx="6253721" cy="15912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défend l’Église (16.5-7)</a:t>
          </a:r>
          <a:endParaRPr lang="en-US" sz="4000" kern="1200"/>
        </a:p>
      </dsp:txBody>
      <dsp:txXfrm>
        <a:off x="77676" y="103760"/>
        <a:ext cx="6098369" cy="1435848"/>
      </dsp:txXfrm>
    </dsp:sp>
    <dsp:sp modelId="{4404B4C6-F26C-6C43-A2FB-3CBAC5A0458F}">
      <dsp:nvSpPr>
        <dsp:cNvPr id="0" name=""/>
        <dsp:cNvSpPr/>
      </dsp:nvSpPr>
      <dsp:spPr>
        <a:xfrm>
          <a:off x="0" y="1732485"/>
          <a:ext cx="6253721" cy="159120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dirty="0"/>
            <a:t>L’Esprit reprend le monde (16.8-11)</a:t>
          </a:r>
          <a:endParaRPr lang="en-US" sz="4000" kern="1200" dirty="0"/>
        </a:p>
      </dsp:txBody>
      <dsp:txXfrm>
        <a:off x="77676" y="1810161"/>
        <a:ext cx="6098369" cy="1435848"/>
      </dsp:txXfrm>
    </dsp:sp>
    <dsp:sp modelId="{33A25576-BC0E-C343-AD23-1CF22440FD9F}">
      <dsp:nvSpPr>
        <dsp:cNvPr id="0" name=""/>
        <dsp:cNvSpPr/>
      </dsp:nvSpPr>
      <dsp:spPr>
        <a:xfrm>
          <a:off x="0" y="3438885"/>
          <a:ext cx="6253721" cy="15912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FR" sz="4000" kern="1200"/>
            <a:t>L’Esprit honore Jésus (16.12-15) </a:t>
          </a:r>
          <a:endParaRPr lang="en-US" sz="4000" kern="1200"/>
        </a:p>
      </dsp:txBody>
      <dsp:txXfrm>
        <a:off x="77676" y="3516561"/>
        <a:ext cx="6098369" cy="14358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B3CE7-5A42-3149-B334-07314C996743}">
      <dsp:nvSpPr>
        <dsp:cNvPr id="0" name=""/>
        <dsp:cNvSpPr/>
      </dsp:nvSpPr>
      <dsp:spPr>
        <a:xfrm>
          <a:off x="412665" y="416"/>
          <a:ext cx="2175252" cy="1305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a:t>Jésus met en garde contre les </a:t>
          </a:r>
          <a:r>
            <a:rPr lang="fr-FR" sz="1900" i="1" kern="1200"/>
            <a:t>battalogeo </a:t>
          </a:r>
          <a:r>
            <a:rPr lang="fr-FR" sz="1900" kern="1200"/>
            <a:t>(Mt 6.7)</a:t>
          </a:r>
          <a:endParaRPr lang="en-US" sz="1900" kern="1200"/>
        </a:p>
      </dsp:txBody>
      <dsp:txXfrm>
        <a:off x="412665" y="416"/>
        <a:ext cx="2175252" cy="1305151"/>
      </dsp:txXfrm>
    </dsp:sp>
    <dsp:sp modelId="{11151538-FD36-5043-910F-75D90735D846}">
      <dsp:nvSpPr>
        <dsp:cNvPr id="0" name=""/>
        <dsp:cNvSpPr/>
      </dsp:nvSpPr>
      <dsp:spPr>
        <a:xfrm>
          <a:off x="2805443" y="416"/>
          <a:ext cx="2175252" cy="130515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a:t>La spiritualité mesurée à un don</a:t>
          </a:r>
          <a:endParaRPr lang="en-US" sz="1900" kern="1200"/>
        </a:p>
      </dsp:txBody>
      <dsp:txXfrm>
        <a:off x="2805443" y="416"/>
        <a:ext cx="2175252" cy="1305151"/>
      </dsp:txXfrm>
    </dsp:sp>
    <dsp:sp modelId="{3329C71E-334D-5346-8488-8A69669E6576}">
      <dsp:nvSpPr>
        <dsp:cNvPr id="0" name=""/>
        <dsp:cNvSpPr/>
      </dsp:nvSpPr>
      <dsp:spPr>
        <a:xfrm>
          <a:off x="412665" y="1523093"/>
          <a:ext cx="2175252" cy="1305151"/>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a:t>Le sentiment de supériorité d’un don prisé et mis en avant</a:t>
          </a:r>
          <a:endParaRPr lang="en-US" sz="1900" kern="1200"/>
        </a:p>
      </dsp:txBody>
      <dsp:txXfrm>
        <a:off x="412665" y="1523093"/>
        <a:ext cx="2175252" cy="1305151"/>
      </dsp:txXfrm>
    </dsp:sp>
    <dsp:sp modelId="{DB0CA205-8580-C44C-8E9B-D224BCC6B192}">
      <dsp:nvSpPr>
        <dsp:cNvPr id="0" name=""/>
        <dsp:cNvSpPr/>
      </dsp:nvSpPr>
      <dsp:spPr>
        <a:xfrm>
          <a:off x="2805443" y="1523093"/>
          <a:ext cx="2175252" cy="1305151"/>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a:t>Le sentiment d’infériorité de ceux qui ne l’ont pas. </a:t>
          </a:r>
          <a:endParaRPr lang="en-US" sz="1900" kern="1200"/>
        </a:p>
      </dsp:txBody>
      <dsp:txXfrm>
        <a:off x="2805443" y="1523093"/>
        <a:ext cx="2175252" cy="1305151"/>
      </dsp:txXfrm>
    </dsp:sp>
    <dsp:sp modelId="{159EAD77-4ED9-BD49-87B3-83E063EC492F}">
      <dsp:nvSpPr>
        <dsp:cNvPr id="0" name=""/>
        <dsp:cNvSpPr/>
      </dsp:nvSpPr>
      <dsp:spPr>
        <a:xfrm>
          <a:off x="412665" y="3045769"/>
          <a:ext cx="2175252" cy="1305151"/>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a:t>La proximité aux pratiques païennes des langues inintelligibles </a:t>
          </a:r>
          <a:endParaRPr lang="en-US" sz="1900" kern="1200"/>
        </a:p>
      </dsp:txBody>
      <dsp:txXfrm>
        <a:off x="412665" y="3045769"/>
        <a:ext cx="2175252" cy="1305151"/>
      </dsp:txXfrm>
    </dsp:sp>
    <dsp:sp modelId="{F5886F8E-73F4-A44D-A813-2D104D72B61C}">
      <dsp:nvSpPr>
        <dsp:cNvPr id="0" name=""/>
        <dsp:cNvSpPr/>
      </dsp:nvSpPr>
      <dsp:spPr>
        <a:xfrm>
          <a:off x="2805443" y="3045769"/>
          <a:ext cx="2175252" cy="1305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a:t>La minimisation de l’édification de l’Esprit par la Parole de Dieu</a:t>
          </a:r>
          <a:endParaRPr lang="en-US" sz="1900" kern="1200"/>
        </a:p>
      </dsp:txBody>
      <dsp:txXfrm>
        <a:off x="2805443" y="3045769"/>
        <a:ext cx="2175252" cy="13051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2B290-DA8D-C84B-9FAB-93A207751157}">
      <dsp:nvSpPr>
        <dsp:cNvPr id="0" name=""/>
        <dsp:cNvSpPr/>
      </dsp:nvSpPr>
      <dsp:spPr>
        <a:xfrm>
          <a:off x="0"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43200F-1A2C-3746-B0DB-E5E2BF02D568}">
      <dsp:nvSpPr>
        <dsp:cNvPr id="0" name=""/>
        <dsp:cNvSpPr/>
      </dsp:nvSpPr>
      <dsp:spPr>
        <a:xfrm>
          <a:off x="324326"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fr-FR" sz="3100" kern="1200"/>
            <a:t>Parole de sagesse? </a:t>
          </a:r>
          <a:endParaRPr lang="en-US" sz="3100" kern="1200"/>
        </a:p>
      </dsp:txBody>
      <dsp:txXfrm>
        <a:off x="378614" y="886531"/>
        <a:ext cx="2810360" cy="1744948"/>
      </dsp:txXfrm>
    </dsp:sp>
    <dsp:sp modelId="{3BD31260-21E6-A44D-9676-1C9AEA0D1C77}">
      <dsp:nvSpPr>
        <dsp:cNvPr id="0" name=""/>
        <dsp:cNvSpPr/>
      </dsp:nvSpPr>
      <dsp:spPr>
        <a:xfrm>
          <a:off x="3567588"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A57374-407F-E441-BB93-E340B9FBD382}">
      <dsp:nvSpPr>
        <dsp:cNvPr id="0" name=""/>
        <dsp:cNvSpPr/>
      </dsp:nvSpPr>
      <dsp:spPr>
        <a:xfrm>
          <a:off x="3891915"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fr-FR" sz="3100" kern="1200" dirty="0"/>
            <a:t>Parole de connaissance? </a:t>
          </a:r>
          <a:endParaRPr lang="en-US" sz="3100" kern="1200" dirty="0"/>
        </a:p>
      </dsp:txBody>
      <dsp:txXfrm>
        <a:off x="3946203" y="886531"/>
        <a:ext cx="2810360" cy="1744948"/>
      </dsp:txXfrm>
    </dsp:sp>
    <dsp:sp modelId="{DB1982A6-C72B-B743-9B19-6636D64CE6E3}">
      <dsp:nvSpPr>
        <dsp:cNvPr id="0" name=""/>
        <dsp:cNvSpPr/>
      </dsp:nvSpPr>
      <dsp:spPr>
        <a:xfrm>
          <a:off x="7135177"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387D08-FFDE-8B4D-A303-5D50D1C3648B}">
      <dsp:nvSpPr>
        <dsp:cNvPr id="0" name=""/>
        <dsp:cNvSpPr/>
      </dsp:nvSpPr>
      <dsp:spPr>
        <a:xfrm>
          <a:off x="7459503"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fr-FR" sz="3100" i="0" kern="1200" dirty="0"/>
            <a:t>Et une</a:t>
          </a:r>
          <a:br>
            <a:rPr lang="fr-FR" sz="3100" i="1" kern="1200" dirty="0"/>
          </a:br>
          <a:r>
            <a:rPr lang="fr-FR" sz="3100" i="1" kern="1200" dirty="0" err="1"/>
            <a:t>rhêma</a:t>
          </a:r>
          <a:r>
            <a:rPr lang="fr-FR" sz="3100" kern="1200" dirty="0"/>
            <a:t>?</a:t>
          </a:r>
        </a:p>
      </dsp:txBody>
      <dsp:txXfrm>
        <a:off x="7513791" y="886531"/>
        <a:ext cx="2810360" cy="17449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400634-53CC-5C4D-810E-CBE26F78742A}" type="datetimeFigureOut">
              <a:rPr lang="fr-FR" smtClean="0"/>
              <a:t>17/12/2025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D2B38D-D156-5840-901C-1E58759079AE}" type="slidenum">
              <a:rPr lang="fr-FR" smtClean="0"/>
              <a:t>‹N°›</a:t>
            </a:fld>
            <a:endParaRPr lang="fr-FR"/>
          </a:p>
        </p:txBody>
      </p:sp>
    </p:spTree>
    <p:extLst>
      <p:ext uri="{BB962C8B-B14F-4D97-AF65-F5344CB8AC3E}">
        <p14:creationId xmlns:p14="http://schemas.microsoft.com/office/powerpoint/2010/main" val="2668577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2D2B38D-D156-5840-901C-1E58759079AE}" type="slidenum">
              <a:rPr lang="fr-FR" smtClean="0"/>
              <a:t>1</a:t>
            </a:fld>
            <a:endParaRPr lang="fr-FR"/>
          </a:p>
        </p:txBody>
      </p:sp>
    </p:spTree>
    <p:extLst>
      <p:ext uri="{BB962C8B-B14F-4D97-AF65-F5344CB8AC3E}">
        <p14:creationId xmlns:p14="http://schemas.microsoft.com/office/powerpoint/2010/main" val="1390646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Colossiens 3.13–14  </a:t>
            </a:r>
            <a:r>
              <a:rPr lang="fr-FR" sz="1200" u="none" strike="noStrike" kern="1200" baseline="30000" dirty="0">
                <a:solidFill>
                  <a:schemeClr val="tx1"/>
                </a:solidFill>
                <a:effectLst/>
                <a:latin typeface="+mn-lt"/>
                <a:ea typeface="+mn-ea"/>
                <a:cs typeface="+mn-cs"/>
              </a:rPr>
              <a:t>13</a:t>
            </a:r>
            <a:r>
              <a:rPr lang="fr-FR" sz="1200" u="none" strike="noStrike"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Supportez-vous les uns les autres et faites-vous grâce réciproquement ; si quelqu’un a à se plaindre d’un autre, comme le Christ vous a fait grâce, vous aussi, faites de même. </a:t>
            </a:r>
            <a:r>
              <a:rPr lang="fr-FR" sz="1200" u="none" strike="noStrike" kern="1200" baseline="30000" dirty="0">
                <a:solidFill>
                  <a:schemeClr val="tx1"/>
                </a:solidFill>
                <a:effectLst/>
                <a:latin typeface="+mn-lt"/>
                <a:ea typeface="+mn-ea"/>
                <a:cs typeface="+mn-cs"/>
              </a:rPr>
              <a:t>14</a:t>
            </a:r>
            <a:r>
              <a:rPr lang="fr-FR" sz="1200" u="none" strike="noStrike"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Mais par-dessus tout, revêtez-vous de l’amour qui est le lien de la perfection. </a:t>
            </a:r>
          </a:p>
          <a:p>
            <a:r>
              <a:rPr lang="fr-FR" sz="1200" kern="1200" dirty="0">
                <a:solidFill>
                  <a:schemeClr val="tx1"/>
                </a:solidFill>
                <a:effectLst/>
                <a:latin typeface="+mn-lt"/>
                <a:ea typeface="+mn-ea"/>
                <a:cs typeface="+mn-cs"/>
              </a:rPr>
              <a:t>1 Corinthiens 1.10 Je vous exhorte, frères, par le nom de notre Seigneur Jésus-Christ : tenez tous le même langage, qu’il n’y ait pas de divisions parmi vous, mais soyez en plein accord dans la même pensée et dans la même opinion. </a:t>
            </a:r>
          </a:p>
          <a:p>
            <a:r>
              <a:rPr lang="fr-FR" sz="1200" kern="1200" dirty="0">
                <a:solidFill>
                  <a:schemeClr val="tx1"/>
                </a:solidFill>
                <a:effectLst/>
                <a:latin typeface="+mn-lt"/>
                <a:ea typeface="+mn-ea"/>
                <a:cs typeface="+mn-cs"/>
              </a:rPr>
              <a:t>Jean 17.21 (</a:t>
            </a:r>
            <a:r>
              <a:rPr lang="fr-FR" sz="1200" u="none" strike="noStrike" kern="1200" baseline="30000" dirty="0">
                <a:solidFill>
                  <a:schemeClr val="tx1"/>
                </a:solidFill>
                <a:effectLst/>
                <a:latin typeface="+mn-lt"/>
                <a:ea typeface="+mn-ea"/>
                <a:cs typeface="+mn-cs"/>
              </a:rPr>
              <a:t>21</a:t>
            </a:r>
            <a:r>
              <a:rPr lang="fr-FR" sz="1200" u="none" strike="noStrike"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afin que tous soient un ; comme toi, Père, tu es en moi, et moi en toi, qu’eux aussi soient [un] en nous, afin que le monde croie que tu m’as envoyé. </a:t>
            </a:r>
          </a:p>
          <a:p>
            <a:endParaRPr lang="fr-FR" dirty="0"/>
          </a:p>
        </p:txBody>
      </p:sp>
      <p:sp>
        <p:nvSpPr>
          <p:cNvPr id="4" name="Espace réservé du numéro de diapositive 3"/>
          <p:cNvSpPr>
            <a:spLocks noGrp="1"/>
          </p:cNvSpPr>
          <p:nvPr>
            <p:ph type="sldNum" sz="quarter" idx="5"/>
          </p:nvPr>
        </p:nvSpPr>
        <p:spPr/>
        <p:txBody>
          <a:bodyPr/>
          <a:lstStyle/>
          <a:p>
            <a:fld id="{42D2B38D-D156-5840-901C-1E58759079AE}" type="slidenum">
              <a:rPr lang="fr-FR" smtClean="0"/>
              <a:t>4</a:t>
            </a:fld>
            <a:endParaRPr lang="fr-FR"/>
          </a:p>
        </p:txBody>
      </p:sp>
    </p:spTree>
    <p:extLst>
      <p:ext uri="{BB962C8B-B14F-4D97-AF65-F5344CB8AC3E}">
        <p14:creationId xmlns:p14="http://schemas.microsoft.com/office/powerpoint/2010/main" val="872433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fld id="{C7203144-B28F-45F5-9A94-598C86FDC824}" type="slidenum">
              <a:rPr lang="fr-FR" smtClean="0"/>
              <a:t>38</a:t>
            </a:fld>
            <a:endParaRPr lang="fr-FR"/>
          </a:p>
        </p:txBody>
      </p:sp>
    </p:spTree>
    <p:extLst>
      <p:ext uri="{BB962C8B-B14F-4D97-AF65-F5344CB8AC3E}">
        <p14:creationId xmlns:p14="http://schemas.microsoft.com/office/powerpoint/2010/main" val="3783544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1634F28-32C1-44FC-9F9E-11CE7DE1835F}" type="slidenum">
              <a:rPr lang="fr-FR" smtClean="0"/>
              <a:t>42</a:t>
            </a:fld>
            <a:endParaRPr lang="fr-FR"/>
          </a:p>
        </p:txBody>
      </p:sp>
    </p:spTree>
    <p:extLst>
      <p:ext uri="{BB962C8B-B14F-4D97-AF65-F5344CB8AC3E}">
        <p14:creationId xmlns:p14="http://schemas.microsoft.com/office/powerpoint/2010/main" val="2355738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2F087461-2E77-457E-8B42-D9F98A6CAC91}" type="slidenum">
              <a:rPr lang="fr-FR" smtClean="0"/>
              <a:pPr>
                <a:defRPr/>
              </a:pPr>
              <a:t>45</a:t>
            </a:fld>
            <a:endParaRPr lang="fr-FR"/>
          </a:p>
        </p:txBody>
      </p:sp>
    </p:spTree>
    <p:extLst>
      <p:ext uri="{BB962C8B-B14F-4D97-AF65-F5344CB8AC3E}">
        <p14:creationId xmlns:p14="http://schemas.microsoft.com/office/powerpoint/2010/main" val="3615958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2D2B38D-D156-5840-901C-1E58759079AE}" type="slidenum">
              <a:rPr lang="fr-FR" smtClean="0"/>
              <a:t>46</a:t>
            </a:fld>
            <a:endParaRPr lang="fr-FR"/>
          </a:p>
        </p:txBody>
      </p:sp>
    </p:spTree>
    <p:extLst>
      <p:ext uri="{BB962C8B-B14F-4D97-AF65-F5344CB8AC3E}">
        <p14:creationId xmlns:p14="http://schemas.microsoft.com/office/powerpoint/2010/main" val="231249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2F087461-2E77-457E-8B42-D9F98A6CAC91}" type="slidenum">
              <a:rPr lang="fr-FR" smtClean="0"/>
              <a:pPr>
                <a:defRPr/>
              </a:pPr>
              <a:t>49</a:t>
            </a:fld>
            <a:endParaRPr lang="fr-FR"/>
          </a:p>
        </p:txBody>
      </p:sp>
    </p:spTree>
    <p:extLst>
      <p:ext uri="{BB962C8B-B14F-4D97-AF65-F5344CB8AC3E}">
        <p14:creationId xmlns:p14="http://schemas.microsoft.com/office/powerpoint/2010/main" val="1985650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2F087461-2E77-457E-8B42-D9F98A6CAC91}" type="slidenum">
              <a:rPr lang="fr-FR" smtClean="0"/>
              <a:pPr>
                <a:defRPr/>
              </a:pPr>
              <a:t>50</a:t>
            </a:fld>
            <a:endParaRPr lang="fr-FR"/>
          </a:p>
        </p:txBody>
      </p:sp>
    </p:spTree>
    <p:extLst>
      <p:ext uri="{BB962C8B-B14F-4D97-AF65-F5344CB8AC3E}">
        <p14:creationId xmlns:p14="http://schemas.microsoft.com/office/powerpoint/2010/main" val="1681869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2F087461-2E77-457E-8B42-D9F98A6CAC91}" type="slidenum">
              <a:rPr lang="fr-FR" smtClean="0"/>
              <a:pPr>
                <a:defRPr/>
              </a:pPr>
              <a:t>51</a:t>
            </a:fld>
            <a:endParaRPr lang="fr-FR"/>
          </a:p>
        </p:txBody>
      </p:sp>
    </p:spTree>
    <p:extLst>
      <p:ext uri="{BB962C8B-B14F-4D97-AF65-F5344CB8AC3E}">
        <p14:creationId xmlns:p14="http://schemas.microsoft.com/office/powerpoint/2010/main" val="1985650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2F087461-2E77-457E-8B42-D9F98A6CAC91}" type="slidenum">
              <a:rPr lang="fr-FR" smtClean="0"/>
              <a:pPr>
                <a:defRPr/>
              </a:pPr>
              <a:t>52</a:t>
            </a:fld>
            <a:endParaRPr lang="fr-FR"/>
          </a:p>
        </p:txBody>
      </p:sp>
    </p:spTree>
    <p:extLst>
      <p:ext uri="{BB962C8B-B14F-4D97-AF65-F5344CB8AC3E}">
        <p14:creationId xmlns:p14="http://schemas.microsoft.com/office/powerpoint/2010/main" val="837070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435D2-04CF-9642-7E94-2095FF8F71E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AF747D-D84A-9860-C3B7-4A7C77B25B41}"/>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16C2F94E-0E84-B89E-681C-91BFDA21D74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EE7C796-19BF-6F3D-4292-B3D6AF7D6A08}"/>
              </a:ext>
            </a:extLst>
          </p:cNvPr>
          <p:cNvSpPr>
            <a:spLocks noGrp="1"/>
          </p:cNvSpPr>
          <p:nvPr>
            <p:ph type="sldNum" sz="quarter" idx="10"/>
          </p:nvPr>
        </p:nvSpPr>
        <p:spPr/>
        <p:txBody>
          <a:bodyPr/>
          <a:lstStyle/>
          <a:p>
            <a:pPr>
              <a:defRPr/>
            </a:pPr>
            <a:fld id="{2F087461-2E77-457E-8B42-D9F98A6CAC91}" type="slidenum">
              <a:rPr lang="fr-FR" smtClean="0"/>
              <a:pPr>
                <a:defRPr/>
              </a:pPr>
              <a:t>53</a:t>
            </a:fld>
            <a:endParaRPr lang="fr-FR"/>
          </a:p>
        </p:txBody>
      </p:sp>
    </p:spTree>
    <p:extLst>
      <p:ext uri="{BB962C8B-B14F-4D97-AF65-F5344CB8AC3E}">
        <p14:creationId xmlns:p14="http://schemas.microsoft.com/office/powerpoint/2010/main" val="2198104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effectLst/>
                <a:latin typeface="Times New Roman" panose="02020603050405020304" pitchFamily="18" charset="0"/>
                <a:ea typeface="Calibri" panose="020F0502020204030204" pitchFamily="34" charset="0"/>
                <a:cs typeface="Calibri" panose="020F0502020204030204" pitchFamily="34" charset="0"/>
              </a:rPr>
              <a:t>Cependant, les apôtres étaient </a:t>
            </a:r>
            <a:r>
              <a:rPr lang="fr-FR" sz="1800" i="1" dirty="0">
                <a:solidFill>
                  <a:srgbClr val="2F5496"/>
                </a:solidFill>
                <a:effectLst/>
                <a:latin typeface="Times New Roman" panose="02020603050405020304" pitchFamily="18" charset="0"/>
                <a:ea typeface="Calibri" panose="020F0502020204030204" pitchFamily="34" charset="0"/>
                <a:cs typeface="Calibri" panose="020F0502020204030204" pitchFamily="34" charset="0"/>
              </a:rPr>
              <a:t>déjà </a:t>
            </a:r>
            <a:r>
              <a:rPr lang="fr-FR" sz="1800" dirty="0">
                <a:effectLst/>
                <a:latin typeface="Times New Roman" panose="02020603050405020304" pitchFamily="18" charset="0"/>
                <a:ea typeface="Calibri" panose="020F0502020204030204" pitchFamily="34" charset="0"/>
                <a:cs typeface="Calibri" panose="020F0502020204030204" pitchFamily="34" charset="0"/>
              </a:rPr>
              <a:t>sauvés et avaient </a:t>
            </a:r>
            <a:r>
              <a:rPr lang="fr-FR" sz="1800" i="1" dirty="0">
                <a:solidFill>
                  <a:srgbClr val="2F5496"/>
                </a:solidFill>
                <a:effectLst/>
                <a:latin typeface="Times New Roman" panose="02020603050405020304" pitchFamily="18" charset="0"/>
                <a:ea typeface="Calibri" panose="020F0502020204030204" pitchFamily="34" charset="0"/>
                <a:cs typeface="Calibri" panose="020F0502020204030204" pitchFamily="34" charset="0"/>
              </a:rPr>
              <a:t>déjà</a:t>
            </a:r>
            <a:r>
              <a:rPr lang="fr-FR" sz="1800" dirty="0">
                <a:effectLst/>
                <a:latin typeface="Times New Roman" panose="02020603050405020304" pitchFamily="18" charset="0"/>
                <a:ea typeface="Calibri" panose="020F0502020204030204" pitchFamily="34" charset="0"/>
                <a:cs typeface="Calibri" panose="020F0502020204030204" pitchFamily="34" charset="0"/>
              </a:rPr>
              <a:t> expérimenté la purification que l’Esprit confère à la conversion : leurs noms étaient « inscrits dans les cieux » (</a:t>
            </a:r>
            <a:r>
              <a:rPr lang="fr-FR" sz="1800" dirty="0" err="1">
                <a:effectLst/>
                <a:latin typeface="Times New Roman" panose="02020603050405020304" pitchFamily="18" charset="0"/>
                <a:ea typeface="Calibri" panose="020F0502020204030204" pitchFamily="34" charset="0"/>
                <a:cs typeface="Calibri" panose="020F0502020204030204" pitchFamily="34" charset="0"/>
              </a:rPr>
              <a:t>Lc</a:t>
            </a:r>
            <a:r>
              <a:rPr lang="fr-FR" sz="1800" dirty="0">
                <a:effectLst/>
                <a:latin typeface="Times New Roman" panose="02020603050405020304" pitchFamily="18" charset="0"/>
                <a:ea typeface="Calibri" panose="020F0502020204030204" pitchFamily="34" charset="0"/>
                <a:cs typeface="Calibri" panose="020F0502020204030204" pitchFamily="34" charset="0"/>
              </a:rPr>
              <a:t> 10.20), ils étaient « purs » (</a:t>
            </a:r>
            <a:r>
              <a:rPr lang="fr-FR" sz="1800" dirty="0" err="1">
                <a:effectLst/>
                <a:latin typeface="Times New Roman" panose="02020603050405020304" pitchFamily="18" charset="0"/>
                <a:ea typeface="Calibri" panose="020F0502020204030204" pitchFamily="34" charset="0"/>
                <a:cs typeface="Calibri" panose="020F0502020204030204" pitchFamily="34" charset="0"/>
              </a:rPr>
              <a:t>Jn</a:t>
            </a:r>
            <a:r>
              <a:rPr lang="fr-FR" sz="1800" dirty="0">
                <a:effectLst/>
                <a:latin typeface="Times New Roman" panose="02020603050405020304" pitchFamily="18" charset="0"/>
                <a:ea typeface="Calibri" panose="020F0502020204030204" pitchFamily="34" charset="0"/>
                <a:cs typeface="Calibri" panose="020F0502020204030204" pitchFamily="34" charset="0"/>
              </a:rPr>
              <a:t> 13.10), et le Père avait commencé à les émonder (15.3).</a:t>
            </a:r>
            <a:r>
              <a:rPr lang="fr-FR" dirty="0">
                <a:effectLst/>
              </a:rPr>
              <a:t> </a:t>
            </a:r>
          </a:p>
          <a:p>
            <a:r>
              <a:rPr lang="fr-FR" sz="1800" dirty="0">
                <a:effectLst/>
                <a:latin typeface="Times New Roman" panose="02020603050405020304" pitchFamily="18" charset="0"/>
                <a:ea typeface="Calibri" panose="020F0502020204030204" pitchFamily="34" charset="0"/>
                <a:cs typeface="Calibri" panose="020F0502020204030204" pitchFamily="34" charset="0"/>
              </a:rPr>
              <a:t>la réception de l’Esprit est intimement liée au pardon des péchés qui sera bientôt proclamé par le moyen de l’Évangile. </a:t>
            </a:r>
            <a:endParaRPr lang="fr-FR" dirty="0"/>
          </a:p>
        </p:txBody>
      </p:sp>
      <p:sp>
        <p:nvSpPr>
          <p:cNvPr id="4" name="Espace réservé du numéro de diapositive 3"/>
          <p:cNvSpPr>
            <a:spLocks noGrp="1"/>
          </p:cNvSpPr>
          <p:nvPr>
            <p:ph type="sldNum" sz="quarter" idx="5"/>
          </p:nvPr>
        </p:nvSpPr>
        <p:spPr/>
        <p:txBody>
          <a:bodyPr/>
          <a:lstStyle/>
          <a:p>
            <a:fld id="{42D2B38D-D156-5840-901C-1E58759079AE}" type="slidenum">
              <a:rPr lang="fr-FR" smtClean="0"/>
              <a:t>55</a:t>
            </a:fld>
            <a:endParaRPr lang="fr-FR"/>
          </a:p>
        </p:txBody>
      </p:sp>
    </p:spTree>
    <p:extLst>
      <p:ext uri="{BB962C8B-B14F-4D97-AF65-F5344CB8AC3E}">
        <p14:creationId xmlns:p14="http://schemas.microsoft.com/office/powerpoint/2010/main" val="3266570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2F087461-2E77-457E-8B42-D9F98A6CAC91}" type="slidenum">
              <a:rPr lang="fr-FR" smtClean="0"/>
              <a:pPr>
                <a:defRPr/>
              </a:pPr>
              <a:t>58</a:t>
            </a:fld>
            <a:endParaRPr lang="fr-FR"/>
          </a:p>
        </p:txBody>
      </p:sp>
    </p:spTree>
    <p:extLst>
      <p:ext uri="{BB962C8B-B14F-4D97-AF65-F5344CB8AC3E}">
        <p14:creationId xmlns:p14="http://schemas.microsoft.com/office/powerpoint/2010/main" val="299775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CB895-FBCA-183B-8611-13D7652E08E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607E88-24A1-1E5C-31DF-FA1D746C5AFE}"/>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4DF6021B-3B88-8D6A-697B-052CF4039D4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92D5641-0CA9-63A4-5209-81DAB907B136}"/>
              </a:ext>
            </a:extLst>
          </p:cNvPr>
          <p:cNvSpPr>
            <a:spLocks noGrp="1"/>
          </p:cNvSpPr>
          <p:nvPr>
            <p:ph type="sldNum" sz="quarter" idx="10"/>
          </p:nvPr>
        </p:nvSpPr>
        <p:spPr/>
        <p:txBody>
          <a:bodyPr/>
          <a:lstStyle/>
          <a:p>
            <a:pPr>
              <a:defRPr/>
            </a:pPr>
            <a:fld id="{2F087461-2E77-457E-8B42-D9F98A6CAC91}" type="slidenum">
              <a:rPr lang="fr-FR" smtClean="0"/>
              <a:pPr>
                <a:defRPr/>
              </a:pPr>
              <a:t>69</a:t>
            </a:fld>
            <a:endParaRPr lang="fr-FR"/>
          </a:p>
        </p:txBody>
      </p:sp>
    </p:spTree>
    <p:extLst>
      <p:ext uri="{BB962C8B-B14F-4D97-AF65-F5344CB8AC3E}">
        <p14:creationId xmlns:p14="http://schemas.microsoft.com/office/powerpoint/2010/main" val="3281459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2F087461-2E77-457E-8B42-D9F98A6CAC91}" type="slidenum">
              <a:rPr lang="fr-FR" smtClean="0"/>
              <a:pPr>
                <a:defRPr/>
              </a:pPr>
              <a:t>70</a:t>
            </a:fld>
            <a:endParaRPr lang="fr-FR"/>
          </a:p>
        </p:txBody>
      </p:sp>
    </p:spTree>
    <p:extLst>
      <p:ext uri="{BB962C8B-B14F-4D97-AF65-F5344CB8AC3E}">
        <p14:creationId xmlns:p14="http://schemas.microsoft.com/office/powerpoint/2010/main" val="3742855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9FCA2-DEE9-A9F2-D735-9645A4DB60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F04D4C4-54FD-B608-FF1B-C171BFAE365B}"/>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18C651F9-8622-8AFB-9ACE-FEFBFBCF30D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BD18725-5BAA-0D0C-1B1D-2D76ACBE097B}"/>
              </a:ext>
            </a:extLst>
          </p:cNvPr>
          <p:cNvSpPr>
            <a:spLocks noGrp="1"/>
          </p:cNvSpPr>
          <p:nvPr>
            <p:ph type="sldNum" sz="quarter" idx="10"/>
          </p:nvPr>
        </p:nvSpPr>
        <p:spPr/>
        <p:txBody>
          <a:bodyPr/>
          <a:lstStyle/>
          <a:p>
            <a:pPr>
              <a:defRPr/>
            </a:pPr>
            <a:fld id="{2F087461-2E77-457E-8B42-D9F98A6CAC91}" type="slidenum">
              <a:rPr lang="fr-FR" smtClean="0"/>
              <a:pPr>
                <a:defRPr/>
              </a:pPr>
              <a:t>71</a:t>
            </a:fld>
            <a:endParaRPr lang="fr-FR"/>
          </a:p>
        </p:txBody>
      </p:sp>
    </p:spTree>
    <p:extLst>
      <p:ext uri="{BB962C8B-B14F-4D97-AF65-F5344CB8AC3E}">
        <p14:creationId xmlns:p14="http://schemas.microsoft.com/office/powerpoint/2010/main" val="2005815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ADC4D-D639-82A3-9F76-63EC525178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682E449-0C22-4BF5-DF5C-99182D04A684}"/>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C807B95-7F95-7A9A-BC90-BDD23A3EA18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46F145E-A1C0-904D-B0A3-22DDD9B0C5BD}"/>
              </a:ext>
            </a:extLst>
          </p:cNvPr>
          <p:cNvSpPr>
            <a:spLocks noGrp="1"/>
          </p:cNvSpPr>
          <p:nvPr>
            <p:ph type="sldNum" sz="quarter" idx="10"/>
          </p:nvPr>
        </p:nvSpPr>
        <p:spPr/>
        <p:txBody>
          <a:bodyPr/>
          <a:lstStyle/>
          <a:p>
            <a:pPr>
              <a:defRPr/>
            </a:pPr>
            <a:fld id="{2F087461-2E77-457E-8B42-D9F98A6CAC91}" type="slidenum">
              <a:rPr lang="fr-FR" smtClean="0"/>
              <a:pPr>
                <a:defRPr/>
              </a:pPr>
              <a:t>72</a:t>
            </a:fld>
            <a:endParaRPr lang="fr-FR"/>
          </a:p>
        </p:txBody>
      </p:sp>
    </p:spTree>
    <p:extLst>
      <p:ext uri="{BB962C8B-B14F-4D97-AF65-F5344CB8AC3E}">
        <p14:creationId xmlns:p14="http://schemas.microsoft.com/office/powerpoint/2010/main" val="3002581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CB832-1B8D-1003-3597-4E4818162512}"/>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3105FDAF-67D8-72C5-7538-1834ADDE3CCA}"/>
              </a:ext>
            </a:extLst>
          </p:cNvPr>
          <p:cNvSpPr>
            <a:spLocks noGrp="1" noChangeArrowheads="1"/>
          </p:cNvSpPr>
          <p:nvPr>
            <p:ph type="sldNum" sz="quarter" idx="5"/>
          </p:nvPr>
        </p:nvSpPr>
        <p:spPr>
          <a:ln/>
        </p:spPr>
        <p:txBody>
          <a:bodyPr/>
          <a:lstStyle/>
          <a:p>
            <a:fld id="{B4B71450-3AC9-A345-9C1D-D72C09716903}" type="slidenum">
              <a:rPr lang="fr-FR"/>
              <a:pPr/>
              <a:t>77</a:t>
            </a:fld>
            <a:endParaRPr lang="fr-FR"/>
          </a:p>
        </p:txBody>
      </p:sp>
      <p:sp>
        <p:nvSpPr>
          <p:cNvPr id="246786" name="Rectangle 2">
            <a:extLst>
              <a:ext uri="{FF2B5EF4-FFF2-40B4-BE49-F238E27FC236}">
                <a16:creationId xmlns:a16="http://schemas.microsoft.com/office/drawing/2014/main" id="{0BCE6E74-5229-1E1D-BA08-37F596CD58A6}"/>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46787" name="Rectangle 3">
            <a:extLst>
              <a:ext uri="{FF2B5EF4-FFF2-40B4-BE49-F238E27FC236}">
                <a16:creationId xmlns:a16="http://schemas.microsoft.com/office/drawing/2014/main" id="{101ED5E4-CFE3-89D3-C4BD-B159052A7FFD}"/>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88388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B71450-3AC9-A345-9C1D-D72C09716903}" type="slidenum">
              <a:rPr lang="fr-FR"/>
              <a:pPr/>
              <a:t>78</a:t>
            </a:fld>
            <a:endParaRPr lang="fr-FR"/>
          </a:p>
        </p:txBody>
      </p:sp>
      <p:sp>
        <p:nvSpPr>
          <p:cNvPr id="24678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4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5B456F-E303-49DA-97BF-984A39605F96}" type="slidenum">
              <a:rPr lang="fr-FR"/>
              <a:pPr/>
              <a:t>79</a:t>
            </a:fld>
            <a:endParaRPr lang="fr-FR"/>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47E01F-FCFF-44C4-A534-A99CB88D7D67}" type="slidenum">
              <a:rPr lang="fr-FR"/>
              <a:pPr/>
              <a:t>83</a:t>
            </a:fld>
            <a:endParaRPr lang="fr-FR"/>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fr-F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A0A26-D4E1-4049-BC4A-E7B75CFCEE12}" type="slidenum">
              <a:rPr lang="fr-FR"/>
              <a:pPr/>
              <a:t>84</a:t>
            </a:fld>
            <a:endParaRPr lang="fr-FR"/>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2F087461-2E77-457E-8B42-D9F98A6CAC91}" type="slidenum">
              <a:rPr lang="fr-FR" smtClean="0"/>
              <a:pPr>
                <a:defRPr/>
              </a:pPr>
              <a:t>88</a:t>
            </a:fld>
            <a:endParaRPr lang="fr-FR"/>
          </a:p>
        </p:txBody>
      </p:sp>
    </p:spTree>
    <p:extLst>
      <p:ext uri="{BB962C8B-B14F-4D97-AF65-F5344CB8AC3E}">
        <p14:creationId xmlns:p14="http://schemas.microsoft.com/office/powerpoint/2010/main" val="1921921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F1653FC-3126-41AE-ABCF-9909B2EE0571}" type="slidenum">
              <a:rPr lang="fr-FR" smtClean="0"/>
              <a:pPr/>
              <a:t>92</a:t>
            </a:fld>
            <a:endParaRPr lang="fr-FR"/>
          </a:p>
        </p:txBody>
      </p:sp>
    </p:spTree>
    <p:extLst>
      <p:ext uri="{BB962C8B-B14F-4D97-AF65-F5344CB8AC3E}">
        <p14:creationId xmlns:p14="http://schemas.microsoft.com/office/powerpoint/2010/main" val="1277659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5652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4182F-E6CE-5442-F96E-4CC99E9049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C9D4323-329B-5F18-3F0D-D4407E378241}"/>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BC2F44FA-D6CB-0129-9C80-F9CF2BACBCA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3B6214E-9068-0D4B-832C-DBAE98560AD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4418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CCB23-FFD0-6581-2DEC-129D8A0E87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F744D81-1C74-AA98-01FF-93F6EB63122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FE3F9BBD-F9A7-EF8F-03B2-EC623F6EE89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BA32D2C-F6B0-3530-4BA3-EF831EE0403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948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16EC8-6FD3-B4F0-E1A4-654AD9FF6E0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22CB23-270D-7E43-284D-6FAE341A2210}"/>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6275AF9A-4750-763F-EF15-FBDB5FBD983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CED2E66-8EF7-DB9C-0956-6205ABBA3CC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1880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77231D-AE2D-4D51-8EF4-C95471E9D8B1}" type="slidenum">
              <a:rPr kumimoji="0" lang="fr-FR"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3058" name="Rectangle 2"/>
          <p:cNvSpPr>
            <a:spLocks noGrp="1" noRot="1" noChangeAspect="1" noChangeArrowheads="1" noTextEdit="1"/>
          </p:cNvSpPr>
          <p:nvPr>
            <p:ph type="sldImg"/>
          </p:nvPr>
        </p:nvSpPr>
        <p:spPr>
          <a:xfrm>
            <a:off x="381000" y="685800"/>
            <a:ext cx="6096000" cy="3429000"/>
          </a:xfrm>
          <a:ln/>
        </p:spPr>
      </p:sp>
      <p:sp>
        <p:nvSpPr>
          <p:cNvPr id="173059" name="Rectangle 3"/>
          <p:cNvSpPr>
            <a:spLocks noGrp="1" noChangeArrowheads="1"/>
          </p:cNvSpPr>
          <p:nvPr>
            <p:ph type="body" idx="1"/>
          </p:nvPr>
        </p:nvSpPr>
        <p:spPr/>
        <p:txBody>
          <a:bodyPr/>
          <a:lstStyle/>
          <a:p>
            <a:endParaRPr lang="fr-F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FF287C-7C77-42EB-BA30-33DA9D66654E}" type="slidenum">
              <a:rPr kumimoji="0" lang="fr-FR"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F5681-7CE2-AF8C-4A11-262E0787485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06DEFE-638E-E2FF-1588-CA0A3C1B0CE5}"/>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0F58606B-8D40-FF68-1490-E94CF28DFC5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D44090B-D0EF-93D7-7B18-CCC63C4E188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797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131FF-444C-1E3C-0B7A-2B7EE82A928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B7832A-3959-C645-4ADE-FAE81ED960ED}"/>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BB00DF89-8D7F-9638-4383-01D91F47E6D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E98F2BC-2BF3-4F5C-7515-4494E3D8DA9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11957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F786D-DBF8-0682-67F4-0493F72CA45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630207D-452B-B5D4-537B-EEE22979D9CF}"/>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997B61AE-FFCD-9112-6C8F-5A99461C3B7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2F059F5-B751-9007-A3A4-96808DF8D3D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10479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32471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53723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7666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53723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53723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77497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52980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52980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52980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653FC-3126-41AE-ABCF-9909B2EE057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52980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F1653FC-3126-41AE-ABCF-9909B2EE0571}" type="slidenum">
              <a:rPr lang="fr-FR" smtClean="0"/>
              <a:pPr/>
              <a:t>157</a:t>
            </a:fld>
            <a:endParaRPr lang="fr-FR"/>
          </a:p>
        </p:txBody>
      </p:sp>
    </p:spTree>
    <p:extLst>
      <p:ext uri="{BB962C8B-B14F-4D97-AF65-F5344CB8AC3E}">
        <p14:creationId xmlns:p14="http://schemas.microsoft.com/office/powerpoint/2010/main" val="10150368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F1653FC-3126-41AE-ABCF-9909B2EE0571}" type="slidenum">
              <a:rPr lang="fr-FR" smtClean="0"/>
              <a:pPr/>
              <a:t>172</a:t>
            </a:fld>
            <a:endParaRPr lang="fr-FR"/>
          </a:p>
        </p:txBody>
      </p:sp>
    </p:spTree>
    <p:extLst>
      <p:ext uri="{BB962C8B-B14F-4D97-AF65-F5344CB8AC3E}">
        <p14:creationId xmlns:p14="http://schemas.microsoft.com/office/powerpoint/2010/main" val="3770240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46695D-431E-FBF4-1259-2E4EFECDABD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A583170-D030-6A93-B30C-50F26064E1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3F7FFCC-46FA-D263-7AEA-F88A5EDD8B46}"/>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5" name="Espace réservé du pied de page 4">
            <a:extLst>
              <a:ext uri="{FF2B5EF4-FFF2-40B4-BE49-F238E27FC236}">
                <a16:creationId xmlns:a16="http://schemas.microsoft.com/office/drawing/2014/main" id="{1934F9E9-AAB7-9BA3-5034-4CD3A6105D7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2BC6F317-2EFA-3F0D-6E61-F0181D1B1CAC}"/>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895321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E3A46B-15BB-6021-5403-E00FD39A2D54}"/>
              </a:ext>
            </a:extLst>
          </p:cNvPr>
          <p:cNvSpPr>
            <a:spLocks noGrp="1"/>
          </p:cNvSpPr>
          <p:nvPr>
            <p:ph type="title"/>
          </p:nvPr>
        </p:nvSpPr>
        <p:spPr/>
        <p:txBody>
          <a:bodyPr/>
          <a:lstStyle>
            <a:lvl1pPr>
              <a:defRPr>
                <a:solidFill>
                  <a:srgbClr val="FFC000"/>
                </a:solidFill>
              </a:defRPr>
            </a:lvl1pPr>
          </a:lstStyle>
          <a:p>
            <a:r>
              <a:rPr lang="fr-FR"/>
              <a:t>Modifiez le style du titre</a:t>
            </a:r>
          </a:p>
        </p:txBody>
      </p:sp>
      <p:sp>
        <p:nvSpPr>
          <p:cNvPr id="3" name="Espace réservé du contenu 2">
            <a:extLst>
              <a:ext uri="{FF2B5EF4-FFF2-40B4-BE49-F238E27FC236}">
                <a16:creationId xmlns:a16="http://schemas.microsoft.com/office/drawing/2014/main" id="{A09A584C-DA72-487C-1C13-7BA464456F76}"/>
              </a:ext>
            </a:extLst>
          </p:cNvPr>
          <p:cNvSpPr>
            <a:spLocks noGrp="1"/>
          </p:cNvSpPr>
          <p:nvPr>
            <p:ph idx="1"/>
          </p:nvPr>
        </p:nvSpPr>
        <p:spPr>
          <a:xfrm>
            <a:off x="838200" y="1825625"/>
            <a:ext cx="10515600" cy="480080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17853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781716-2983-53C4-60B4-3518FDE2D52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EC3BF72-D690-FDE3-1D9A-F080B15CB3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FA59DD1-CD75-0959-A35A-57ED30A79143}"/>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5" name="Espace réservé du pied de page 4">
            <a:extLst>
              <a:ext uri="{FF2B5EF4-FFF2-40B4-BE49-F238E27FC236}">
                <a16:creationId xmlns:a16="http://schemas.microsoft.com/office/drawing/2014/main" id="{BB32C0DD-1396-BAF8-8217-A6EB184C8724}"/>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79FC3F3B-1FE9-9045-AA7A-CA7701E37293}"/>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1533154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BEE7EE-85F3-8B6F-7404-A0A891AF9C96}"/>
              </a:ext>
            </a:extLst>
          </p:cNvPr>
          <p:cNvSpPr>
            <a:spLocks noGrp="1"/>
          </p:cNvSpPr>
          <p:nvPr>
            <p:ph type="title"/>
          </p:nvPr>
        </p:nvSpPr>
        <p:spPr/>
        <p:txBody>
          <a:bodyPr/>
          <a:lstStyle>
            <a:lvl1pPr>
              <a:defRPr>
                <a:solidFill>
                  <a:srgbClr val="FFC000"/>
                </a:solidFill>
              </a:defRPr>
            </a:lvl1pPr>
          </a:lstStyle>
          <a:p>
            <a:r>
              <a:rPr lang="fr-FR"/>
              <a:t>Modifiez le style du titre</a:t>
            </a:r>
          </a:p>
        </p:txBody>
      </p:sp>
      <p:sp>
        <p:nvSpPr>
          <p:cNvPr id="3" name="Espace réservé du contenu 2">
            <a:extLst>
              <a:ext uri="{FF2B5EF4-FFF2-40B4-BE49-F238E27FC236}">
                <a16:creationId xmlns:a16="http://schemas.microsoft.com/office/drawing/2014/main" id="{AA9655E9-6CB9-0D7D-A593-55C4B324314A}"/>
              </a:ext>
            </a:extLst>
          </p:cNvPr>
          <p:cNvSpPr>
            <a:spLocks noGrp="1"/>
          </p:cNvSpPr>
          <p:nvPr>
            <p:ph sz="half" idx="1"/>
          </p:nvPr>
        </p:nvSpPr>
        <p:spPr>
          <a:xfrm>
            <a:off x="838200" y="1825624"/>
            <a:ext cx="5181600" cy="478893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0BC9BE7-1365-55E0-1ADB-2F9C496355B1}"/>
              </a:ext>
            </a:extLst>
          </p:cNvPr>
          <p:cNvSpPr>
            <a:spLocks noGrp="1"/>
          </p:cNvSpPr>
          <p:nvPr>
            <p:ph sz="half" idx="2"/>
          </p:nvPr>
        </p:nvSpPr>
        <p:spPr>
          <a:xfrm>
            <a:off x="6172200" y="1825624"/>
            <a:ext cx="5181600" cy="478893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7929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1ECD5-EAC5-C2C7-4C40-49322A34C46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C8682AA-5F0D-3569-A624-C167790DEE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5E7A186-9716-135E-B056-D7BE05DF5CF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1FA0E7C-7C71-F2F1-0D24-CB35859EC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9AF41A5-C6A0-E2B5-494E-7002A26F0E0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9FAAFE4-9FC2-E082-9605-392B709E69E5}"/>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8" name="Espace réservé du pied de page 7">
            <a:extLst>
              <a:ext uri="{FF2B5EF4-FFF2-40B4-BE49-F238E27FC236}">
                <a16:creationId xmlns:a16="http://schemas.microsoft.com/office/drawing/2014/main" id="{FE6BAEE0-C7B8-07C0-85F0-10484ED7FDC3}"/>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46D904FA-F99E-4BBB-457F-C036FD401B25}"/>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145613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211347-42D9-2757-2555-AC9D150A9562}"/>
              </a:ext>
            </a:extLst>
          </p:cNvPr>
          <p:cNvSpPr>
            <a:spLocks noGrp="1"/>
          </p:cNvSpPr>
          <p:nvPr>
            <p:ph type="title"/>
          </p:nvPr>
        </p:nvSpPr>
        <p:spPr/>
        <p:txBody>
          <a:bodyPr/>
          <a:lstStyle>
            <a:lvl1pPr>
              <a:defRPr>
                <a:solidFill>
                  <a:srgbClr val="FFC000"/>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21D96E5F-E5BA-9222-2546-424C6CD4115E}"/>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4" name="Espace réservé du pied de page 3">
            <a:extLst>
              <a:ext uri="{FF2B5EF4-FFF2-40B4-BE49-F238E27FC236}">
                <a16:creationId xmlns:a16="http://schemas.microsoft.com/office/drawing/2014/main" id="{03D5BF0B-9199-3078-A7CB-76E9CEC87827}"/>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5ADBFE76-6D0B-4627-BFF2-EC888B1E4EB6}"/>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365458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E5E3CFA-62F3-5E4B-E487-3B89D2E91BB9}"/>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3" name="Espace réservé du pied de page 2">
            <a:extLst>
              <a:ext uri="{FF2B5EF4-FFF2-40B4-BE49-F238E27FC236}">
                <a16:creationId xmlns:a16="http://schemas.microsoft.com/office/drawing/2014/main" id="{C4F642AF-DA7C-7678-2051-84B8A4233ED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C11AB6A0-EF26-4A7B-94FF-8131D3AC16B5}"/>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978172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73E954-F61C-5C46-F754-27C011E330F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C16F528-D712-C311-7072-8F67862E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EF7B672-85EC-EA9F-B9E4-4DF9C86E52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DC130C4-5E1E-92ED-8151-00A6BEDADA1C}"/>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6" name="Espace réservé du pied de page 5">
            <a:extLst>
              <a:ext uri="{FF2B5EF4-FFF2-40B4-BE49-F238E27FC236}">
                <a16:creationId xmlns:a16="http://schemas.microsoft.com/office/drawing/2014/main" id="{60501FC7-E3DE-E40B-8E2C-7A63E206E949}"/>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048ED268-1817-EB91-9AEA-FA92811BCBC8}"/>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1378742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B70E3B-F5FA-4A19-DFAC-4D04F5B4E8E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CBF9300-80C2-7B31-2A5E-983C6D15C8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a:extLst>
              <a:ext uri="{FF2B5EF4-FFF2-40B4-BE49-F238E27FC236}">
                <a16:creationId xmlns:a16="http://schemas.microsoft.com/office/drawing/2014/main" id="{A161AE85-6767-6E33-A2E7-8B3BD7945D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3C53A5C-69B9-F193-E42D-C42AF053AC94}"/>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6" name="Espace réservé du pied de page 5">
            <a:extLst>
              <a:ext uri="{FF2B5EF4-FFF2-40B4-BE49-F238E27FC236}">
                <a16:creationId xmlns:a16="http://schemas.microsoft.com/office/drawing/2014/main" id="{EA13B511-2DBC-7C6D-7AA7-021765A9FCB3}"/>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0E0FCF60-37CA-2B1E-A180-A0A766EEB4B2}"/>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1367674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BEFF37-28AA-1997-7257-C9A30A9C794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E729829-07D0-F5D0-C519-106926FF824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75B6CFE-DC55-C6F1-3984-D09837030A53}"/>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5" name="Espace réservé du pied de page 4">
            <a:extLst>
              <a:ext uri="{FF2B5EF4-FFF2-40B4-BE49-F238E27FC236}">
                <a16:creationId xmlns:a16="http://schemas.microsoft.com/office/drawing/2014/main" id="{FC47356E-A1D7-626E-611D-9D8247DAEC41}"/>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4A78BCA7-2543-5A35-F169-99BD469D51D2}"/>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2138727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C0814C5-20B3-4FFA-B1B6-F67C6AD0CE1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B4617DB-7A45-BDAE-8375-C16F76A6138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229088-325F-3F2C-88C3-45F16C12C5D2}"/>
              </a:ext>
            </a:extLst>
          </p:cNvPr>
          <p:cNvSpPr>
            <a:spLocks noGrp="1"/>
          </p:cNvSpPr>
          <p:nvPr>
            <p:ph type="dt" sz="half" idx="10"/>
          </p:nvPr>
        </p:nvSpPr>
        <p:spPr>
          <a:xfrm>
            <a:off x="838200" y="6356350"/>
            <a:ext cx="2743200" cy="365125"/>
          </a:xfrm>
          <a:prstGeom prst="rect">
            <a:avLst/>
          </a:prstGeom>
        </p:spPr>
        <p:txBody>
          <a:bodyPr/>
          <a:lstStyle/>
          <a:p>
            <a:fld id="{48DE0CFE-0279-854C-B86E-BAA2AD644057}" type="datetimeFigureOut">
              <a:rPr lang="fr-FR" smtClean="0"/>
              <a:t>17/12/2025</a:t>
            </a:fld>
            <a:endParaRPr lang="fr-FR"/>
          </a:p>
        </p:txBody>
      </p:sp>
      <p:sp>
        <p:nvSpPr>
          <p:cNvPr id="5" name="Espace réservé du pied de page 4">
            <a:extLst>
              <a:ext uri="{FF2B5EF4-FFF2-40B4-BE49-F238E27FC236}">
                <a16:creationId xmlns:a16="http://schemas.microsoft.com/office/drawing/2014/main" id="{10BA3064-C6CB-633C-951B-CC664D4AA658}"/>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40794FA-627F-772F-615A-A4147FE517BB}"/>
              </a:ext>
            </a:extLst>
          </p:cNvPr>
          <p:cNvSpPr>
            <a:spLocks noGrp="1"/>
          </p:cNvSpPr>
          <p:nvPr>
            <p:ph type="sldNum" sz="quarter" idx="12"/>
          </p:nvPr>
        </p:nvSpPr>
        <p:spPr>
          <a:xfrm>
            <a:off x="8610600" y="6356350"/>
            <a:ext cx="2743200" cy="365125"/>
          </a:xfrm>
          <a:prstGeom prst="rect">
            <a:avLst/>
          </a:prstGeom>
        </p:spPr>
        <p:txBody>
          <a:bodyPr/>
          <a:lstStyle/>
          <a:p>
            <a:fld id="{F2219CD5-0B67-E443-97EC-B4E78BBE6499}" type="slidenum">
              <a:rPr lang="fr-FR" smtClean="0"/>
              <a:t>‹N°›</a:t>
            </a:fld>
            <a:endParaRPr lang="fr-FR"/>
          </a:p>
        </p:txBody>
      </p:sp>
    </p:spTree>
    <p:extLst>
      <p:ext uri="{BB962C8B-B14F-4D97-AF65-F5344CB8AC3E}">
        <p14:creationId xmlns:p14="http://schemas.microsoft.com/office/powerpoint/2010/main" val="4169524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7"/>
            <a:ext cx="10566400" cy="1143000"/>
          </a:xfrm>
        </p:spPr>
        <p:txBody>
          <a:bodyPr/>
          <a:lstStyle/>
          <a:p>
            <a:r>
              <a:rPr lang="fr-FR"/>
              <a:t>Modifiez le style du titre</a:t>
            </a:r>
            <a:endParaRPr lang="en-US" dirty="0"/>
          </a:p>
        </p:txBody>
      </p:sp>
      <p:sp>
        <p:nvSpPr>
          <p:cNvPr id="8" name="Content Placeholder 7"/>
          <p:cNvSpPr>
            <a:spLocks noGrp="1"/>
          </p:cNvSpPr>
          <p:nvPr>
            <p:ph sz="quarter" idx="13"/>
          </p:nvPr>
        </p:nvSpPr>
        <p:spPr>
          <a:xfrm>
            <a:off x="4079776" y="1628800"/>
            <a:ext cx="7296811" cy="4114800"/>
          </a:xfrm>
        </p:spPr>
        <p:txBody>
          <a:bodyPr/>
          <a:lstStyle>
            <a:lvl1pPr>
              <a:defRPr sz="2400"/>
            </a:lvl1pPr>
            <a:lvl2pPr>
              <a:defRPr sz="2400"/>
            </a:lvl2pPr>
            <a:lvl3pPr>
              <a:defRPr sz="2400"/>
            </a:lvl3pPr>
            <a:lvl4pPr>
              <a:defRPr sz="2400"/>
            </a:lvl4pPr>
            <a:lvl5pPr>
              <a:defRPr sz="24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4"/>
          </p:nvPr>
        </p:nvSpPr>
        <p:spPr/>
        <p:txBody>
          <a:bodyPr/>
          <a:lstStyle>
            <a:lvl1pPr>
              <a:defRPr>
                <a:solidFill>
                  <a:schemeClr val="tx1"/>
                </a:solidFill>
              </a:defRPr>
            </a:lvl1pPr>
          </a:lstStyle>
          <a:p>
            <a:pPr>
              <a:defRPr/>
            </a:pPr>
            <a:fld id="{CC749F93-2470-4065-95E5-AF483C20FE9F}" type="datetime8">
              <a:rPr lang="fr-FR"/>
              <a:pPr>
                <a:defRPr/>
              </a:pPr>
              <a:t>17/12/2025 17:26</a:t>
            </a:fld>
            <a:endParaRPr lang="fr-FR"/>
          </a:p>
        </p:txBody>
      </p:sp>
      <p:sp>
        <p:nvSpPr>
          <p:cNvPr id="5" name="Footer Placeholder 4"/>
          <p:cNvSpPr>
            <a:spLocks noGrp="1"/>
          </p:cNvSpPr>
          <p:nvPr>
            <p:ph type="ftr" sz="quarter" idx="15"/>
          </p:nvPr>
        </p:nvSpPr>
        <p:spPr/>
        <p:txBody>
          <a:bodyPr/>
          <a:lstStyle>
            <a:lvl1pPr algn="l">
              <a:defRPr sz="1000">
                <a:solidFill>
                  <a:schemeClr val="tx1"/>
                </a:solidFill>
              </a:defRPr>
            </a:lvl1pPr>
          </a:lstStyle>
          <a:p>
            <a:pPr>
              <a:defRPr/>
            </a:pPr>
            <a:endParaRPr lang="fr-FR"/>
          </a:p>
        </p:txBody>
      </p:sp>
      <p:sp>
        <p:nvSpPr>
          <p:cNvPr id="6" name="Slide Number Placeholder 5"/>
          <p:cNvSpPr>
            <a:spLocks noGrp="1"/>
          </p:cNvSpPr>
          <p:nvPr>
            <p:ph type="sldNum" sz="quarter" idx="16"/>
          </p:nvPr>
        </p:nvSpPr>
        <p:spPr/>
        <p:txBody>
          <a:bodyPr/>
          <a:lstStyle>
            <a:lvl1pPr algn="r">
              <a:defRPr sz="1100">
                <a:solidFill>
                  <a:schemeClr val="tx1"/>
                </a:solidFill>
              </a:defRPr>
            </a:lvl1pPr>
          </a:lstStyle>
          <a:p>
            <a:pPr>
              <a:defRPr/>
            </a:pPr>
            <a:fld id="{256EC5CE-76B3-45F7-BA81-7C5CB0E4BF4A}" type="slidenum">
              <a:rPr lang="fr-FR"/>
              <a:pPr>
                <a:defRPr/>
              </a:pPr>
              <a:t>‹N°›</a:t>
            </a:fld>
            <a:endParaRPr lang="fr-FR">
              <a:solidFill>
                <a:srgbClr val="FFFFFF"/>
              </a:solidFill>
            </a:endParaRPr>
          </a:p>
        </p:txBody>
      </p:sp>
    </p:spTree>
    <p:extLst>
      <p:ext uri="{BB962C8B-B14F-4D97-AF65-F5344CB8AC3E}">
        <p14:creationId xmlns:p14="http://schemas.microsoft.com/office/powerpoint/2010/main" val="1168962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8079317" cy="1143000"/>
          </a:xfrm>
        </p:spPr>
        <p:txBody>
          <a:bodyPr/>
          <a:lstStyle/>
          <a:p>
            <a:r>
              <a:rPr lang="fr-FR"/>
              <a:t>Modifiez le style du titre</a:t>
            </a:r>
          </a:p>
        </p:txBody>
      </p:sp>
      <p:sp>
        <p:nvSpPr>
          <p:cNvPr id="3" name="Espace réservé du tableau 2"/>
          <p:cNvSpPr>
            <a:spLocks noGrp="1"/>
          </p:cNvSpPr>
          <p:nvPr>
            <p:ph type="tbl" idx="1"/>
          </p:nvPr>
        </p:nvSpPr>
        <p:spPr>
          <a:xfrm>
            <a:off x="609600" y="1600200"/>
            <a:ext cx="10972800" cy="5068888"/>
          </a:xfrm>
        </p:spPr>
        <p:txBody>
          <a:bodyPr/>
          <a:lstStyle/>
          <a:p>
            <a:endParaRPr lang="fr-FR"/>
          </a:p>
        </p:txBody>
      </p:sp>
    </p:spTree>
    <p:extLst>
      <p:ext uri="{BB962C8B-B14F-4D97-AF65-F5344CB8AC3E}">
        <p14:creationId xmlns:p14="http://schemas.microsoft.com/office/powerpoint/2010/main" val="1540108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9411" y="1775034"/>
            <a:ext cx="4486656"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5" name="Text Placeholder 4"/>
          <p:cNvSpPr>
            <a:spLocks noGrp="1"/>
          </p:cNvSpPr>
          <p:nvPr>
            <p:ph type="body" sz="quarter" idx="3"/>
          </p:nvPr>
        </p:nvSpPr>
        <p:spPr>
          <a:xfrm>
            <a:off x="6274472" y="1775034"/>
            <a:ext cx="4482749"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0" name="Title 9"/>
          <p:cNvSpPr>
            <a:spLocks noGrp="1"/>
          </p:cNvSpPr>
          <p:nvPr>
            <p:ph type="title"/>
          </p:nvPr>
        </p:nvSpPr>
        <p:spPr>
          <a:xfrm>
            <a:off x="1099671" y="1"/>
            <a:ext cx="9753600" cy="1154097"/>
          </a:xfrm>
        </p:spPr>
        <p:txBody>
          <a:bodyPr/>
          <a:lstStyle/>
          <a:p>
            <a:r>
              <a:rPr lang="fr-FR"/>
              <a:t>Modifiez le style du titre</a:t>
            </a:r>
            <a:endParaRPr lang="en-US" dirty="0"/>
          </a:p>
        </p:txBody>
      </p:sp>
      <p:sp>
        <p:nvSpPr>
          <p:cNvPr id="11" name="Content Placeholder 10"/>
          <p:cNvSpPr>
            <a:spLocks noGrp="1"/>
          </p:cNvSpPr>
          <p:nvPr>
            <p:ph sz="quarter" idx="13"/>
          </p:nvPr>
        </p:nvSpPr>
        <p:spPr>
          <a:xfrm>
            <a:off x="1219200" y="2510118"/>
            <a:ext cx="4754880" cy="382667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12"/>
          <p:cNvSpPr>
            <a:spLocks noGrp="1"/>
          </p:cNvSpPr>
          <p:nvPr>
            <p:ph sz="quarter" idx="14"/>
          </p:nvPr>
        </p:nvSpPr>
        <p:spPr>
          <a:xfrm>
            <a:off x="6242303" y="2510118"/>
            <a:ext cx="4754880" cy="382667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23066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12/17/25</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‹N°›</a:t>
            </a:fld>
            <a:endParaRPr lang="en-US" dirty="0"/>
          </a:p>
        </p:txBody>
      </p:sp>
    </p:spTree>
    <p:extLst>
      <p:ext uri="{BB962C8B-B14F-4D97-AF65-F5344CB8AC3E}">
        <p14:creationId xmlns:p14="http://schemas.microsoft.com/office/powerpoint/2010/main" val="1806446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12/17/25</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877680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12/17/25</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2508701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12/17/25</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3996373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12/17/25</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4148466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12/17/25</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1673493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12/17/25</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41467717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12/17/25</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38945258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12/17/25</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2815157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12/17/25</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23407596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12/17/25</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‹N°›</a:t>
            </a:fld>
            <a:endParaRPr lang="en-US"/>
          </a:p>
        </p:txBody>
      </p:sp>
    </p:spTree>
    <p:extLst>
      <p:ext uri="{BB962C8B-B14F-4D97-AF65-F5344CB8AC3E}">
        <p14:creationId xmlns:p14="http://schemas.microsoft.com/office/powerpoint/2010/main" val="3085691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88B2A4F-D58F-6B6B-9F26-E51CDE9A1B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3972CDE-14A0-F21A-86D7-9FCA4F20474A}"/>
              </a:ext>
            </a:extLst>
          </p:cNvPr>
          <p:cNvSpPr>
            <a:spLocks noGrp="1"/>
          </p:cNvSpPr>
          <p:nvPr>
            <p:ph type="body" idx="1"/>
          </p:nvPr>
        </p:nvSpPr>
        <p:spPr>
          <a:xfrm>
            <a:off x="838200" y="1825624"/>
            <a:ext cx="10515600" cy="493143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248120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rgbClr val="FFC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12/17/25</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‹N°›</a:t>
            </a:fld>
            <a:endParaRPr lang="en-US"/>
          </a:p>
        </p:txBody>
      </p:sp>
    </p:spTree>
    <p:extLst>
      <p:ext uri="{BB962C8B-B14F-4D97-AF65-F5344CB8AC3E}">
        <p14:creationId xmlns:p14="http://schemas.microsoft.com/office/powerpoint/2010/main" val="80749511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13.xml"/><Relationship Id="rId1" Type="http://schemas.openxmlformats.org/officeDocument/2006/relationships/slideLayout" Target="../slideLayouts/slideLayout2.xml"/><Relationship Id="rId4" Type="http://schemas.openxmlformats.org/officeDocument/2006/relationships/slide" Target="slide64.xml"/></Relationships>
</file>

<file path=ppt/slides/_rels/slide8.xml.rels><?xml version="1.0" encoding="UTF-8" standalone="yes"?>
<Relationships xmlns="http://schemas.openxmlformats.org/package/2006/relationships"><Relationship Id="rId2" Type="http://schemas.openxmlformats.org/officeDocument/2006/relationships/slide" Target="slide7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ref.ly/logosres/LLS:1.0.520;pos=res$2FLLS:1.0.520$2F2023-02-06T21:23:37Z$2F230516" TargetMode="External"/><Relationship Id="rId2" Type="http://schemas.openxmlformats.org/officeDocument/2006/relationships/image" Target="../media/image8.jpeg"/><Relationship Id="rId1" Type="http://schemas.openxmlformats.org/officeDocument/2006/relationships/slideLayout" Target="../slideLayouts/slideLayout16.xml"/><Relationship Id="rId4" Type="http://schemas.openxmlformats.org/officeDocument/2006/relationships/hyperlink" Target="https://ref.ly/logosres/LLS:1.0.520;pos=res$2FLLS:1.0.520$2F2023-02-06T21:23:37Z$2F23068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0.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6.jpeg"/><Relationship Id="rId4" Type="http://schemas.openxmlformats.org/officeDocument/2006/relationships/image" Target="../media/image35.jpeg"/></Relationships>
</file>

<file path=ppt/slides/_rels/slide5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6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3.jpeg"/><Relationship Id="rId3" Type="http://schemas.openxmlformats.org/officeDocument/2006/relationships/image" Target="../media/image44.jpeg"/><Relationship Id="rId7" Type="http://schemas.openxmlformats.org/officeDocument/2006/relationships/image" Target="../media/image48.png"/><Relationship Id="rId12"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7.png"/><Relationship Id="rId11" Type="http://schemas.openxmlformats.org/officeDocument/2006/relationships/image" Target="../media/image51.png"/><Relationship Id="rId5" Type="http://schemas.openxmlformats.org/officeDocument/2006/relationships/image" Target="../media/image46.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34.png"/></Relationships>
</file>

<file path=ppt/slides/_rels/slide8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10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59.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3.png"/><Relationship Id="rId4" Type="http://schemas.openxmlformats.org/officeDocument/2006/relationships/image" Target="../media/image62.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4.xml"/><Relationship Id="rId4" Type="http://schemas.openxmlformats.org/officeDocument/2006/relationships/image" Target="../media/image74.jpeg"/></Relationships>
</file>

<file path=ppt/slides/_rels/slide15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Visage humain, homme, personne&#10;&#10;Le contenu généré par l’IA peut être incorrect.">
            <a:extLst>
              <a:ext uri="{FF2B5EF4-FFF2-40B4-BE49-F238E27FC236}">
                <a16:creationId xmlns:a16="http://schemas.microsoft.com/office/drawing/2014/main" id="{431FB9F0-9D43-8737-E4DA-87CCF16B37CB}"/>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20650" y="316523"/>
            <a:ext cx="11950700" cy="6721475"/>
          </a:xfrm>
          <a:prstGeom prst="rect">
            <a:avLst/>
          </a:prstGeom>
          <a:noFill/>
        </p:spPr>
      </p:pic>
      <p:sp>
        <p:nvSpPr>
          <p:cNvPr id="5" name="Rectangle : coins arrondis 4">
            <a:extLst>
              <a:ext uri="{FF2B5EF4-FFF2-40B4-BE49-F238E27FC236}">
                <a16:creationId xmlns:a16="http://schemas.microsoft.com/office/drawing/2014/main" id="{6E25E809-9B04-9754-DC01-72535D55F2EB}"/>
              </a:ext>
            </a:extLst>
          </p:cNvPr>
          <p:cNvSpPr/>
          <p:nvPr/>
        </p:nvSpPr>
        <p:spPr>
          <a:xfrm>
            <a:off x="309489" y="1420837"/>
            <a:ext cx="3784209" cy="5120640"/>
          </a:xfrm>
          <a:prstGeom prst="roundRect">
            <a:avLst/>
          </a:prstGeom>
          <a:solidFill>
            <a:srgbClr val="D7F7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tx1"/>
                </a:solidFill>
              </a:rPr>
              <a:t>8h30</a:t>
            </a:r>
          </a:p>
          <a:p>
            <a:pPr algn="ctr"/>
            <a:endParaRPr lang="fr-FR" sz="4000" b="1" dirty="0">
              <a:solidFill>
                <a:schemeClr val="tx1"/>
              </a:solidFill>
            </a:endParaRPr>
          </a:p>
          <a:p>
            <a:pPr algn="ctr"/>
            <a:r>
              <a:rPr lang="fr-FR" sz="4000" b="1" dirty="0">
                <a:solidFill>
                  <a:schemeClr val="tx1"/>
                </a:solidFill>
              </a:rPr>
              <a:t>17h30</a:t>
            </a:r>
          </a:p>
        </p:txBody>
      </p:sp>
    </p:spTree>
    <p:extLst>
      <p:ext uri="{BB962C8B-B14F-4D97-AF65-F5344CB8AC3E}">
        <p14:creationId xmlns:p14="http://schemas.microsoft.com/office/powerpoint/2010/main" val="617848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C111D8-4776-436E-6825-A388AF932DEA}"/>
              </a:ext>
            </a:extLst>
          </p:cNvPr>
          <p:cNvSpPr>
            <a:spLocks noGrp="1"/>
          </p:cNvSpPr>
          <p:nvPr>
            <p:ph type="ctrTitle"/>
          </p:nvPr>
        </p:nvSpPr>
        <p:spPr>
          <a:xfrm>
            <a:off x="1361714" y="520054"/>
            <a:ext cx="9468572" cy="3677873"/>
          </a:xfrm>
        </p:spPr>
        <p:txBody>
          <a:bodyPr anchor="ctr">
            <a:noAutofit/>
          </a:bodyPr>
          <a:lstStyle/>
          <a:p>
            <a:r>
              <a:rPr lang="fr-FR" sz="6600" b="1" dirty="0">
                <a:solidFill>
                  <a:schemeClr val="bg1"/>
                </a:solidFill>
                <a:effectLst/>
              </a:rPr>
              <a:t>Le</a:t>
            </a:r>
            <a:r>
              <a:rPr lang="fr-FR" sz="6600" b="1" dirty="0">
                <a:solidFill>
                  <a:schemeClr val="bg1"/>
                </a:solidFill>
                <a:effectLst>
                  <a:glow rad="228600">
                    <a:srgbClr val="D0C55C">
                      <a:alpha val="40000"/>
                    </a:srgbClr>
                  </a:glow>
                </a:effectLst>
              </a:rPr>
              <a:t> Saint-Esprit</a:t>
            </a:r>
            <a:br>
              <a:rPr lang="fr-FR" sz="6600" b="1" dirty="0">
                <a:solidFill>
                  <a:schemeClr val="bg1"/>
                </a:solidFill>
                <a:effectLst>
                  <a:glow rad="228600">
                    <a:srgbClr val="D0C55C">
                      <a:alpha val="40000"/>
                    </a:srgbClr>
                  </a:glow>
                </a:effectLst>
              </a:rPr>
            </a:br>
            <a:br>
              <a:rPr lang="fr-FR" sz="6600" b="1" dirty="0">
                <a:solidFill>
                  <a:schemeClr val="bg1"/>
                </a:solidFill>
                <a:effectLst>
                  <a:glow rad="228600">
                    <a:srgbClr val="D0C55C">
                      <a:alpha val="40000"/>
                    </a:srgbClr>
                  </a:glow>
                </a:effectLst>
              </a:rPr>
            </a:br>
            <a:r>
              <a:rPr lang="fr-FR" sz="4400" b="1" dirty="0">
                <a:solidFill>
                  <a:schemeClr val="bg1"/>
                </a:solidFill>
              </a:rPr>
              <a:t>Dakar, Décembre 2025</a:t>
            </a:r>
            <a:endParaRPr lang="fr-FR" sz="4400" b="1" dirty="0">
              <a:solidFill>
                <a:schemeClr val="bg1"/>
              </a:solidFill>
              <a:effectLst>
                <a:glow rad="228600">
                  <a:srgbClr val="D0C55C">
                    <a:alpha val="40000"/>
                  </a:srgbClr>
                </a:glow>
              </a:effectLst>
            </a:endParaRPr>
          </a:p>
        </p:txBody>
      </p:sp>
    </p:spTree>
    <p:extLst>
      <p:ext uri="{BB962C8B-B14F-4D97-AF65-F5344CB8AC3E}">
        <p14:creationId xmlns:p14="http://schemas.microsoft.com/office/powerpoint/2010/main" val="249314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6F6641-FB39-D9A7-1F70-BD4EC2F0D082}"/>
              </a:ext>
            </a:extLst>
          </p:cNvPr>
          <p:cNvSpPr>
            <a:spLocks noGrp="1"/>
          </p:cNvSpPr>
          <p:nvPr>
            <p:ph type="ctrTitle"/>
          </p:nvPr>
        </p:nvSpPr>
        <p:spPr/>
        <p:txBody>
          <a:bodyPr>
            <a:normAutofit/>
          </a:bodyPr>
          <a:lstStyle/>
          <a:p>
            <a:r>
              <a:rPr lang="fr-FR" dirty="0"/>
              <a:t>#1. Introduction: les enjeux</a:t>
            </a:r>
          </a:p>
        </p:txBody>
      </p:sp>
      <p:sp>
        <p:nvSpPr>
          <p:cNvPr id="3" name="Sous-titre 2">
            <a:extLst>
              <a:ext uri="{FF2B5EF4-FFF2-40B4-BE49-F238E27FC236}">
                <a16:creationId xmlns:a16="http://schemas.microsoft.com/office/drawing/2014/main" id="{C54A5DC0-62F1-4EB9-26D1-06496951EF02}"/>
              </a:ext>
            </a:extLst>
          </p:cNvPr>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408552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Une image contenant habits, personne, Visage humain, sourire&#10;&#10;Le contenu généré par l’IA peut être incorrect.">
            <a:extLst>
              <a:ext uri="{FF2B5EF4-FFF2-40B4-BE49-F238E27FC236}">
                <a16:creationId xmlns:a16="http://schemas.microsoft.com/office/drawing/2014/main" id="{1980E7A6-4D8B-B5FE-6790-C4089816ABE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6" name="Rectangle 5">
            <a:extLst>
              <a:ext uri="{FF2B5EF4-FFF2-40B4-BE49-F238E27FC236}">
                <a16:creationId xmlns:a16="http://schemas.microsoft.com/office/drawing/2014/main" id="{CC02B240-12ED-26AC-571F-D38C5707CB4E}"/>
              </a:ext>
            </a:extLst>
          </p:cNvPr>
          <p:cNvSpPr/>
          <p:nvPr/>
        </p:nvSpPr>
        <p:spPr>
          <a:xfrm>
            <a:off x="0" y="0"/>
            <a:ext cx="3667542" cy="2585323"/>
          </a:xfrm>
          <a:prstGeom prst="rect">
            <a:avLst/>
          </a:prstGeom>
          <a:solidFill>
            <a:schemeClr val="tx1"/>
          </a:solidFill>
        </p:spPr>
        <p:txBody>
          <a:bodyPr wrap="none" lIns="91440" tIns="45720" rIns="91440" bIns="45720">
            <a:spAutoFit/>
          </a:bodyPr>
          <a:lstStyle/>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Col 3.13-14</a:t>
            </a:r>
          </a:p>
          <a:p>
            <a:pPr algn="ct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1 Cor 1.10</a:t>
            </a:r>
          </a:p>
          <a:p>
            <a:pPr algn="ctr"/>
            <a:r>
              <a:rPr lang="fr-FR" sz="5400" b="1" cap="none" spc="0"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Jn</a:t>
            </a: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17.21</a:t>
            </a:r>
          </a:p>
        </p:txBody>
      </p:sp>
      <p:sp>
        <p:nvSpPr>
          <p:cNvPr id="7" name="Rectangle 6">
            <a:extLst>
              <a:ext uri="{FF2B5EF4-FFF2-40B4-BE49-F238E27FC236}">
                <a16:creationId xmlns:a16="http://schemas.microsoft.com/office/drawing/2014/main" id="{998FBAF8-F482-1107-631C-498220BBE993}"/>
              </a:ext>
            </a:extLst>
          </p:cNvPr>
          <p:cNvSpPr/>
          <p:nvPr/>
        </p:nvSpPr>
        <p:spPr>
          <a:xfrm>
            <a:off x="8683233" y="5933388"/>
            <a:ext cx="3507243" cy="923330"/>
          </a:xfrm>
          <a:prstGeom prst="rect">
            <a:avLst/>
          </a:prstGeom>
          <a:solidFill>
            <a:schemeClr val="tx1"/>
          </a:solidFill>
        </p:spPr>
        <p:txBody>
          <a:bodyPr wrap="none" lIns="91440" tIns="45720" rIns="91440" bIns="45720">
            <a:spAutoFit/>
          </a:bodyPr>
          <a:lstStyle/>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2 P 3.15-16</a:t>
            </a:r>
          </a:p>
        </p:txBody>
      </p:sp>
    </p:spTree>
    <p:extLst>
      <p:ext uri="{BB962C8B-B14F-4D97-AF65-F5344CB8AC3E}">
        <p14:creationId xmlns:p14="http://schemas.microsoft.com/office/powerpoint/2010/main" val="312942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D2BCBB78-943E-551E-B914-F6CC7782384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p:spPr>
      </p:pic>
      <p:sp>
        <p:nvSpPr>
          <p:cNvPr id="6" name="Rectangle 5">
            <a:extLst>
              <a:ext uri="{FF2B5EF4-FFF2-40B4-BE49-F238E27FC236}">
                <a16:creationId xmlns:a16="http://schemas.microsoft.com/office/drawing/2014/main" id="{34255E7D-3E7F-9727-54C6-1E8825AC292F}"/>
              </a:ext>
            </a:extLst>
          </p:cNvPr>
          <p:cNvSpPr/>
          <p:nvPr/>
        </p:nvSpPr>
        <p:spPr>
          <a:xfrm>
            <a:off x="4819746" y="4181772"/>
            <a:ext cx="5009962" cy="923330"/>
          </a:xfrm>
          <a:prstGeom prst="rect">
            <a:avLst/>
          </a:prstGeom>
          <a:solidFill>
            <a:schemeClr val="tx1"/>
          </a:solidFill>
        </p:spPr>
        <p:txBody>
          <a:bodyPr wrap="none" lIns="91440" tIns="45720" rIns="91440" bIns="45720">
            <a:spAutoFit/>
          </a:bodyPr>
          <a:lstStyle/>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2 Pierre 1.16-21</a:t>
            </a:r>
          </a:p>
        </p:txBody>
      </p:sp>
    </p:spTree>
    <p:extLst>
      <p:ext uri="{BB962C8B-B14F-4D97-AF65-F5344CB8AC3E}">
        <p14:creationId xmlns:p14="http://schemas.microsoft.com/office/powerpoint/2010/main" val="382815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D2FE63-99F5-BD71-F401-F2440539D9FD}"/>
              </a:ext>
            </a:extLst>
          </p:cNvPr>
          <p:cNvSpPr>
            <a:spLocks noGrp="1"/>
          </p:cNvSpPr>
          <p:nvPr>
            <p:ph type="title"/>
          </p:nvPr>
        </p:nvSpPr>
        <p:spPr/>
        <p:txBody>
          <a:bodyPr/>
          <a:lstStyle/>
          <a:p>
            <a:r>
              <a:rPr lang="fr-FR" dirty="0"/>
              <a:t>Donc… attitudes…</a:t>
            </a:r>
          </a:p>
        </p:txBody>
      </p:sp>
      <p:sp>
        <p:nvSpPr>
          <p:cNvPr id="3" name="Espace réservé du contenu 2">
            <a:extLst>
              <a:ext uri="{FF2B5EF4-FFF2-40B4-BE49-F238E27FC236}">
                <a16:creationId xmlns:a16="http://schemas.microsoft.com/office/drawing/2014/main" id="{8C6D1546-F76E-BC1E-54BD-EE5B6A4B3BE8}"/>
              </a:ext>
            </a:extLst>
          </p:cNvPr>
          <p:cNvSpPr>
            <a:spLocks noGrp="1"/>
          </p:cNvSpPr>
          <p:nvPr>
            <p:ph idx="1"/>
          </p:nvPr>
        </p:nvSpPr>
        <p:spPr/>
        <p:txBody>
          <a:bodyPr/>
          <a:lstStyle/>
          <a:p>
            <a:r>
              <a:rPr lang="fr-FR" dirty="0"/>
              <a:t>Humilité – Dieu seul a raison </a:t>
            </a:r>
            <a:r>
              <a:rPr lang="fr-FR" dirty="0">
                <a:sym typeface="Wingdings" pitchFamily="2" charset="2"/>
              </a:rPr>
              <a:t> </a:t>
            </a:r>
          </a:p>
          <a:p>
            <a:r>
              <a:rPr lang="fr-FR" dirty="0">
                <a:sym typeface="Wingdings" pitchFamily="2" charset="2"/>
              </a:rPr>
              <a:t>Respect – on peut avoir des convictions différentes  </a:t>
            </a:r>
          </a:p>
          <a:p>
            <a:r>
              <a:rPr lang="fr-FR" dirty="0">
                <a:sym typeface="Wingdings" pitchFamily="2" charset="2"/>
              </a:rPr>
              <a:t>Ecoute – on apprend les uns des autres  </a:t>
            </a:r>
            <a:endParaRPr lang="fr-FR" dirty="0"/>
          </a:p>
        </p:txBody>
      </p:sp>
    </p:spTree>
    <p:extLst>
      <p:ext uri="{BB962C8B-B14F-4D97-AF65-F5344CB8AC3E}">
        <p14:creationId xmlns:p14="http://schemas.microsoft.com/office/powerpoint/2010/main" val="1738245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9BFA5-EF9A-3493-FAD6-696154C40C8E}"/>
              </a:ext>
            </a:extLst>
          </p:cNvPr>
          <p:cNvSpPr>
            <a:spLocks noGrp="1"/>
          </p:cNvSpPr>
          <p:nvPr>
            <p:ph type="title"/>
          </p:nvPr>
        </p:nvSpPr>
        <p:spPr/>
        <p:txBody>
          <a:bodyPr/>
          <a:lstStyle/>
          <a:p>
            <a:r>
              <a:rPr lang="fr-FR" dirty="0"/>
              <a:t>1</a:t>
            </a:r>
            <a:r>
              <a:rPr lang="fr-FR" baseline="30000" dirty="0"/>
              <a:t>ère</a:t>
            </a:r>
            <a:r>
              <a:rPr lang="fr-FR" dirty="0"/>
              <a:t> partie</a:t>
            </a:r>
          </a:p>
        </p:txBody>
      </p:sp>
      <p:sp>
        <p:nvSpPr>
          <p:cNvPr id="3" name="Espace réservé du contenu 2">
            <a:extLst>
              <a:ext uri="{FF2B5EF4-FFF2-40B4-BE49-F238E27FC236}">
                <a16:creationId xmlns:a16="http://schemas.microsoft.com/office/drawing/2014/main" id="{5A6A1D5A-EFCE-7D2E-A2AC-05A139F61C20}"/>
              </a:ext>
            </a:extLst>
          </p:cNvPr>
          <p:cNvSpPr>
            <a:spLocks noGrp="1"/>
          </p:cNvSpPr>
          <p:nvPr>
            <p:ph idx="1"/>
          </p:nvPr>
        </p:nvSpPr>
        <p:spPr/>
        <p:txBody>
          <a:bodyPr/>
          <a:lstStyle/>
          <a:p>
            <a:pPr marL="0" indent="0">
              <a:buNone/>
            </a:pPr>
            <a:r>
              <a:rPr lang="fr-FR" dirty="0"/>
              <a:t>#1. Introduction: les enjeux</a:t>
            </a:r>
          </a:p>
          <a:p>
            <a:pPr marL="0" indent="0">
              <a:buNone/>
            </a:pPr>
            <a:r>
              <a:rPr lang="fr-FR" dirty="0">
                <a:hlinkClick r:id="rId2" action="ppaction://hlinksldjump"/>
              </a:rPr>
              <a:t>#2. La personne de l’Esprit </a:t>
            </a:r>
            <a:r>
              <a:rPr lang="fr-FR" dirty="0"/>
              <a:t>(ce qu’est la 3</a:t>
            </a:r>
            <a:r>
              <a:rPr lang="fr-FR" baseline="30000" dirty="0"/>
              <a:t>e</a:t>
            </a:r>
            <a:r>
              <a:rPr lang="fr-FR" dirty="0"/>
              <a:t> personne de la Trinité)</a:t>
            </a:r>
          </a:p>
          <a:p>
            <a:pPr marL="0" indent="0">
              <a:buNone/>
            </a:pPr>
            <a:r>
              <a:rPr lang="fr-FR" dirty="0">
                <a:hlinkClick r:id="rId3" action="ppaction://hlinksldjump"/>
              </a:rPr>
              <a:t>#3. L’appel de l’Esprit </a:t>
            </a:r>
            <a:r>
              <a:rPr lang="fr-FR" dirty="0"/>
              <a:t>(ce que l’Esprit fait chez le non chrétien)</a:t>
            </a:r>
          </a:p>
          <a:p>
            <a:pPr marL="0" indent="0">
              <a:buNone/>
            </a:pPr>
            <a:r>
              <a:rPr lang="fr-FR" dirty="0">
                <a:hlinkClick r:id="rId3" action="ppaction://hlinksldjump"/>
              </a:rPr>
              <a:t>#4. Le baptême de l’Esprit </a:t>
            </a:r>
            <a:r>
              <a:rPr lang="fr-FR" dirty="0"/>
              <a:t>(ce que l’Esprit réalise sans nous)</a:t>
            </a:r>
          </a:p>
          <a:p>
            <a:pPr marL="0" indent="0">
              <a:buNone/>
            </a:pPr>
            <a:r>
              <a:rPr lang="fr-FR" dirty="0">
                <a:hlinkClick r:id="rId4" action="ppaction://hlinksldjump"/>
              </a:rPr>
              <a:t>#5. La croissance par l’Esprit</a:t>
            </a:r>
            <a:r>
              <a:rPr lang="fr-FR" dirty="0"/>
              <a:t> (ce que l’Esprit réalise avec nous)</a:t>
            </a:r>
          </a:p>
        </p:txBody>
      </p:sp>
    </p:spTree>
    <p:extLst>
      <p:ext uri="{BB962C8B-B14F-4D97-AF65-F5344CB8AC3E}">
        <p14:creationId xmlns:p14="http://schemas.microsoft.com/office/powerpoint/2010/main" val="4218575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16454-62D6-A7CF-EE90-7D0A0FA7A5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D79F50-981D-C3EA-7810-013B90C3B75E}"/>
              </a:ext>
            </a:extLst>
          </p:cNvPr>
          <p:cNvSpPr>
            <a:spLocks noGrp="1"/>
          </p:cNvSpPr>
          <p:nvPr>
            <p:ph type="title"/>
          </p:nvPr>
        </p:nvSpPr>
        <p:spPr/>
        <p:txBody>
          <a:bodyPr/>
          <a:lstStyle/>
          <a:p>
            <a:r>
              <a:rPr lang="fr-FR" dirty="0"/>
              <a:t>2</a:t>
            </a:r>
            <a:r>
              <a:rPr lang="fr-FR" baseline="30000" dirty="0"/>
              <a:t>e</a:t>
            </a:r>
            <a:r>
              <a:rPr lang="fr-FR" dirty="0"/>
              <a:t> partie</a:t>
            </a:r>
          </a:p>
        </p:txBody>
      </p:sp>
      <p:sp>
        <p:nvSpPr>
          <p:cNvPr id="3" name="Espace réservé du contenu 2">
            <a:extLst>
              <a:ext uri="{FF2B5EF4-FFF2-40B4-BE49-F238E27FC236}">
                <a16:creationId xmlns:a16="http://schemas.microsoft.com/office/drawing/2014/main" id="{A772356A-907C-77DC-C2CD-67477722C9E1}"/>
              </a:ext>
            </a:extLst>
          </p:cNvPr>
          <p:cNvSpPr>
            <a:spLocks noGrp="1"/>
          </p:cNvSpPr>
          <p:nvPr>
            <p:ph idx="1"/>
          </p:nvPr>
        </p:nvSpPr>
        <p:spPr/>
        <p:txBody>
          <a:bodyPr/>
          <a:lstStyle/>
          <a:p>
            <a:pPr marL="0" indent="0">
              <a:buNone/>
            </a:pPr>
            <a:r>
              <a:rPr lang="fr-FR" dirty="0">
                <a:hlinkClick r:id="rId2" action="ppaction://hlinksldjump"/>
              </a:rPr>
              <a:t>#6. Les dons de l’Esprit</a:t>
            </a:r>
            <a:r>
              <a:rPr lang="fr-FR" dirty="0"/>
              <a:t> (ce que l’Esprit réalise par nous). </a:t>
            </a:r>
          </a:p>
          <a:p>
            <a:pPr marL="0" indent="0">
              <a:buNone/>
            </a:pPr>
            <a:r>
              <a:rPr lang="fr-FR" dirty="0"/>
              <a:t>#7. Quelques dons controversés de l’Esprit </a:t>
            </a:r>
          </a:p>
          <a:p>
            <a:pPr marL="0" indent="0">
              <a:buNone/>
            </a:pPr>
            <a:r>
              <a:rPr lang="fr-FR" dirty="0"/>
              <a:t>	- Le parler en langues </a:t>
            </a:r>
          </a:p>
          <a:p>
            <a:pPr marL="0" indent="0">
              <a:buNone/>
            </a:pPr>
            <a:r>
              <a:rPr lang="fr-FR" dirty="0"/>
              <a:t>	- La guérison</a:t>
            </a:r>
          </a:p>
        </p:txBody>
      </p:sp>
    </p:spTree>
    <p:extLst>
      <p:ext uri="{BB962C8B-B14F-4D97-AF65-F5344CB8AC3E}">
        <p14:creationId xmlns:p14="http://schemas.microsoft.com/office/powerpoint/2010/main" val="863215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2F2B34-181F-E8E1-72A4-141056E4C13E}"/>
              </a:ext>
            </a:extLst>
          </p:cNvPr>
          <p:cNvSpPr>
            <a:spLocks noGrp="1"/>
          </p:cNvSpPr>
          <p:nvPr>
            <p:ph type="title"/>
          </p:nvPr>
        </p:nvSpPr>
        <p:spPr/>
        <p:txBody>
          <a:bodyPr/>
          <a:lstStyle/>
          <a:p>
            <a:r>
              <a:rPr lang="fr-FR" dirty="0"/>
              <a:t>Jésus a-t-il oublié Quelqu’un?!</a:t>
            </a:r>
          </a:p>
        </p:txBody>
      </p:sp>
      <p:sp>
        <p:nvSpPr>
          <p:cNvPr id="3" name="Espace réservé du contenu 2">
            <a:extLst>
              <a:ext uri="{FF2B5EF4-FFF2-40B4-BE49-F238E27FC236}">
                <a16:creationId xmlns:a16="http://schemas.microsoft.com/office/drawing/2014/main" id="{DAF7854B-0F8E-FC67-BD17-6A29035DAC4F}"/>
              </a:ext>
            </a:extLst>
          </p:cNvPr>
          <p:cNvSpPr>
            <a:spLocks noGrp="1"/>
          </p:cNvSpPr>
          <p:nvPr>
            <p:ph idx="1"/>
          </p:nvPr>
        </p:nvSpPr>
        <p:spPr/>
        <p:txBody>
          <a:bodyPr>
            <a:normAutofit lnSpcReduction="10000"/>
          </a:bodyPr>
          <a:lstStyle/>
          <a:p>
            <a:pPr marL="0" indent="0">
              <a:buNone/>
            </a:pPr>
            <a:r>
              <a:rPr lang="fr-FR" dirty="0"/>
              <a:t>« Or, la vie éternelle, c’est qu’ils te connaissent, toi, le seul vrai Dieu, et celui que tu as envoyé, Jésus-Christ » (</a:t>
            </a:r>
            <a:r>
              <a:rPr lang="fr-FR" dirty="0" err="1"/>
              <a:t>Jn</a:t>
            </a:r>
            <a:r>
              <a:rPr lang="fr-FR" dirty="0"/>
              <a:t> 17.3). </a:t>
            </a:r>
            <a:br>
              <a:rPr lang="fr-FR" dirty="0"/>
            </a:br>
            <a:endParaRPr lang="fr-FR" dirty="0"/>
          </a:p>
          <a:p>
            <a:pPr marL="0" indent="0">
              <a:buNone/>
            </a:pPr>
            <a:r>
              <a:rPr lang="fr-FR" dirty="0"/>
              <a:t>– connaître le Père, le Fils… et pas l’Esprit?!</a:t>
            </a:r>
          </a:p>
          <a:p>
            <a:endParaRPr lang="fr-FR" dirty="0"/>
          </a:p>
          <a:p>
            <a:r>
              <a:rPr lang="fr-FR" dirty="0"/>
              <a:t>Éphésiens 1.17 … un esprit de sagesse et de révélation qui vous le fasse connaître ; </a:t>
            </a:r>
          </a:p>
          <a:p>
            <a:r>
              <a:rPr lang="fr-FR" dirty="0"/>
              <a:t>Jean 14.26 Mais … le Saint-Esprit que le Père enverra en mon nom, c’est lui qui … vous rappellera tout ce que moi je vous ai dit. </a:t>
            </a:r>
          </a:p>
          <a:p>
            <a:r>
              <a:rPr lang="fr-FR" dirty="0"/>
              <a:t>1 Corinthiens 12.3 … et nul ne peut dire : Jésus est le Seigneur ! si ce n’est par le Saint-Esprit. </a:t>
            </a:r>
          </a:p>
        </p:txBody>
      </p:sp>
    </p:spTree>
    <p:extLst>
      <p:ext uri="{BB962C8B-B14F-4D97-AF65-F5344CB8AC3E}">
        <p14:creationId xmlns:p14="http://schemas.microsoft.com/office/powerpoint/2010/main" val="258253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E1A8228-0DFC-D536-6775-A7359F75BA1D}"/>
              </a:ext>
            </a:extLst>
          </p:cNvPr>
          <p:cNvSpPr>
            <a:spLocks noGrp="1"/>
          </p:cNvSpPr>
          <p:nvPr>
            <p:ph idx="1"/>
          </p:nvPr>
        </p:nvSpPr>
        <p:spPr>
          <a:xfrm>
            <a:off x="838200" y="393700"/>
            <a:ext cx="10515600" cy="6232731"/>
          </a:xfrm>
        </p:spPr>
        <p:txBody>
          <a:bodyPr>
            <a:normAutofit/>
          </a:bodyPr>
          <a:lstStyle/>
          <a:p>
            <a:r>
              <a:rPr lang="fr-FR" dirty="0"/>
              <a:t>Jean 3.3–5 </a:t>
            </a:r>
            <a:r>
              <a:rPr lang="fr-FR" baseline="30000" dirty="0"/>
              <a:t>3</a:t>
            </a:r>
            <a:r>
              <a:rPr lang="fr-FR" dirty="0"/>
              <a:t> Jésus lui répondit : En vérité, en vérité je te le dis, si un homme ne naît de nouveau il ne peut voir le royaume de Dieu. </a:t>
            </a:r>
            <a:r>
              <a:rPr lang="fr-FR" baseline="30000" dirty="0"/>
              <a:t>4</a:t>
            </a:r>
            <a:r>
              <a:rPr lang="fr-FR" dirty="0"/>
              <a:t> Nicodème lui dit : Comment un homme peut-il naître quand il est vieux ? Peut-il une seconde fois entrer dans le sein de sa mère et naître ? </a:t>
            </a:r>
            <a:r>
              <a:rPr lang="fr-FR" baseline="30000" dirty="0"/>
              <a:t>5</a:t>
            </a:r>
            <a:r>
              <a:rPr lang="fr-FR" dirty="0"/>
              <a:t> Jésus lui répondit : En vérité, en vérité, je te le dis, si un homme ne naît d’eau et d’Esprit, il ne peut entrer dans le royaume de Dieu. </a:t>
            </a:r>
          </a:p>
          <a:p>
            <a:endParaRPr lang="fr-FR" dirty="0"/>
          </a:p>
          <a:p>
            <a:r>
              <a:rPr lang="fr-FR" dirty="0"/>
              <a:t>Tite 3.4–5 </a:t>
            </a:r>
            <a:r>
              <a:rPr lang="fr-FR" baseline="30000" dirty="0"/>
              <a:t>4</a:t>
            </a:r>
            <a:r>
              <a:rPr lang="fr-FR" dirty="0"/>
              <a:t> Mais lorsque la bonté de Dieu notre Sauveur, et son amour pour les hommes, ont été manifestés, </a:t>
            </a:r>
            <a:r>
              <a:rPr lang="fr-FR" baseline="30000" dirty="0"/>
              <a:t>5</a:t>
            </a:r>
            <a:r>
              <a:rPr lang="fr-FR" dirty="0"/>
              <a:t> il nous a sauvés – non parce que nous aurions fait des œuvres de justice, mais en vertu de sa propre miséricorde – par le bain de la régénération et le renouveau du Saint-Esprit ; </a:t>
            </a:r>
          </a:p>
          <a:p>
            <a:endParaRPr lang="fr-FR" dirty="0"/>
          </a:p>
        </p:txBody>
      </p:sp>
    </p:spTree>
    <p:extLst>
      <p:ext uri="{BB962C8B-B14F-4D97-AF65-F5344CB8AC3E}">
        <p14:creationId xmlns:p14="http://schemas.microsoft.com/office/powerpoint/2010/main" val="2750853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CD8ADA6D-3A78-40E4-0398-46E9F9F60BE9}"/>
              </a:ext>
            </a:extLst>
          </p:cNvPr>
          <p:cNvSpPr>
            <a:spLocks noGrp="1"/>
          </p:cNvSpPr>
          <p:nvPr>
            <p:ph idx="1"/>
          </p:nvPr>
        </p:nvSpPr>
        <p:spPr>
          <a:xfrm>
            <a:off x="4779818" y="346365"/>
            <a:ext cx="7218218" cy="4267199"/>
          </a:xfrm>
        </p:spPr>
        <p:txBody>
          <a:bodyPr>
            <a:normAutofit/>
          </a:bodyPr>
          <a:lstStyle/>
          <a:p>
            <a:pPr marL="0" indent="0">
              <a:buNone/>
            </a:pPr>
            <a:r>
              <a:rPr lang="fr-FR" dirty="0"/>
              <a:t>« Le Saint-Esprit pointe dans trois directions différentes : il pointe vers le Fils, il pointe vers nous, et il pointe vers toute la vérité » (p. 13)</a:t>
            </a:r>
          </a:p>
          <a:p>
            <a:endParaRPr lang="fr-FR" dirty="0"/>
          </a:p>
          <a:p>
            <a:r>
              <a:rPr lang="fr-FR" dirty="0"/>
              <a:t>Il tourne nos regards vers Christ. </a:t>
            </a:r>
          </a:p>
          <a:p>
            <a:r>
              <a:rPr lang="fr-FR" dirty="0"/>
              <a:t>Il illumine nos yeux, suscite et anime la vie et le service du Christ en nous. </a:t>
            </a:r>
          </a:p>
          <a:p>
            <a:r>
              <a:rPr lang="fr-FR" dirty="0"/>
              <a:t>Il connecte toutes les vérités au Christ, accordant discernement et unité. </a:t>
            </a:r>
          </a:p>
          <a:p>
            <a:endParaRPr lang="fr-FR" dirty="0"/>
          </a:p>
          <a:p>
            <a:endParaRPr lang="fr-FR" dirty="0"/>
          </a:p>
          <a:p>
            <a:endParaRPr lang="fr-FR" dirty="0"/>
          </a:p>
        </p:txBody>
      </p:sp>
      <p:pic>
        <p:nvPicPr>
          <p:cNvPr id="1026" name="Picture 2">
            <a:extLst>
              <a:ext uri="{FF2B5EF4-FFF2-40B4-BE49-F238E27FC236}">
                <a16:creationId xmlns:a16="http://schemas.microsoft.com/office/drawing/2014/main" id="{853BADAC-DBF5-3C9C-66CA-CB5926EBE3B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607" y="0"/>
            <a:ext cx="44989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enix HT32 - Lampe de poche haute performance - 2500 lumens - Revendeur Officiel Lampes FENIX depuis 2008 | Votre Boutique en ligne FENIX®">
            <a:extLst>
              <a:ext uri="{FF2B5EF4-FFF2-40B4-BE49-F238E27FC236}">
                <a16:creationId xmlns:a16="http://schemas.microsoft.com/office/drawing/2014/main" id="{EE51B96B-FF52-9642-757D-07C28687D1E8}"/>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188" b="97987" l="9082" r="95055">
                        <a14:foregroundMark x1="9284" y1="53356" x2="9082" y2="73658"/>
                        <a14:foregroundMark x1="9082" y1="73658" x2="10293" y2="77349"/>
                        <a14:foregroundMark x1="23411" y1="97987" x2="19374" y2="97819"/>
                        <a14:foregroundMark x1="84057" y1="6879" x2="90212" y2="8725"/>
                        <a14:foregroundMark x1="90212" y1="8725" x2="92331" y2="18121"/>
                        <a14:foregroundMark x1="92331" y1="18121" x2="91019" y2="8054"/>
                        <a14:foregroundMark x1="91019" y1="8054" x2="88900" y2="3523"/>
                        <a14:foregroundMark x1="94147" y1="16107" x2="95156" y2="20638"/>
                      </a14:backgroundRemoval>
                    </a14:imgEffect>
                  </a14:imgLayer>
                </a14:imgProps>
              </a:ext>
              <a:ext uri="{28A0092B-C50C-407E-A947-70E740481C1C}">
                <a14:useLocalDpi xmlns:a14="http://schemas.microsoft.com/office/drawing/2010/main"/>
              </a:ext>
            </a:extLst>
          </a:blip>
          <a:srcRect/>
          <a:stretch>
            <a:fillRect/>
          </a:stretch>
        </p:blipFill>
        <p:spPr bwMode="auto">
          <a:xfrm rot="11384070">
            <a:off x="6270371" y="4424569"/>
            <a:ext cx="3990724" cy="240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49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D5301-01F7-376D-722B-6995C6122044}"/>
            </a:ext>
          </a:extLst>
        </p:cNvPr>
        <p:cNvGrpSpPr/>
        <p:nvPr/>
      </p:nvGrpSpPr>
      <p:grpSpPr>
        <a:xfrm>
          <a:off x="0" y="0"/>
          <a:ext cx="0" cy="0"/>
          <a:chOff x="0" y="0"/>
          <a:chExt cx="0" cy="0"/>
        </a:xfrm>
      </p:grpSpPr>
      <p:pic>
        <p:nvPicPr>
          <p:cNvPr id="6" name="Image 5" descr="Une image contenant art, oiseau&#10;&#10;Le contenu généré par l’IA peut être incorrect.">
            <a:extLst>
              <a:ext uri="{FF2B5EF4-FFF2-40B4-BE49-F238E27FC236}">
                <a16:creationId xmlns:a16="http://schemas.microsoft.com/office/drawing/2014/main" id="{8796C191-5529-175C-CAE5-9DCF48B774B5}"/>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8970"/>
                    </a14:imgEffect>
                    <a14:imgEffect>
                      <a14:brightnessContrast bright="-19000" contrast="-6000"/>
                    </a14:imgEffect>
                  </a14:imgLayer>
                </a14:imgProps>
              </a:ext>
              <a:ext uri="{28A0092B-C50C-407E-A947-70E740481C1C}">
                <a14:useLocalDpi xmlns:a14="http://schemas.microsoft.com/office/drawing/2010/main"/>
              </a:ext>
            </a:extLst>
          </a:blip>
          <a:srcRect/>
          <a:stretch/>
        </p:blipFill>
        <p:spPr>
          <a:xfrm>
            <a:off x="0" y="10"/>
            <a:ext cx="12192000" cy="6857990"/>
          </a:xfrm>
          <a:prstGeom prst="rect">
            <a:avLst/>
          </a:prstGeom>
        </p:spPr>
      </p:pic>
      <p:sp>
        <p:nvSpPr>
          <p:cNvPr id="2" name="Titre 1">
            <a:extLst>
              <a:ext uri="{FF2B5EF4-FFF2-40B4-BE49-F238E27FC236}">
                <a16:creationId xmlns:a16="http://schemas.microsoft.com/office/drawing/2014/main" id="{3886F45A-1D38-3E52-1058-59E6D76973EA}"/>
              </a:ext>
            </a:extLst>
          </p:cNvPr>
          <p:cNvSpPr>
            <a:spLocks noGrp="1"/>
          </p:cNvSpPr>
          <p:nvPr>
            <p:ph type="ctrTitle"/>
          </p:nvPr>
        </p:nvSpPr>
        <p:spPr>
          <a:xfrm>
            <a:off x="1361714" y="2916890"/>
            <a:ext cx="9468572" cy="1800075"/>
          </a:xfrm>
        </p:spPr>
        <p:txBody>
          <a:bodyPr>
            <a:normAutofit/>
          </a:bodyPr>
          <a:lstStyle/>
          <a:p>
            <a:r>
              <a:rPr lang="fr-FR" sz="4000" b="1" dirty="0">
                <a:solidFill>
                  <a:schemeClr val="bg1"/>
                </a:solidFill>
                <a:effectLst/>
              </a:rPr>
              <a:t>La Bible et le</a:t>
            </a:r>
            <a:br>
              <a:rPr lang="fr-FR" sz="4000" b="1" dirty="0">
                <a:solidFill>
                  <a:schemeClr val="bg1"/>
                </a:solidFill>
                <a:effectLst/>
              </a:rPr>
            </a:br>
            <a:r>
              <a:rPr lang="fr-FR" sz="4000" b="1" dirty="0">
                <a:solidFill>
                  <a:schemeClr val="bg1"/>
                </a:solidFill>
                <a:effectLst/>
              </a:rPr>
              <a:t> </a:t>
            </a:r>
            <a:br>
              <a:rPr lang="fr-FR" sz="4000" b="1" dirty="0">
                <a:solidFill>
                  <a:schemeClr val="bg1"/>
                </a:solidFill>
                <a:effectLst>
                  <a:glow rad="228600">
                    <a:srgbClr val="D0C55C">
                      <a:alpha val="40000"/>
                    </a:srgbClr>
                  </a:glow>
                </a:effectLst>
              </a:rPr>
            </a:br>
            <a:r>
              <a:rPr lang="fr-FR" sz="4000" b="1" dirty="0">
                <a:solidFill>
                  <a:schemeClr val="bg1"/>
                </a:solidFill>
                <a:effectLst>
                  <a:glow rad="228600">
                    <a:srgbClr val="D0C55C">
                      <a:alpha val="40000"/>
                    </a:srgbClr>
                  </a:glow>
                </a:effectLst>
              </a:rPr>
              <a:t>Saint Esprit</a:t>
            </a:r>
          </a:p>
        </p:txBody>
      </p:sp>
    </p:spTree>
    <p:extLst>
      <p:ext uri="{BB962C8B-B14F-4D97-AF65-F5344CB8AC3E}">
        <p14:creationId xmlns:p14="http://schemas.microsoft.com/office/powerpoint/2010/main" val="277815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85F40-340B-FCC4-1DAB-7BDF3CCBBC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AFC835-0F9B-FF6A-6F1F-C2BC7D8A7914}"/>
              </a:ext>
            </a:extLst>
          </p:cNvPr>
          <p:cNvSpPr>
            <a:spLocks noGrp="1"/>
          </p:cNvSpPr>
          <p:nvPr>
            <p:ph type="ctrTitle"/>
          </p:nvPr>
        </p:nvSpPr>
        <p:spPr/>
        <p:txBody>
          <a:bodyPr>
            <a:normAutofit/>
          </a:bodyPr>
          <a:lstStyle/>
          <a:p>
            <a:r>
              <a:rPr lang="fr-FR" dirty="0"/>
              <a:t>#2. la doctrine </a:t>
            </a:r>
            <a:br>
              <a:rPr lang="fr-FR" dirty="0"/>
            </a:br>
            <a:r>
              <a:rPr lang="fr-FR" dirty="0"/>
              <a:t>du Saint Esprit</a:t>
            </a:r>
          </a:p>
        </p:txBody>
      </p:sp>
      <p:sp>
        <p:nvSpPr>
          <p:cNvPr id="4" name="Sous-titre 2">
            <a:extLst>
              <a:ext uri="{FF2B5EF4-FFF2-40B4-BE49-F238E27FC236}">
                <a16:creationId xmlns:a16="http://schemas.microsoft.com/office/drawing/2014/main" id="{B0011B92-7951-1DFC-0D3B-677528961769}"/>
              </a:ext>
            </a:extLst>
          </p:cNvPr>
          <p:cNvSpPr>
            <a:spLocks noGrp="1"/>
          </p:cNvSpPr>
          <p:nvPr>
            <p:ph type="subTitle" idx="1"/>
          </p:nvPr>
        </p:nvSpPr>
        <p:spPr>
          <a:xfrm>
            <a:off x="1524000" y="3602038"/>
            <a:ext cx="9144000" cy="1655762"/>
          </a:xfrm>
        </p:spPr>
        <p:txBody>
          <a:bodyPr/>
          <a:lstStyle/>
          <a:p>
            <a:r>
              <a:rPr lang="fr-FR" dirty="0"/>
              <a:t>(survol sur la Troisième personne de la Trinité)</a:t>
            </a:r>
          </a:p>
        </p:txBody>
      </p:sp>
    </p:spTree>
    <p:extLst>
      <p:ext uri="{BB962C8B-B14F-4D97-AF65-F5344CB8AC3E}">
        <p14:creationId xmlns:p14="http://schemas.microsoft.com/office/powerpoint/2010/main" val="3758225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B13380-A6A9-447E-D820-39218BCFDB15}"/>
              </a:ext>
            </a:extLst>
          </p:cNvPr>
          <p:cNvSpPr>
            <a:spLocks noGrp="1"/>
          </p:cNvSpPr>
          <p:nvPr>
            <p:ph type="title"/>
          </p:nvPr>
        </p:nvSpPr>
        <p:spPr/>
        <p:txBody>
          <a:bodyPr/>
          <a:lstStyle/>
          <a:p>
            <a:r>
              <a:rPr lang="fr-FR" dirty="0"/>
              <a:t>Quand on parle de Trinité… </a:t>
            </a:r>
          </a:p>
        </p:txBody>
      </p:sp>
      <p:sp>
        <p:nvSpPr>
          <p:cNvPr id="3" name="Espace réservé du contenu 2">
            <a:extLst>
              <a:ext uri="{FF2B5EF4-FFF2-40B4-BE49-F238E27FC236}">
                <a16:creationId xmlns:a16="http://schemas.microsoft.com/office/drawing/2014/main" id="{64808EE8-1893-5A4B-95EF-D8DE1EB9916C}"/>
              </a:ext>
            </a:extLst>
          </p:cNvPr>
          <p:cNvSpPr>
            <a:spLocks noGrp="1"/>
          </p:cNvSpPr>
          <p:nvPr>
            <p:ph sz="half" idx="1"/>
          </p:nvPr>
        </p:nvSpPr>
        <p:spPr>
          <a:xfrm>
            <a:off x="838199" y="1825624"/>
            <a:ext cx="5901647" cy="4788931"/>
          </a:xfrm>
        </p:spPr>
        <p:txBody>
          <a:bodyPr>
            <a:normAutofit/>
          </a:bodyPr>
          <a:lstStyle/>
          <a:p>
            <a:r>
              <a:rPr lang="fr-FR" dirty="0"/>
              <a:t>« Dieu est amour » (1 </a:t>
            </a:r>
            <a:r>
              <a:rPr lang="fr-FR" dirty="0" err="1"/>
              <a:t>Jn</a:t>
            </a:r>
            <a:r>
              <a:rPr lang="fr-FR" dirty="0"/>
              <a:t> 4.8, 4.16)</a:t>
            </a:r>
          </a:p>
          <a:p>
            <a:r>
              <a:rPr lang="fr-FR" dirty="0"/>
              <a:t>« et maintenant, toi, Père, glorifie-moi auprès de toi-même de la gloire que j’avais auprès de toi, avant que le monde fût » (</a:t>
            </a:r>
            <a:r>
              <a:rPr lang="fr-FR" dirty="0" err="1"/>
              <a:t>Jn</a:t>
            </a:r>
            <a:r>
              <a:rPr lang="fr-FR" dirty="0"/>
              <a:t> 17.5).</a:t>
            </a:r>
          </a:p>
          <a:p>
            <a:r>
              <a:rPr lang="fr-FR" dirty="0" err="1"/>
              <a:t>Gn</a:t>
            </a:r>
            <a:r>
              <a:rPr lang="fr-FR" dirty="0"/>
              <a:t> 1.1-3, Esaïe 42.1, 48.16, 61.1, 63.7-10, Matt 3.16-17, 12.28, 28.19, </a:t>
            </a:r>
            <a:r>
              <a:rPr lang="fr-FR" dirty="0" err="1"/>
              <a:t>Lc</a:t>
            </a:r>
            <a:r>
              <a:rPr lang="fr-FR" dirty="0"/>
              <a:t> 3.22, </a:t>
            </a:r>
            <a:r>
              <a:rPr lang="fr-FR" dirty="0" err="1"/>
              <a:t>Jn</a:t>
            </a:r>
            <a:r>
              <a:rPr lang="fr-FR" dirty="0"/>
              <a:t> 15.26, </a:t>
            </a:r>
            <a:r>
              <a:rPr lang="fr-FR" dirty="0" err="1"/>
              <a:t>Ac</a:t>
            </a:r>
            <a:r>
              <a:rPr lang="fr-FR" dirty="0"/>
              <a:t> 10.38, </a:t>
            </a:r>
            <a:r>
              <a:rPr lang="fr-FR" dirty="0" err="1"/>
              <a:t>Rm</a:t>
            </a:r>
            <a:r>
              <a:rPr lang="fr-FR" dirty="0"/>
              <a:t> 8.9-11, 1 P 1.1-2, Ga 4.6, 1 Co 8.6, 12.4-6, 2 Co 13.14, </a:t>
            </a:r>
            <a:r>
              <a:rPr lang="fr-FR" dirty="0" err="1"/>
              <a:t>Ép</a:t>
            </a:r>
            <a:r>
              <a:rPr lang="fr-FR" dirty="0"/>
              <a:t> 1.4-11, 4.4-6, Hé 9.14.</a:t>
            </a:r>
          </a:p>
        </p:txBody>
      </p:sp>
      <p:sp>
        <p:nvSpPr>
          <p:cNvPr id="6" name="AutoShape 4" descr="Symbole d'Athanase — Wikipédia">
            <a:extLst>
              <a:ext uri="{FF2B5EF4-FFF2-40B4-BE49-F238E27FC236}">
                <a16:creationId xmlns:a16="http://schemas.microsoft.com/office/drawing/2014/main" id="{EF87184D-B3CA-2F2B-7C11-FEA4DE9728B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descr="undefined">
            <a:extLst>
              <a:ext uri="{FF2B5EF4-FFF2-40B4-BE49-F238E27FC236}">
                <a16:creationId xmlns:a16="http://schemas.microsoft.com/office/drawing/2014/main" id="{D4C59550-382E-70E2-A2FB-E2F46BAF3505}"/>
              </a:ext>
            </a:extLst>
          </p:cNvPr>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7366569" y="1825624"/>
            <a:ext cx="4346825" cy="3907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75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0EE8294-4110-44EB-8577-6CA8DF797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Rectangle 22">
            <a:extLst>
              <a:ext uri="{FF2B5EF4-FFF2-40B4-BE49-F238E27FC236}">
                <a16:creationId xmlns:a16="http://schemas.microsoft.com/office/drawing/2014/main" id="{7C45E44A-48F0-452E-94AB-C02C0355C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6700" y="685800"/>
            <a:ext cx="74295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re 1">
            <a:extLst>
              <a:ext uri="{FF2B5EF4-FFF2-40B4-BE49-F238E27FC236}">
                <a16:creationId xmlns:a16="http://schemas.microsoft.com/office/drawing/2014/main" id="{2F45E864-A6C9-0A74-D7D2-4E577C914AB0}"/>
              </a:ext>
            </a:extLst>
          </p:cNvPr>
          <p:cNvSpPr>
            <a:spLocks noGrp="1"/>
          </p:cNvSpPr>
          <p:nvPr>
            <p:ph type="title"/>
          </p:nvPr>
        </p:nvSpPr>
        <p:spPr>
          <a:xfrm>
            <a:off x="4762500" y="942449"/>
            <a:ext cx="6096000" cy="936840"/>
          </a:xfrm>
        </p:spPr>
        <p:txBody>
          <a:bodyPr>
            <a:normAutofit fontScale="90000"/>
          </a:bodyPr>
          <a:lstStyle/>
          <a:p>
            <a:pPr algn="ctr"/>
            <a:r>
              <a:rPr lang="fr-FR" dirty="0"/>
              <a:t>Introduction: </a:t>
            </a:r>
            <a:r>
              <a:rPr lang="he-IL" dirty="0"/>
              <a:t>רוּחַ </a:t>
            </a:r>
            <a:r>
              <a:rPr lang="fr-FR" dirty="0"/>
              <a:t> </a:t>
            </a:r>
            <a:r>
              <a:rPr lang="fr-FR" dirty="0" err="1"/>
              <a:t>rûaḥ</a:t>
            </a:r>
            <a:endParaRPr lang="fr-FR" dirty="0"/>
          </a:p>
        </p:txBody>
      </p:sp>
      <p:pic>
        <p:nvPicPr>
          <p:cNvPr id="4" name="Espace réservé du contenu 3" descr="Une image contenant dessin, art, peinture, Gravure&#10;&#10;Le contenu généré par l’IA peut être incorrect.">
            <a:extLst>
              <a:ext uri="{FF2B5EF4-FFF2-40B4-BE49-F238E27FC236}">
                <a16:creationId xmlns:a16="http://schemas.microsoft.com/office/drawing/2014/main" id="{31D2BD51-FC72-A0E8-029E-203E09701055}"/>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 y="10"/>
            <a:ext cx="3390899" cy="6857990"/>
          </a:xfrm>
          <a:prstGeom prst="rect">
            <a:avLst/>
          </a:prstGeom>
        </p:spPr>
      </p:pic>
      <p:sp>
        <p:nvSpPr>
          <p:cNvPr id="8" name="Content Placeholder 7">
            <a:extLst>
              <a:ext uri="{FF2B5EF4-FFF2-40B4-BE49-F238E27FC236}">
                <a16:creationId xmlns:a16="http://schemas.microsoft.com/office/drawing/2014/main" id="{42814759-1088-E726-01C6-C00EEBEFA900}"/>
              </a:ext>
            </a:extLst>
          </p:cNvPr>
          <p:cNvSpPr>
            <a:spLocks noGrp="1"/>
          </p:cNvSpPr>
          <p:nvPr>
            <p:ph idx="1"/>
          </p:nvPr>
        </p:nvSpPr>
        <p:spPr>
          <a:xfrm>
            <a:off x="4672977" y="2135938"/>
            <a:ext cx="6247233" cy="3535585"/>
          </a:xfrm>
        </p:spPr>
        <p:txBody>
          <a:bodyPr>
            <a:normAutofit/>
          </a:bodyPr>
          <a:lstStyle/>
          <a:p>
            <a:pPr marL="0" indent="0">
              <a:buNone/>
            </a:pPr>
            <a:r>
              <a:rPr lang="fr-FR" b="0" i="0" dirty="0" err="1">
                <a:solidFill>
                  <a:srgbClr val="000000"/>
                </a:solidFill>
                <a:effectLst/>
              </a:rPr>
              <a:t>Gn</a:t>
            </a:r>
            <a:r>
              <a:rPr lang="fr-FR" b="0" i="0" dirty="0">
                <a:solidFill>
                  <a:srgbClr val="000000"/>
                </a:solidFill>
                <a:effectLst/>
              </a:rPr>
              <a:t> 1.1-2 « Au commencement, </a:t>
            </a:r>
            <a:r>
              <a:rPr lang="fr-FR" b="1" i="0" u="sng" strike="noStrike" dirty="0">
                <a:solidFill>
                  <a:schemeClr val="tx1"/>
                </a:solidFill>
                <a:effectLst/>
                <a:hlinkClick r:id="rId3">
                  <a:extLst>
                    <a:ext uri="{A12FA001-AC4F-418D-AE19-62706E023703}">
                      <ahyp:hlinkClr xmlns:ahyp="http://schemas.microsoft.com/office/drawing/2018/hyperlinkcolor" val="tx"/>
                    </a:ext>
                  </a:extLst>
                </a:hlinkClick>
              </a:rPr>
              <a:t>Dieu</a:t>
            </a:r>
            <a:r>
              <a:rPr lang="fr-FR" b="0" i="0" dirty="0">
                <a:solidFill>
                  <a:srgbClr val="000000"/>
                </a:solidFill>
                <a:effectLst/>
              </a:rPr>
              <a:t> créa les cieux et la terre. La terre était informe et vide: il y avait des ténèbres à la surface de l’abîme, et </a:t>
            </a:r>
            <a:r>
              <a:rPr lang="fr-FR" b="1" i="0" u="sng" strike="noStrike" dirty="0">
                <a:solidFill>
                  <a:schemeClr val="tx1"/>
                </a:solidFill>
                <a:effectLst/>
                <a:hlinkClick r:id="rId4">
                  <a:extLst>
                    <a:ext uri="{A12FA001-AC4F-418D-AE19-62706E023703}">
                      <ahyp:hlinkClr xmlns:ahyp="http://schemas.microsoft.com/office/drawing/2018/hyperlinkcolor" val="tx"/>
                    </a:ext>
                  </a:extLst>
                </a:hlinkClick>
              </a:rPr>
              <a:t>l’Esprit de Dieu</a:t>
            </a:r>
            <a:r>
              <a:rPr lang="fr-FR" b="1" i="0" dirty="0">
                <a:solidFill>
                  <a:schemeClr val="tx1"/>
                </a:solidFill>
                <a:effectLst/>
              </a:rPr>
              <a:t> </a:t>
            </a:r>
            <a:r>
              <a:rPr lang="fr-FR" b="0" i="0" dirty="0">
                <a:solidFill>
                  <a:srgbClr val="000000"/>
                </a:solidFill>
                <a:effectLst/>
              </a:rPr>
              <a:t>se mouvait au-dessus des eaux. » </a:t>
            </a:r>
          </a:p>
          <a:p>
            <a:pPr marL="0" indent="0">
              <a:buNone/>
            </a:pPr>
            <a:br>
              <a:rPr lang="fr-FR" b="0" i="0" dirty="0">
                <a:solidFill>
                  <a:srgbClr val="000000"/>
                </a:solidFill>
                <a:effectLst/>
              </a:rPr>
            </a:br>
            <a:r>
              <a:rPr lang="fr-FR" dirty="0" err="1">
                <a:solidFill>
                  <a:srgbClr val="000000"/>
                </a:solidFill>
              </a:rPr>
              <a:t>Gn</a:t>
            </a:r>
            <a:r>
              <a:rPr lang="fr-FR" dirty="0">
                <a:solidFill>
                  <a:srgbClr val="000000"/>
                </a:solidFill>
              </a:rPr>
              <a:t> 2.7 </a:t>
            </a:r>
            <a:r>
              <a:rPr lang="fr-FR" b="0" i="0" dirty="0">
                <a:solidFill>
                  <a:srgbClr val="000000"/>
                </a:solidFill>
                <a:effectLst/>
              </a:rPr>
              <a:t>« L’Éternel Dieu forma l’homme de la poussière de la terre, il </a:t>
            </a:r>
            <a:r>
              <a:rPr lang="fr-FR" b="1" i="0" u="sng" dirty="0">
                <a:solidFill>
                  <a:srgbClr val="000000"/>
                </a:solidFill>
                <a:effectLst/>
              </a:rPr>
              <a:t>souffla</a:t>
            </a:r>
            <a:r>
              <a:rPr lang="fr-FR" b="0" i="0" dirty="0">
                <a:solidFill>
                  <a:srgbClr val="000000"/>
                </a:solidFill>
                <a:effectLst/>
              </a:rPr>
              <a:t> dans ses narines un </a:t>
            </a:r>
            <a:r>
              <a:rPr lang="fr-FR" b="1" i="0" u="sng" dirty="0">
                <a:solidFill>
                  <a:schemeClr val="tx1"/>
                </a:solidFill>
                <a:effectLst/>
              </a:rPr>
              <a:t>souffle</a:t>
            </a:r>
            <a:r>
              <a:rPr lang="fr-FR" b="0" i="0" dirty="0">
                <a:solidFill>
                  <a:srgbClr val="000000"/>
                </a:solidFill>
                <a:effectLst/>
              </a:rPr>
              <a:t> de vie et l’homme devint un être </a:t>
            </a:r>
            <a:r>
              <a:rPr lang="fr-FR" b="1" i="0" u="sng" dirty="0">
                <a:solidFill>
                  <a:srgbClr val="000000"/>
                </a:solidFill>
                <a:effectLst/>
              </a:rPr>
              <a:t>vivant</a:t>
            </a:r>
            <a:r>
              <a:rPr lang="fr-FR" b="0" i="0" dirty="0">
                <a:solidFill>
                  <a:srgbClr val="000000"/>
                </a:solidFill>
                <a:effectLst/>
              </a:rPr>
              <a:t>. »</a:t>
            </a:r>
          </a:p>
        </p:txBody>
      </p:sp>
      <p:pic>
        <p:nvPicPr>
          <p:cNvPr id="5" name="Espace réservé du contenu 3" descr="Une image contenant dessin, art, peinture, Gravure&#10;&#10;Le contenu généré par l’IA peut être incorrect.">
            <a:extLst>
              <a:ext uri="{FF2B5EF4-FFF2-40B4-BE49-F238E27FC236}">
                <a16:creationId xmlns:a16="http://schemas.microsoft.com/office/drawing/2014/main" id="{E8BD46AF-A786-63E4-0B9D-AE3130D9ADF7}"/>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10"/>
            <a:ext cx="3390899" cy="6857990"/>
          </a:xfrm>
          <a:prstGeom prst="rect">
            <a:avLst/>
          </a:prstGeom>
        </p:spPr>
      </p:pic>
    </p:spTree>
    <p:extLst>
      <p:ext uri="{BB962C8B-B14F-4D97-AF65-F5344CB8AC3E}">
        <p14:creationId xmlns:p14="http://schemas.microsoft.com/office/powerpoint/2010/main" val="4133819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3D99578A-5517-4361-8249-598D1C9FB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4" name="Rectangle 33">
            <a:extLst>
              <a:ext uri="{FF2B5EF4-FFF2-40B4-BE49-F238E27FC236}">
                <a16:creationId xmlns:a16="http://schemas.microsoft.com/office/drawing/2014/main" id="{088C0414-4070-42B4-B359-C995754D7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4" name="Espace réservé du contenu 3">
            <a:extLst>
              <a:ext uri="{FF2B5EF4-FFF2-40B4-BE49-F238E27FC236}">
                <a16:creationId xmlns:a16="http://schemas.microsoft.com/office/drawing/2014/main" id="{1BDE6EF3-F189-20CF-6C16-27ABCB5F6573}"/>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rcRect/>
          <a:stretch/>
        </p:blipFill>
        <p:spPr>
          <a:xfrm>
            <a:off x="108978" y="107577"/>
            <a:ext cx="11974044" cy="6071346"/>
          </a:xfrm>
          <a:prstGeom prst="rect">
            <a:avLst/>
          </a:prstGeom>
        </p:spPr>
      </p:pic>
      <p:sp>
        <p:nvSpPr>
          <p:cNvPr id="2" name="Titre 1">
            <a:extLst>
              <a:ext uri="{FF2B5EF4-FFF2-40B4-BE49-F238E27FC236}">
                <a16:creationId xmlns:a16="http://schemas.microsoft.com/office/drawing/2014/main" id="{8D51AADB-4B7F-5100-ED75-7AD14474D1B0}"/>
              </a:ext>
            </a:extLst>
          </p:cNvPr>
          <p:cNvSpPr>
            <a:spLocks noGrp="1"/>
          </p:cNvSpPr>
          <p:nvPr>
            <p:ph type="title"/>
          </p:nvPr>
        </p:nvSpPr>
        <p:spPr>
          <a:xfrm>
            <a:off x="2038350" y="5607424"/>
            <a:ext cx="8115300" cy="1142999"/>
          </a:xfrm>
        </p:spPr>
        <p:txBody>
          <a:bodyPr vert="horz" lIns="91440" tIns="45720" rIns="91440" bIns="45720" rtlCol="0" anchor="b">
            <a:normAutofit/>
          </a:bodyPr>
          <a:lstStyle/>
          <a:p>
            <a:pPr algn="ctr"/>
            <a:r>
              <a:rPr lang="en-US" sz="3600" b="1" kern="1200" cap="all" spc="300" baseline="0" dirty="0">
                <a:solidFill>
                  <a:schemeClr val="tx2"/>
                </a:solidFill>
                <a:latin typeface="+mj-lt"/>
                <a:ea typeface="+mj-ea"/>
                <a:cs typeface="+mj-cs"/>
              </a:rPr>
              <a:t>Un souffle de Vie</a:t>
            </a:r>
            <a:br>
              <a:rPr lang="en-US" sz="3600" b="1" kern="1200" cap="all" spc="300" baseline="0" dirty="0">
                <a:solidFill>
                  <a:schemeClr val="tx2"/>
                </a:solidFill>
                <a:latin typeface="+mj-lt"/>
                <a:ea typeface="+mj-ea"/>
                <a:cs typeface="+mj-cs"/>
              </a:rPr>
            </a:br>
            <a:r>
              <a:rPr lang="en-US" sz="3600" b="1" kern="1200" cap="all" spc="300" baseline="0" dirty="0">
                <a:solidFill>
                  <a:schemeClr val="tx2"/>
                </a:solidFill>
                <a:latin typeface="+mj-lt"/>
                <a:ea typeface="+mj-ea"/>
                <a:cs typeface="+mj-cs"/>
              </a:rPr>
              <a:t> Une force vitale </a:t>
            </a:r>
          </a:p>
        </p:txBody>
      </p:sp>
      <p:pic>
        <p:nvPicPr>
          <p:cNvPr id="5" name="Image 4">
            <a:extLst>
              <a:ext uri="{FF2B5EF4-FFF2-40B4-BE49-F238E27FC236}">
                <a16:creationId xmlns:a16="http://schemas.microsoft.com/office/drawing/2014/main" id="{265A27A9-E7D3-CD1A-420B-DDDA7EEE47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376087" y="4096576"/>
            <a:ext cx="2761424" cy="2761424"/>
          </a:xfrm>
          <a:prstGeom prst="rect">
            <a:avLst/>
          </a:prstGeom>
        </p:spPr>
      </p:pic>
    </p:spTree>
    <p:extLst>
      <p:ext uri="{BB962C8B-B14F-4D97-AF65-F5344CB8AC3E}">
        <p14:creationId xmlns:p14="http://schemas.microsoft.com/office/powerpoint/2010/main" val="674349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C6AB6D-77F3-C130-D126-A2518CD2B850}"/>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D99578A-5517-4361-8249-598D1C9FB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1" name="Rectangle 40">
            <a:extLst>
              <a:ext uri="{FF2B5EF4-FFF2-40B4-BE49-F238E27FC236}">
                <a16:creationId xmlns:a16="http://schemas.microsoft.com/office/drawing/2014/main" id="{088C0414-4070-42B4-B359-C995754D7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6" name="Espace réservé du contenu 5">
            <a:extLst>
              <a:ext uri="{FF2B5EF4-FFF2-40B4-BE49-F238E27FC236}">
                <a16:creationId xmlns:a16="http://schemas.microsoft.com/office/drawing/2014/main" id="{4158B621-B5F1-01FD-83BD-BC13C573537B}"/>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rcRect/>
          <a:stretch/>
        </p:blipFill>
        <p:spPr>
          <a:xfrm>
            <a:off x="-9434" y="0"/>
            <a:ext cx="12210867" cy="6191425"/>
          </a:xfrm>
          <a:prstGeom prst="rect">
            <a:avLst/>
          </a:prstGeom>
        </p:spPr>
      </p:pic>
      <p:sp>
        <p:nvSpPr>
          <p:cNvPr id="9" name="Titre 1">
            <a:extLst>
              <a:ext uri="{FF2B5EF4-FFF2-40B4-BE49-F238E27FC236}">
                <a16:creationId xmlns:a16="http://schemas.microsoft.com/office/drawing/2014/main" id="{7E699360-E250-675E-9D2B-26FA48366451}"/>
              </a:ext>
            </a:extLst>
          </p:cNvPr>
          <p:cNvSpPr txBox="1">
            <a:spLocks/>
          </p:cNvSpPr>
          <p:nvPr/>
        </p:nvSpPr>
        <p:spPr>
          <a:xfrm>
            <a:off x="2038349" y="5619925"/>
            <a:ext cx="8115300" cy="11429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cap="all" spc="300" baseline="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all" spc="300" normalizeH="0" baseline="0" noProof="0" dirty="0">
                <a:ln>
                  <a:noFill/>
                </a:ln>
                <a:solidFill>
                  <a:srgbClr val="293737"/>
                </a:solidFill>
                <a:effectLst/>
                <a:uLnTx/>
                <a:uFillTx/>
                <a:latin typeface="Goudy Old Style"/>
                <a:ea typeface="+mj-ea"/>
                <a:cs typeface="+mj-cs"/>
              </a:rPr>
              <a:t>Un souffle de Vie</a:t>
            </a:r>
            <a:br>
              <a:rPr kumimoji="0" lang="en-US" sz="3600" b="1" i="0" u="none" strike="noStrike" kern="1200" cap="all" spc="300" normalizeH="0" baseline="0" noProof="0" dirty="0">
                <a:ln>
                  <a:noFill/>
                </a:ln>
                <a:solidFill>
                  <a:srgbClr val="293737"/>
                </a:solidFill>
                <a:effectLst/>
                <a:uLnTx/>
                <a:uFillTx/>
                <a:latin typeface="Goudy Old Style"/>
                <a:ea typeface="+mj-ea"/>
                <a:cs typeface="+mj-cs"/>
              </a:rPr>
            </a:br>
            <a:r>
              <a:rPr kumimoji="0" lang="en-US" sz="3600" b="1" i="0" u="none" strike="noStrike" kern="1200" cap="all" spc="300" normalizeH="0" baseline="0" noProof="0" dirty="0">
                <a:ln>
                  <a:noFill/>
                </a:ln>
                <a:solidFill>
                  <a:srgbClr val="293737"/>
                </a:solidFill>
                <a:effectLst/>
                <a:uLnTx/>
                <a:uFillTx/>
                <a:latin typeface="Goudy Old Style"/>
                <a:ea typeface="+mj-ea"/>
                <a:cs typeface="+mj-cs"/>
              </a:rPr>
              <a:t> Une force </a:t>
            </a:r>
            <a:r>
              <a:rPr kumimoji="0" lang="en-US" sz="3600" b="1" i="0" u="none" strike="noStrike" kern="1200" cap="all" spc="300" normalizeH="0" baseline="0" noProof="0" dirty="0" err="1">
                <a:ln>
                  <a:noFill/>
                </a:ln>
                <a:solidFill>
                  <a:srgbClr val="293737"/>
                </a:solidFill>
                <a:effectLst/>
                <a:uLnTx/>
                <a:uFillTx/>
                <a:latin typeface="Goudy Old Style"/>
                <a:ea typeface="+mj-ea"/>
                <a:cs typeface="+mj-cs"/>
              </a:rPr>
              <a:t>vitale</a:t>
            </a:r>
            <a:r>
              <a:rPr kumimoji="0" lang="en-US" sz="3600" b="1" i="0" u="none" strike="noStrike" kern="1200" cap="all" spc="300" normalizeH="0" baseline="0" noProof="0" dirty="0">
                <a:ln>
                  <a:noFill/>
                </a:ln>
                <a:solidFill>
                  <a:srgbClr val="293737"/>
                </a:solidFill>
                <a:effectLst/>
                <a:uLnTx/>
                <a:uFillTx/>
                <a:latin typeface="Goudy Old Style"/>
                <a:ea typeface="+mj-ea"/>
                <a:cs typeface="+mj-cs"/>
              </a:rPr>
              <a:t> </a:t>
            </a:r>
          </a:p>
        </p:txBody>
      </p:sp>
      <p:pic>
        <p:nvPicPr>
          <p:cNvPr id="15" name="Image 14">
            <a:extLst>
              <a:ext uri="{FF2B5EF4-FFF2-40B4-BE49-F238E27FC236}">
                <a16:creationId xmlns:a16="http://schemas.microsoft.com/office/drawing/2014/main" id="{2989B157-7C57-D0AD-9F14-8FE738FDB29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21052" y="4096576"/>
            <a:ext cx="2761424" cy="2761424"/>
          </a:xfrm>
          <a:prstGeom prst="rect">
            <a:avLst/>
          </a:prstGeom>
        </p:spPr>
      </p:pic>
    </p:spTree>
    <p:extLst>
      <p:ext uri="{BB962C8B-B14F-4D97-AF65-F5344CB8AC3E}">
        <p14:creationId xmlns:p14="http://schemas.microsoft.com/office/powerpoint/2010/main" val="968792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047B15-FA74-A417-F7C8-4A59EED1E74D}"/>
              </a:ext>
            </a:extLst>
          </p:cNvPr>
          <p:cNvSpPr>
            <a:spLocks noGrp="1"/>
          </p:cNvSpPr>
          <p:nvPr>
            <p:ph type="title"/>
          </p:nvPr>
        </p:nvSpPr>
        <p:spPr/>
        <p:txBody>
          <a:bodyPr/>
          <a:lstStyle/>
          <a:p>
            <a:r>
              <a:rPr lang="fr-FR" dirty="0"/>
              <a:t>L’Esprit est personnel</a:t>
            </a:r>
          </a:p>
        </p:txBody>
      </p:sp>
      <p:sp>
        <p:nvSpPr>
          <p:cNvPr id="3" name="Espace réservé du contenu 2">
            <a:extLst>
              <a:ext uri="{FF2B5EF4-FFF2-40B4-BE49-F238E27FC236}">
                <a16:creationId xmlns:a16="http://schemas.microsoft.com/office/drawing/2014/main" id="{39F420C2-A5BA-6D05-0F31-6B5524D5B984}"/>
              </a:ext>
            </a:extLst>
          </p:cNvPr>
          <p:cNvSpPr>
            <a:spLocks noGrp="1"/>
          </p:cNvSpPr>
          <p:nvPr>
            <p:ph sz="half" idx="1"/>
          </p:nvPr>
        </p:nvSpPr>
        <p:spPr>
          <a:xfrm>
            <a:off x="838199" y="1825624"/>
            <a:ext cx="6051081" cy="4788931"/>
          </a:xfrm>
        </p:spPr>
        <p:txBody>
          <a:bodyPr/>
          <a:lstStyle/>
          <a:p>
            <a:r>
              <a:rPr lang="fr-FR" b="1" dirty="0"/>
              <a:t>Il créé</a:t>
            </a:r>
            <a:r>
              <a:rPr lang="fr-FR" dirty="0"/>
              <a:t>: </a:t>
            </a:r>
            <a:r>
              <a:rPr lang="fr-FR" dirty="0" err="1"/>
              <a:t>Gn</a:t>
            </a:r>
            <a:r>
              <a:rPr lang="fr-FR" dirty="0"/>
              <a:t> 1.2, </a:t>
            </a:r>
            <a:r>
              <a:rPr lang="fr-FR" dirty="0" err="1"/>
              <a:t>Lc</a:t>
            </a:r>
            <a:r>
              <a:rPr lang="fr-FR" dirty="0"/>
              <a:t> 1.35, </a:t>
            </a:r>
            <a:r>
              <a:rPr lang="fr-FR" dirty="0" err="1"/>
              <a:t>Ac</a:t>
            </a:r>
            <a:r>
              <a:rPr lang="fr-FR" dirty="0"/>
              <a:t> 2.1-4</a:t>
            </a:r>
          </a:p>
          <a:p>
            <a:r>
              <a:rPr lang="fr-FR" b="1" dirty="0"/>
              <a:t>Il intercède</a:t>
            </a:r>
            <a:r>
              <a:rPr lang="fr-FR" dirty="0"/>
              <a:t>: </a:t>
            </a:r>
            <a:r>
              <a:rPr lang="fr-FR" dirty="0" err="1"/>
              <a:t>Rm</a:t>
            </a:r>
            <a:r>
              <a:rPr lang="fr-FR" dirty="0"/>
              <a:t> 8.26-27</a:t>
            </a:r>
          </a:p>
          <a:p>
            <a:r>
              <a:rPr lang="fr-FR" b="1" dirty="0"/>
              <a:t>Il qualifie</a:t>
            </a:r>
            <a:r>
              <a:rPr lang="fr-FR" dirty="0"/>
              <a:t>: 1 Co 12.7, 11</a:t>
            </a:r>
          </a:p>
          <a:p>
            <a:r>
              <a:rPr lang="fr-FR" b="1" dirty="0"/>
              <a:t>Il envoie</a:t>
            </a:r>
            <a:r>
              <a:rPr lang="fr-FR" dirty="0"/>
              <a:t>: </a:t>
            </a:r>
            <a:r>
              <a:rPr lang="fr-FR" dirty="0" err="1"/>
              <a:t>Ac</a:t>
            </a:r>
            <a:r>
              <a:rPr lang="fr-FR" dirty="0"/>
              <a:t> 13.2</a:t>
            </a:r>
          </a:p>
          <a:p>
            <a:r>
              <a:rPr lang="fr-FR" b="1" dirty="0"/>
              <a:t>Il a des émotions</a:t>
            </a:r>
            <a:r>
              <a:rPr lang="fr-FR" dirty="0"/>
              <a:t>: </a:t>
            </a:r>
            <a:r>
              <a:rPr lang="fr-FR" dirty="0" err="1"/>
              <a:t>Ép</a:t>
            </a:r>
            <a:r>
              <a:rPr lang="fr-FR" dirty="0"/>
              <a:t> 4.30</a:t>
            </a:r>
          </a:p>
          <a:p>
            <a:r>
              <a:rPr lang="fr-FR" b="1" dirty="0"/>
              <a:t>Il est moral</a:t>
            </a:r>
            <a:r>
              <a:rPr lang="fr-FR" dirty="0"/>
              <a:t>: </a:t>
            </a:r>
            <a:r>
              <a:rPr lang="fr-FR" dirty="0" err="1"/>
              <a:t>Ac</a:t>
            </a:r>
            <a:r>
              <a:rPr lang="fr-FR" dirty="0"/>
              <a:t> 5.3-4</a:t>
            </a:r>
          </a:p>
          <a:p>
            <a:r>
              <a:rPr lang="fr-FR" b="1" dirty="0"/>
              <a:t>Il enseigne</a:t>
            </a:r>
            <a:r>
              <a:rPr lang="fr-FR" dirty="0"/>
              <a:t>: Jean 14.26</a:t>
            </a:r>
          </a:p>
          <a:p>
            <a:r>
              <a:rPr lang="fr-FR" b="1" dirty="0"/>
              <a:t>Il peut être blasphémé</a:t>
            </a:r>
            <a:r>
              <a:rPr lang="fr-FR" dirty="0"/>
              <a:t>: Mc 3.29</a:t>
            </a:r>
          </a:p>
        </p:txBody>
      </p:sp>
      <p:pic>
        <p:nvPicPr>
          <p:cNvPr id="2050" name="Picture 2" descr="Esprit Saint Pentecôte">
            <a:extLst>
              <a:ext uri="{FF2B5EF4-FFF2-40B4-BE49-F238E27FC236}">
                <a16:creationId xmlns:a16="http://schemas.microsoft.com/office/drawing/2014/main" id="{715F30AC-E9B1-1B9E-ECEA-C6409BE7BB0E}"/>
              </a:ext>
            </a:extLst>
          </p:cNvPr>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7664521" y="1825624"/>
            <a:ext cx="3588834" cy="3838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415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E4C0-EF9C-BFCB-9A5E-9B3F8B6D34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C5EC06-CCAC-7997-C06C-7D8613DD3E37}"/>
              </a:ext>
            </a:extLst>
          </p:cNvPr>
          <p:cNvSpPr>
            <a:spLocks noGrp="1"/>
          </p:cNvSpPr>
          <p:nvPr>
            <p:ph type="title"/>
          </p:nvPr>
        </p:nvSpPr>
        <p:spPr/>
        <p:txBody>
          <a:bodyPr/>
          <a:lstStyle/>
          <a:p>
            <a:r>
              <a:rPr lang="fr-FR" dirty="0"/>
              <a:t>L’Esprit est divin</a:t>
            </a:r>
          </a:p>
        </p:txBody>
      </p:sp>
      <p:sp>
        <p:nvSpPr>
          <p:cNvPr id="3" name="Espace réservé du contenu 2">
            <a:extLst>
              <a:ext uri="{FF2B5EF4-FFF2-40B4-BE49-F238E27FC236}">
                <a16:creationId xmlns:a16="http://schemas.microsoft.com/office/drawing/2014/main" id="{9FA29AB9-EE1F-66C0-F90A-D6ADE43F7ED5}"/>
              </a:ext>
            </a:extLst>
          </p:cNvPr>
          <p:cNvSpPr>
            <a:spLocks noGrp="1"/>
          </p:cNvSpPr>
          <p:nvPr>
            <p:ph sz="half" idx="1"/>
          </p:nvPr>
        </p:nvSpPr>
        <p:spPr>
          <a:xfrm>
            <a:off x="838199" y="1825624"/>
            <a:ext cx="6506981" cy="4788931"/>
          </a:xfrm>
        </p:spPr>
        <p:txBody>
          <a:bodyPr/>
          <a:lstStyle/>
          <a:p>
            <a:r>
              <a:rPr lang="fr-FR" dirty="0"/>
              <a:t>Par association: </a:t>
            </a:r>
            <a:r>
              <a:rPr lang="fr-FR" dirty="0" err="1"/>
              <a:t>Ac</a:t>
            </a:r>
            <a:r>
              <a:rPr lang="fr-FR" dirty="0"/>
              <a:t> 5.3-4, 1 Co 3.16-17</a:t>
            </a:r>
          </a:p>
          <a:p>
            <a:r>
              <a:rPr lang="fr-FR" dirty="0"/>
              <a:t>Par son omniscience: 1 Co 2.10</a:t>
            </a:r>
          </a:p>
          <a:p>
            <a:r>
              <a:rPr lang="fr-FR" dirty="0"/>
              <a:t>Par son omniprésence: Ps 139.7-8</a:t>
            </a:r>
          </a:p>
          <a:p>
            <a:r>
              <a:rPr lang="fr-FR" dirty="0"/>
              <a:t>Par son rang: </a:t>
            </a:r>
            <a:r>
              <a:rPr lang="fr-FR" dirty="0" err="1"/>
              <a:t>Jn</a:t>
            </a:r>
            <a:r>
              <a:rPr lang="fr-FR" dirty="0"/>
              <a:t> 14.26</a:t>
            </a:r>
          </a:p>
          <a:p>
            <a:r>
              <a:rPr lang="fr-FR" dirty="0"/>
              <a:t>Par l’inspiration de l’Écriture: 2 Tm 3.16, 1 P 1.21 (cf. Mt 15.4)</a:t>
            </a:r>
          </a:p>
          <a:p>
            <a:r>
              <a:rPr lang="fr-FR" dirty="0"/>
              <a:t>Par association à Christ: 1 Co 3.16-17</a:t>
            </a:r>
          </a:p>
          <a:p>
            <a:r>
              <a:rPr lang="fr-FR" dirty="0"/>
              <a:t>Par association trinitaire (Mt 28, </a:t>
            </a:r>
            <a:r>
              <a:rPr lang="fr-FR" dirty="0" err="1"/>
              <a:t>Ép</a:t>
            </a:r>
            <a:r>
              <a:rPr lang="fr-FR" dirty="0"/>
              <a:t> 4, etc.)</a:t>
            </a:r>
          </a:p>
        </p:txBody>
      </p:sp>
      <p:pic>
        <p:nvPicPr>
          <p:cNvPr id="6" name="Espace réservé du contenu 5" descr="Une image contenant plein air, ciel, horizon, plage&#10;&#10;Le contenu généré par l’IA peut être incorrect.">
            <a:extLst>
              <a:ext uri="{FF2B5EF4-FFF2-40B4-BE49-F238E27FC236}">
                <a16:creationId xmlns:a16="http://schemas.microsoft.com/office/drawing/2014/main" id="{22A92301-9A5F-8953-028B-4D451303F5BD}"/>
              </a:ext>
            </a:extLst>
          </p:cNvPr>
          <p:cNvPicPr>
            <a:picLocks noGrp="1" noChangeAspect="1"/>
          </p:cNvPicPr>
          <p:nvPr>
            <p:ph sz="half" idx="2"/>
          </p:nvPr>
        </p:nvPicPr>
        <p:blipFill>
          <a:blip r:embed="rId2" cstate="screen">
            <a:extLst>
              <a:ext uri="{28A0092B-C50C-407E-A947-70E740481C1C}">
                <a14:useLocalDpi xmlns:a14="http://schemas.microsoft.com/office/drawing/2010/main"/>
              </a:ext>
            </a:extLst>
          </a:blip>
          <a:srcRect/>
          <a:stretch/>
        </p:blipFill>
        <p:spPr>
          <a:xfrm>
            <a:off x="7578436" y="1825624"/>
            <a:ext cx="4146742" cy="4062558"/>
          </a:xfrm>
        </p:spPr>
      </p:pic>
    </p:spTree>
    <p:extLst>
      <p:ext uri="{BB962C8B-B14F-4D97-AF65-F5344CB8AC3E}">
        <p14:creationId xmlns:p14="http://schemas.microsoft.com/office/powerpoint/2010/main" val="1218558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16638A7-45FD-9E65-E5E4-6FFAD44B4C61}"/>
              </a:ext>
            </a:extLst>
          </p:cNvPr>
          <p:cNvSpPr txBox="1"/>
          <p:nvPr/>
        </p:nvSpPr>
        <p:spPr>
          <a:xfrm>
            <a:off x="630381" y="927467"/>
            <a:ext cx="10931237" cy="5270738"/>
          </a:xfrm>
          <a:prstGeom prst="rect">
            <a:avLst/>
          </a:prstGeom>
          <a:noFill/>
        </p:spPr>
        <p:txBody>
          <a:bodyPr wrap="square">
            <a:spAutoFit/>
          </a:bodyPr>
          <a:lstStyle/>
          <a:p>
            <a:pPr marL="0" marR="0">
              <a:lnSpc>
                <a:spcPct val="115000"/>
              </a:lnSpc>
              <a:spcAft>
                <a:spcPts val="1000"/>
              </a:spcAft>
            </a:pPr>
            <a:r>
              <a:rPr lang="fr-FR" sz="3200" u="none" strike="noStrike" baseline="30000" dirty="0">
                <a:solidFill>
                  <a:schemeClr val="bg1"/>
                </a:solidFill>
                <a:effectLst/>
                <a:latin typeface="Calibri" panose="020F0502020204030204" pitchFamily="34" charset="0"/>
              </a:rPr>
              <a:t>10</a:t>
            </a:r>
            <a:r>
              <a:rPr lang="fr-FR" sz="3200" u="none" strike="noStrike" dirty="0">
                <a:solidFill>
                  <a:schemeClr val="bg1"/>
                </a:solidFill>
                <a:effectLst/>
                <a:latin typeface="Calibri" panose="020F0502020204030204" pitchFamily="34" charset="0"/>
              </a:rPr>
              <a:t> </a:t>
            </a:r>
            <a:r>
              <a:rPr lang="fr-FR" sz="3600" dirty="0">
                <a:solidFill>
                  <a:schemeClr val="bg1"/>
                </a:solidFill>
                <a:effectLst/>
                <a:latin typeface="Calibri" panose="020F0502020204030204" pitchFamily="34" charset="0"/>
              </a:rPr>
              <a:t>A nous, Dieu nous l’a révélé par l’Esprit. </a:t>
            </a:r>
            <a:r>
              <a:rPr lang="fr-FR" sz="3600" dirty="0">
                <a:solidFill>
                  <a:srgbClr val="FFC000"/>
                </a:solidFill>
                <a:effectLst/>
                <a:latin typeface="Calibri" panose="020F0502020204030204" pitchFamily="34" charset="0"/>
              </a:rPr>
              <a:t>Car l’Esprit sonde tout, même les profondeurs de Dieu</a:t>
            </a:r>
            <a:r>
              <a:rPr lang="fr-FR" sz="3600" dirty="0">
                <a:solidFill>
                  <a:schemeClr val="bg1"/>
                </a:solidFill>
                <a:effectLst/>
                <a:latin typeface="Calibri" panose="020F0502020204030204" pitchFamily="34" charset="0"/>
              </a:rPr>
              <a:t>. </a:t>
            </a:r>
            <a:r>
              <a:rPr lang="fr-FR" sz="3200" u="none" strike="noStrike" baseline="30000" dirty="0">
                <a:solidFill>
                  <a:schemeClr val="bg1"/>
                </a:solidFill>
                <a:effectLst/>
                <a:latin typeface="Calibri" panose="020F0502020204030204" pitchFamily="34" charset="0"/>
              </a:rPr>
              <a:t>11</a:t>
            </a:r>
            <a:r>
              <a:rPr lang="fr-FR" sz="3200" u="none" strike="noStrike" dirty="0">
                <a:solidFill>
                  <a:schemeClr val="bg1"/>
                </a:solidFill>
                <a:effectLst/>
                <a:latin typeface="Calibri" panose="020F0502020204030204" pitchFamily="34" charset="0"/>
              </a:rPr>
              <a:t> </a:t>
            </a:r>
            <a:r>
              <a:rPr lang="fr-FR" sz="3600" dirty="0">
                <a:solidFill>
                  <a:schemeClr val="bg1"/>
                </a:solidFill>
                <a:effectLst/>
                <a:latin typeface="Calibri" panose="020F0502020204030204" pitchFamily="34" charset="0"/>
              </a:rPr>
              <a:t>Qui donc, parmi les hommes, sait ce qui concerne l’homme, si ce n’est l’esprit de l’homme qui est en lui ? De même, personne ne connaît ce qui concerne Dieu, si ce n’est l’Esprit de Dieu.</a:t>
            </a:r>
            <a:r>
              <a:rPr lang="fr-FR" sz="3200" dirty="0">
                <a:solidFill>
                  <a:schemeClr val="bg1"/>
                </a:solidFill>
                <a:effectLst/>
                <a:latin typeface="Calibri" panose="020F0502020204030204" pitchFamily="34" charset="0"/>
              </a:rPr>
              <a:t> </a:t>
            </a:r>
          </a:p>
          <a:p>
            <a:pPr marL="0" marR="0">
              <a:lnSpc>
                <a:spcPct val="115000"/>
              </a:lnSpc>
              <a:spcAft>
                <a:spcPts val="1000"/>
              </a:spcAft>
            </a:pPr>
            <a:endParaRPr lang="fr-FR" sz="3200" dirty="0">
              <a:solidFill>
                <a:schemeClr val="bg1"/>
              </a:solidFill>
              <a:latin typeface="Calibri" panose="020F0502020204030204" pitchFamily="34" charset="0"/>
            </a:endParaRPr>
          </a:p>
          <a:p>
            <a:pPr marL="0" marR="0">
              <a:lnSpc>
                <a:spcPct val="115000"/>
              </a:lnSpc>
              <a:spcAft>
                <a:spcPts val="1000"/>
              </a:spcAft>
            </a:pPr>
            <a:r>
              <a:rPr lang="fr-FR" sz="3200" dirty="0">
                <a:solidFill>
                  <a:schemeClr val="bg1"/>
                </a:solidFill>
                <a:effectLst/>
                <a:latin typeface="Calibri" panose="020F0502020204030204" pitchFamily="34" charset="0"/>
              </a:rPr>
              <a:t>1 Corinthiens 2.10–11</a:t>
            </a:r>
          </a:p>
        </p:txBody>
      </p:sp>
    </p:spTree>
    <p:extLst>
      <p:ext uri="{BB962C8B-B14F-4D97-AF65-F5344CB8AC3E}">
        <p14:creationId xmlns:p14="http://schemas.microsoft.com/office/powerpoint/2010/main" val="2425221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C2084E7-103E-4908-BB67-80284B785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9" name="Rectangle 18">
            <a:extLst>
              <a:ext uri="{FF2B5EF4-FFF2-40B4-BE49-F238E27FC236}">
                <a16:creationId xmlns:a16="http://schemas.microsoft.com/office/drawing/2014/main" id="{77C5C6A8-3DFC-41EE-8BDC-AF44AF9FD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0767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re 1">
            <a:extLst>
              <a:ext uri="{FF2B5EF4-FFF2-40B4-BE49-F238E27FC236}">
                <a16:creationId xmlns:a16="http://schemas.microsoft.com/office/drawing/2014/main" id="{1DEF54BC-8E5C-3310-CB1C-3CD3F6431BA5}"/>
              </a:ext>
            </a:extLst>
          </p:cNvPr>
          <p:cNvSpPr>
            <a:spLocks noGrp="1"/>
          </p:cNvSpPr>
          <p:nvPr>
            <p:ph type="title"/>
          </p:nvPr>
        </p:nvSpPr>
        <p:spPr>
          <a:xfrm>
            <a:off x="698528" y="685800"/>
            <a:ext cx="2692372" cy="5486400"/>
          </a:xfrm>
        </p:spPr>
        <p:txBody>
          <a:bodyPr anchor="ctr">
            <a:normAutofit/>
          </a:bodyPr>
          <a:lstStyle/>
          <a:p>
            <a:pPr algn="ctr"/>
            <a:r>
              <a:rPr lang="fr-FR" dirty="0"/>
              <a:t>Les symboles bibliques</a:t>
            </a:r>
            <a:br>
              <a:rPr lang="fr-FR" dirty="0"/>
            </a:br>
            <a:br>
              <a:rPr lang="fr-FR" dirty="0"/>
            </a:br>
            <a:r>
              <a:rPr lang="fr-FR" dirty="0"/>
              <a:t>L’Esprit est comme … 1/3</a:t>
            </a:r>
          </a:p>
        </p:txBody>
      </p:sp>
      <p:pic>
        <p:nvPicPr>
          <p:cNvPr id="6" name="Image 5">
            <a:extLst>
              <a:ext uri="{FF2B5EF4-FFF2-40B4-BE49-F238E27FC236}">
                <a16:creationId xmlns:a16="http://schemas.microsoft.com/office/drawing/2014/main" id="{0597CCB1-0B45-945B-3176-B40C485CE95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05425" y="685801"/>
            <a:ext cx="1754132" cy="1754132"/>
          </a:xfrm>
          <a:prstGeom prst="rect">
            <a:avLst/>
          </a:prstGeom>
        </p:spPr>
      </p:pic>
      <p:pic>
        <p:nvPicPr>
          <p:cNvPr id="4" name="Image 3">
            <a:extLst>
              <a:ext uri="{FF2B5EF4-FFF2-40B4-BE49-F238E27FC236}">
                <a16:creationId xmlns:a16="http://schemas.microsoft.com/office/drawing/2014/main" id="{2A55355C-2D0B-EA10-AB50-E47280E404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52920" y="685801"/>
            <a:ext cx="1754132" cy="1754132"/>
          </a:xfrm>
          <a:prstGeom prst="rect">
            <a:avLst/>
          </a:prstGeom>
        </p:spPr>
      </p:pic>
      <p:pic>
        <p:nvPicPr>
          <p:cNvPr id="7" name="Image 6">
            <a:extLst>
              <a:ext uri="{FF2B5EF4-FFF2-40B4-BE49-F238E27FC236}">
                <a16:creationId xmlns:a16="http://schemas.microsoft.com/office/drawing/2014/main" id="{D37574F8-F774-60B2-6F47-8084542F0E3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96413" y="685801"/>
            <a:ext cx="1754132" cy="1754132"/>
          </a:xfrm>
          <a:prstGeom prst="rect">
            <a:avLst/>
          </a:prstGeom>
        </p:spPr>
      </p:pic>
      <p:sp>
        <p:nvSpPr>
          <p:cNvPr id="3" name="Espace réservé du contenu 2">
            <a:extLst>
              <a:ext uri="{FF2B5EF4-FFF2-40B4-BE49-F238E27FC236}">
                <a16:creationId xmlns:a16="http://schemas.microsoft.com/office/drawing/2014/main" id="{03698FF7-B83A-25D6-AE26-4364CC646479}"/>
              </a:ext>
            </a:extLst>
          </p:cNvPr>
          <p:cNvSpPr>
            <a:spLocks noGrp="1"/>
          </p:cNvSpPr>
          <p:nvPr>
            <p:ph idx="1"/>
          </p:nvPr>
        </p:nvSpPr>
        <p:spPr>
          <a:xfrm>
            <a:off x="4603056" y="2439933"/>
            <a:ext cx="7158884" cy="4418065"/>
          </a:xfrm>
        </p:spPr>
        <p:txBody>
          <a:bodyPr anchor="ctr">
            <a:normAutofit/>
          </a:bodyPr>
          <a:lstStyle/>
          <a:p>
            <a:r>
              <a:rPr lang="fr-FR" sz="2800" b="1" dirty="0">
                <a:solidFill>
                  <a:srgbClr val="BFB457"/>
                </a:solidFill>
              </a:rPr>
              <a:t>Le vent</a:t>
            </a:r>
            <a:r>
              <a:rPr lang="fr-FR" sz="2800" b="1" dirty="0"/>
              <a:t>, </a:t>
            </a:r>
            <a:r>
              <a:rPr lang="fr-FR" sz="2800" b="1" dirty="0">
                <a:solidFill>
                  <a:srgbClr val="BFB457"/>
                </a:solidFill>
              </a:rPr>
              <a:t>le souffle </a:t>
            </a:r>
            <a:r>
              <a:rPr lang="fr-FR" sz="2800" dirty="0"/>
              <a:t>(</a:t>
            </a:r>
            <a:r>
              <a:rPr lang="fr-FR" sz="2800" i="1" dirty="0" err="1"/>
              <a:t>Ruah</a:t>
            </a:r>
            <a:r>
              <a:rPr lang="fr-FR" sz="2800" dirty="0"/>
              <a:t>, </a:t>
            </a:r>
            <a:r>
              <a:rPr lang="fr-FR" sz="2800" i="1" dirty="0"/>
              <a:t>Pneuma</a:t>
            </a:r>
            <a:r>
              <a:rPr lang="fr-FR" sz="2800" dirty="0"/>
              <a:t>, </a:t>
            </a:r>
            <a:r>
              <a:rPr lang="fr-FR" sz="2800" dirty="0" err="1"/>
              <a:t>Gn</a:t>
            </a:r>
            <a:r>
              <a:rPr lang="fr-FR" sz="2800" dirty="0"/>
              <a:t> 1.2;2.7, Jean 3.8, Actes 2.2, </a:t>
            </a:r>
            <a:r>
              <a:rPr lang="fr-FR" sz="2800" dirty="0" err="1"/>
              <a:t>Éz</a:t>
            </a:r>
            <a:r>
              <a:rPr lang="fr-FR" sz="2800" dirty="0"/>
              <a:t> 37.9, </a:t>
            </a:r>
            <a:r>
              <a:rPr lang="fr-FR" sz="2800" dirty="0" err="1"/>
              <a:t>Jn</a:t>
            </a:r>
            <a:r>
              <a:rPr lang="fr-FR" sz="2800" dirty="0"/>
              <a:t> 20.22)</a:t>
            </a:r>
            <a:br>
              <a:rPr lang="fr-FR" sz="2800" dirty="0"/>
            </a:br>
            <a:r>
              <a:rPr lang="fr-FR" sz="2800" b="1" dirty="0"/>
              <a:t>Vie, Énergie, Liberté</a:t>
            </a:r>
          </a:p>
          <a:p>
            <a:r>
              <a:rPr lang="fr-FR" sz="2800" b="1" dirty="0">
                <a:solidFill>
                  <a:srgbClr val="BFB457"/>
                </a:solidFill>
              </a:rPr>
              <a:t>Le feu </a:t>
            </a:r>
            <a:r>
              <a:rPr lang="fr-FR" sz="2800" dirty="0">
                <a:solidFill>
                  <a:schemeClr val="tx1"/>
                </a:solidFill>
              </a:rPr>
              <a:t>(Actes 2.3 ; Matthieu 3.1)</a:t>
            </a:r>
            <a:br>
              <a:rPr lang="fr-FR" sz="2800" dirty="0">
                <a:solidFill>
                  <a:schemeClr val="tx1"/>
                </a:solidFill>
              </a:rPr>
            </a:br>
            <a:r>
              <a:rPr lang="fr-FR" sz="2800" b="1" dirty="0">
                <a:solidFill>
                  <a:schemeClr val="tx1"/>
                </a:solidFill>
              </a:rPr>
              <a:t>Purification, Jugement</a:t>
            </a:r>
            <a:endParaRPr lang="fr-FR" sz="2800" b="1" dirty="0">
              <a:solidFill>
                <a:srgbClr val="BFB457"/>
              </a:solidFill>
            </a:endParaRPr>
          </a:p>
          <a:p>
            <a:r>
              <a:rPr lang="fr-FR" sz="2800" b="1" dirty="0">
                <a:solidFill>
                  <a:srgbClr val="BFB457"/>
                </a:solidFill>
              </a:rPr>
              <a:t>L’eau</a:t>
            </a:r>
            <a:r>
              <a:rPr lang="fr-FR" sz="2800" dirty="0">
                <a:solidFill>
                  <a:srgbClr val="BFB457"/>
                </a:solidFill>
              </a:rPr>
              <a:t> </a:t>
            </a:r>
            <a:r>
              <a:rPr lang="fr-FR" sz="2800" dirty="0">
                <a:solidFill>
                  <a:schemeClr val="tx1"/>
                </a:solidFill>
              </a:rPr>
              <a:t>(</a:t>
            </a:r>
            <a:r>
              <a:rPr lang="fr-FR" sz="2800" dirty="0" err="1">
                <a:solidFill>
                  <a:schemeClr val="tx1"/>
                </a:solidFill>
              </a:rPr>
              <a:t>Gn</a:t>
            </a:r>
            <a:r>
              <a:rPr lang="fr-FR" sz="2800" dirty="0">
                <a:solidFill>
                  <a:schemeClr val="tx1"/>
                </a:solidFill>
              </a:rPr>
              <a:t> 1.2; Jean 7.37-39 ; Ésaïe 44.3 ; Ézéchiel 36.25-27 + </a:t>
            </a:r>
            <a:r>
              <a:rPr lang="fr-FR" sz="2800" dirty="0" err="1">
                <a:solidFill>
                  <a:schemeClr val="tx1"/>
                </a:solidFill>
              </a:rPr>
              <a:t>ref</a:t>
            </a:r>
            <a:r>
              <a:rPr lang="fr-FR" sz="2800" dirty="0">
                <a:solidFill>
                  <a:schemeClr val="tx1"/>
                </a:solidFill>
              </a:rPr>
              <a:t> au baptême de l’Esprit )</a:t>
            </a:r>
            <a:br>
              <a:rPr lang="fr-FR" sz="2800" dirty="0">
                <a:solidFill>
                  <a:schemeClr val="tx1"/>
                </a:solidFill>
              </a:rPr>
            </a:br>
            <a:r>
              <a:rPr lang="fr-FR" sz="2800" b="1" dirty="0">
                <a:solidFill>
                  <a:schemeClr val="tx1"/>
                </a:solidFill>
              </a:rPr>
              <a:t>Rafraîchissement, Purification, Vie nouvelle.</a:t>
            </a:r>
            <a:endParaRPr lang="fr-FR" sz="2800" dirty="0">
              <a:solidFill>
                <a:srgbClr val="BFB457"/>
              </a:solidFill>
            </a:endParaRPr>
          </a:p>
          <a:p>
            <a:pPr marL="0" indent="0">
              <a:buNone/>
            </a:pPr>
            <a:endParaRPr lang="fr-FR" sz="2800" dirty="0"/>
          </a:p>
        </p:txBody>
      </p:sp>
    </p:spTree>
    <p:extLst>
      <p:ext uri="{BB962C8B-B14F-4D97-AF65-F5344CB8AC3E}">
        <p14:creationId xmlns:p14="http://schemas.microsoft.com/office/powerpoint/2010/main" val="312580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ssolv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dissolve">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248945-3CDA-7707-276F-8BFF5425D6E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27FF443-1144-06DE-4A68-4B988EE91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9" name="Rectangle 18">
            <a:extLst>
              <a:ext uri="{FF2B5EF4-FFF2-40B4-BE49-F238E27FC236}">
                <a16:creationId xmlns:a16="http://schemas.microsoft.com/office/drawing/2014/main" id="{0E997AC9-FC21-287E-787C-8A195B6C4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0767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re 1">
            <a:extLst>
              <a:ext uri="{FF2B5EF4-FFF2-40B4-BE49-F238E27FC236}">
                <a16:creationId xmlns:a16="http://schemas.microsoft.com/office/drawing/2014/main" id="{7029161F-0FC7-CB8A-59E1-5FE9D05A8EE7}"/>
              </a:ext>
            </a:extLst>
          </p:cNvPr>
          <p:cNvSpPr>
            <a:spLocks noGrp="1"/>
          </p:cNvSpPr>
          <p:nvPr>
            <p:ph type="title"/>
          </p:nvPr>
        </p:nvSpPr>
        <p:spPr>
          <a:xfrm>
            <a:off x="698528" y="685800"/>
            <a:ext cx="2692372" cy="5486400"/>
          </a:xfrm>
        </p:spPr>
        <p:txBody>
          <a:bodyPr anchor="ctr">
            <a:normAutofit/>
          </a:bodyPr>
          <a:lstStyle/>
          <a:p>
            <a:pPr algn="ctr"/>
            <a:r>
              <a:rPr lang="fr-FR" dirty="0"/>
              <a:t>Les symboles bibliques</a:t>
            </a:r>
            <a:br>
              <a:rPr lang="fr-FR" dirty="0"/>
            </a:br>
            <a:br>
              <a:rPr lang="fr-FR" dirty="0"/>
            </a:br>
            <a:r>
              <a:rPr lang="fr-FR" dirty="0"/>
              <a:t>L’Esprit est comme … 2/3</a:t>
            </a:r>
          </a:p>
        </p:txBody>
      </p:sp>
      <p:sp>
        <p:nvSpPr>
          <p:cNvPr id="3" name="Espace réservé du contenu 2">
            <a:extLst>
              <a:ext uri="{FF2B5EF4-FFF2-40B4-BE49-F238E27FC236}">
                <a16:creationId xmlns:a16="http://schemas.microsoft.com/office/drawing/2014/main" id="{2E5A6025-2BF8-BE96-3EC2-AA8F1CFBDCA1}"/>
              </a:ext>
            </a:extLst>
          </p:cNvPr>
          <p:cNvSpPr>
            <a:spLocks noGrp="1"/>
          </p:cNvSpPr>
          <p:nvPr>
            <p:ph idx="1"/>
          </p:nvPr>
        </p:nvSpPr>
        <p:spPr>
          <a:xfrm>
            <a:off x="4534421" y="2717572"/>
            <a:ext cx="7199857" cy="3958225"/>
          </a:xfrm>
        </p:spPr>
        <p:txBody>
          <a:bodyPr anchor="ctr">
            <a:normAutofit/>
          </a:bodyPr>
          <a:lstStyle/>
          <a:p>
            <a:r>
              <a:rPr lang="fr-FR" sz="2800" dirty="0">
                <a:solidFill>
                  <a:srgbClr val="BFB457"/>
                </a:solidFill>
              </a:rPr>
              <a:t>La colombe </a:t>
            </a:r>
            <a:r>
              <a:rPr lang="fr-FR" sz="2800" dirty="0"/>
              <a:t>(Matthieu 3.16 ; Marc 1.10 ; Luc 3.22 ; Jean 1.32)</a:t>
            </a:r>
            <a:br>
              <a:rPr lang="fr-FR" sz="2800" dirty="0"/>
            </a:br>
            <a:r>
              <a:rPr lang="fr-FR" sz="2800" b="1" dirty="0"/>
              <a:t>Paix, Douceur, Pureté</a:t>
            </a:r>
          </a:p>
          <a:p>
            <a:r>
              <a:rPr lang="fr-FR" sz="2800" dirty="0">
                <a:solidFill>
                  <a:srgbClr val="BFB457"/>
                </a:solidFill>
              </a:rPr>
              <a:t>L’huile d’onction </a:t>
            </a:r>
            <a:r>
              <a:rPr lang="fr-FR" sz="2800" dirty="0"/>
              <a:t>(Exode 30.30-32 ; 1 Samuel 16.13 ; Ésaïe 61.1 ; 1Jean 2.20-27) </a:t>
            </a:r>
            <a:br>
              <a:rPr lang="fr-FR" sz="2800" dirty="0"/>
            </a:br>
            <a:r>
              <a:rPr lang="fr-FR" sz="2800" b="1" dirty="0"/>
              <a:t>Consécration, Sanctification</a:t>
            </a:r>
          </a:p>
          <a:p>
            <a:r>
              <a:rPr lang="fr-FR" sz="2800" dirty="0">
                <a:solidFill>
                  <a:srgbClr val="BFB457"/>
                </a:solidFill>
              </a:rPr>
              <a:t>La lumière </a:t>
            </a:r>
            <a:r>
              <a:rPr lang="fr-FR" sz="2800" dirty="0"/>
              <a:t>(Ésaïe 11.2 ; Jean 14.26 ; 1Jean 2.27)</a:t>
            </a:r>
            <a:br>
              <a:rPr lang="fr-FR" sz="2800" dirty="0"/>
            </a:br>
            <a:r>
              <a:rPr lang="fr-FR" sz="2800" b="1" dirty="0"/>
              <a:t>Illumination, Vérité  </a:t>
            </a:r>
          </a:p>
        </p:txBody>
      </p:sp>
      <p:pic>
        <p:nvPicPr>
          <p:cNvPr id="5" name="Image 4">
            <a:extLst>
              <a:ext uri="{FF2B5EF4-FFF2-40B4-BE49-F238E27FC236}">
                <a16:creationId xmlns:a16="http://schemas.microsoft.com/office/drawing/2014/main" id="{BE3FB47A-B2FD-4E83-A930-5E75E8A8738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39081" y="781238"/>
            <a:ext cx="1754132" cy="1754132"/>
          </a:xfrm>
          <a:prstGeom prst="rect">
            <a:avLst/>
          </a:prstGeom>
        </p:spPr>
      </p:pic>
      <p:pic>
        <p:nvPicPr>
          <p:cNvPr id="8" name="Image 7">
            <a:extLst>
              <a:ext uri="{FF2B5EF4-FFF2-40B4-BE49-F238E27FC236}">
                <a16:creationId xmlns:a16="http://schemas.microsoft.com/office/drawing/2014/main" id="{3ADB6120-8A7F-3090-C7B1-4422AACE1D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67747" y="781238"/>
            <a:ext cx="1754132" cy="1754132"/>
          </a:xfrm>
          <a:prstGeom prst="rect">
            <a:avLst/>
          </a:prstGeom>
        </p:spPr>
      </p:pic>
      <p:pic>
        <p:nvPicPr>
          <p:cNvPr id="9" name="Image 8">
            <a:extLst>
              <a:ext uri="{FF2B5EF4-FFF2-40B4-BE49-F238E27FC236}">
                <a16:creationId xmlns:a16="http://schemas.microsoft.com/office/drawing/2014/main" id="{953FAE02-3DDB-1380-C838-560B3F69AE9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96413" y="781238"/>
            <a:ext cx="1754132" cy="1754132"/>
          </a:xfrm>
          <a:prstGeom prst="rect">
            <a:avLst/>
          </a:prstGeom>
        </p:spPr>
      </p:pic>
    </p:spTree>
    <p:extLst>
      <p:ext uri="{BB962C8B-B14F-4D97-AF65-F5344CB8AC3E}">
        <p14:creationId xmlns:p14="http://schemas.microsoft.com/office/powerpoint/2010/main" val="324018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ssolv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dissolve">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D98A7B-4DE0-7E4F-6EFE-72D4273ECFF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2D38064-8A17-DE0C-A89B-9C4EC32657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9" name="Rectangle 18">
            <a:extLst>
              <a:ext uri="{FF2B5EF4-FFF2-40B4-BE49-F238E27FC236}">
                <a16:creationId xmlns:a16="http://schemas.microsoft.com/office/drawing/2014/main" id="{1DBEF236-064C-8249-C102-47804BD36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0767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re 1">
            <a:extLst>
              <a:ext uri="{FF2B5EF4-FFF2-40B4-BE49-F238E27FC236}">
                <a16:creationId xmlns:a16="http://schemas.microsoft.com/office/drawing/2014/main" id="{6EDE703A-F108-7E02-0232-44DE81D468A0}"/>
              </a:ext>
            </a:extLst>
          </p:cNvPr>
          <p:cNvSpPr>
            <a:spLocks noGrp="1"/>
          </p:cNvSpPr>
          <p:nvPr>
            <p:ph type="title"/>
          </p:nvPr>
        </p:nvSpPr>
        <p:spPr>
          <a:xfrm>
            <a:off x="698528" y="685800"/>
            <a:ext cx="2692372" cy="5486400"/>
          </a:xfrm>
        </p:spPr>
        <p:txBody>
          <a:bodyPr anchor="ctr">
            <a:normAutofit/>
          </a:bodyPr>
          <a:lstStyle/>
          <a:p>
            <a:pPr algn="ctr"/>
            <a:r>
              <a:rPr lang="fr-FR" dirty="0"/>
              <a:t>Les symboles bibliques</a:t>
            </a:r>
            <a:br>
              <a:rPr lang="fr-FR" dirty="0"/>
            </a:br>
            <a:br>
              <a:rPr lang="fr-FR" dirty="0"/>
            </a:br>
            <a:r>
              <a:rPr lang="fr-FR" dirty="0"/>
              <a:t>L’Esprit est comme … 3/3</a:t>
            </a:r>
          </a:p>
        </p:txBody>
      </p:sp>
      <p:sp>
        <p:nvSpPr>
          <p:cNvPr id="3" name="Espace réservé du contenu 2">
            <a:extLst>
              <a:ext uri="{FF2B5EF4-FFF2-40B4-BE49-F238E27FC236}">
                <a16:creationId xmlns:a16="http://schemas.microsoft.com/office/drawing/2014/main" id="{850E1C80-858D-9CBD-56F8-609283AB222E}"/>
              </a:ext>
            </a:extLst>
          </p:cNvPr>
          <p:cNvSpPr>
            <a:spLocks noGrp="1"/>
          </p:cNvSpPr>
          <p:nvPr>
            <p:ph idx="1"/>
          </p:nvPr>
        </p:nvSpPr>
        <p:spPr>
          <a:xfrm>
            <a:off x="4430062" y="2726854"/>
            <a:ext cx="7429501" cy="3939661"/>
          </a:xfrm>
        </p:spPr>
        <p:txBody>
          <a:bodyPr anchor="ctr">
            <a:normAutofit lnSpcReduction="10000"/>
          </a:bodyPr>
          <a:lstStyle/>
          <a:p>
            <a:r>
              <a:rPr lang="fr-FR" sz="2800" dirty="0">
                <a:solidFill>
                  <a:srgbClr val="BFB457"/>
                </a:solidFill>
              </a:rPr>
              <a:t>Le sceau </a:t>
            </a:r>
            <a:r>
              <a:rPr lang="fr-FR" sz="2800" dirty="0">
                <a:solidFill>
                  <a:schemeClr val="tx1"/>
                </a:solidFill>
              </a:rPr>
              <a:t>(Éphésiens 1.13 ; 4.30 ; 2 Corinthiens 1.22)</a:t>
            </a:r>
            <a:br>
              <a:rPr lang="fr-FR" sz="2800" dirty="0">
                <a:solidFill>
                  <a:srgbClr val="BFB457"/>
                </a:solidFill>
              </a:rPr>
            </a:br>
            <a:r>
              <a:rPr lang="fr-FR" sz="2800" b="1" dirty="0"/>
              <a:t>Appartenance, Sécurité éternelle </a:t>
            </a:r>
          </a:p>
          <a:p>
            <a:r>
              <a:rPr lang="fr-FR" sz="2800" dirty="0">
                <a:solidFill>
                  <a:srgbClr val="BFB457"/>
                </a:solidFill>
              </a:rPr>
              <a:t>L’acompte </a:t>
            </a:r>
            <a:r>
              <a:rPr lang="fr-FR" sz="2800" dirty="0"/>
              <a:t>(2 Corinthiens 1.22 ; 5.5 ; Éphésiens 1.14) </a:t>
            </a:r>
            <a:br>
              <a:rPr lang="fr-FR" sz="2800" dirty="0"/>
            </a:br>
            <a:r>
              <a:rPr lang="fr-FR" sz="2800" b="1" dirty="0"/>
              <a:t>Garantie de l’héritage, Avant-goût de la gloire</a:t>
            </a:r>
          </a:p>
          <a:p>
            <a:r>
              <a:rPr lang="fr-FR" sz="2800" dirty="0">
                <a:solidFill>
                  <a:srgbClr val="BFB457"/>
                </a:solidFill>
              </a:rPr>
              <a:t>Le doigt de Dieu </a:t>
            </a:r>
            <a:r>
              <a:rPr lang="fr-FR" sz="2800" dirty="0"/>
              <a:t>(Luc 11.20 comparé à Matthieu 12.28 ; Exode 8.19)</a:t>
            </a:r>
            <a:br>
              <a:rPr lang="fr-FR" sz="2800" dirty="0"/>
            </a:br>
            <a:r>
              <a:rPr lang="fr-FR" sz="2800" b="1" dirty="0"/>
              <a:t>Puissance divine en action, Autorité.</a:t>
            </a:r>
          </a:p>
        </p:txBody>
      </p:sp>
      <p:pic>
        <p:nvPicPr>
          <p:cNvPr id="5" name="Image 4">
            <a:extLst>
              <a:ext uri="{FF2B5EF4-FFF2-40B4-BE49-F238E27FC236}">
                <a16:creationId xmlns:a16="http://schemas.microsoft.com/office/drawing/2014/main" id="{78200BDD-8A0D-67A4-29DD-0E45B53C77F8}"/>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939081" y="781238"/>
            <a:ext cx="1754132" cy="1754132"/>
          </a:xfrm>
          <a:prstGeom prst="rect">
            <a:avLst/>
          </a:prstGeom>
        </p:spPr>
      </p:pic>
      <p:pic>
        <p:nvPicPr>
          <p:cNvPr id="8" name="Image 7">
            <a:extLst>
              <a:ext uri="{FF2B5EF4-FFF2-40B4-BE49-F238E27FC236}">
                <a16:creationId xmlns:a16="http://schemas.microsoft.com/office/drawing/2014/main" id="{4A35D8E1-065B-CCE7-D5DA-9C2DE8F0EC98}"/>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267747" y="781238"/>
            <a:ext cx="1754132" cy="1754132"/>
          </a:xfrm>
          <a:prstGeom prst="rect">
            <a:avLst/>
          </a:prstGeom>
        </p:spPr>
      </p:pic>
      <p:pic>
        <p:nvPicPr>
          <p:cNvPr id="9" name="Image 8">
            <a:extLst>
              <a:ext uri="{FF2B5EF4-FFF2-40B4-BE49-F238E27FC236}">
                <a16:creationId xmlns:a16="http://schemas.microsoft.com/office/drawing/2014/main" id="{FEC093C4-4D47-F266-AE49-3C595CBF711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596413" y="781238"/>
            <a:ext cx="1754132" cy="1754132"/>
          </a:xfrm>
          <a:prstGeom prst="rect">
            <a:avLst/>
          </a:prstGeom>
        </p:spPr>
      </p:pic>
    </p:spTree>
    <p:extLst>
      <p:ext uri="{BB962C8B-B14F-4D97-AF65-F5344CB8AC3E}">
        <p14:creationId xmlns:p14="http://schemas.microsoft.com/office/powerpoint/2010/main" val="81632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ssolv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dissolve">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312E99-E75D-1551-92FA-E8A9C3E60066}"/>
              </a:ext>
            </a:extLst>
          </p:cNvPr>
          <p:cNvSpPr>
            <a:spLocks noGrp="1"/>
          </p:cNvSpPr>
          <p:nvPr>
            <p:ph type="title"/>
          </p:nvPr>
        </p:nvSpPr>
        <p:spPr/>
        <p:txBody>
          <a:bodyPr/>
          <a:lstStyle/>
          <a:p>
            <a:r>
              <a:rPr lang="fr-FR" dirty="0"/>
              <a:t>Formulations historiques</a:t>
            </a:r>
          </a:p>
        </p:txBody>
      </p:sp>
      <p:sp>
        <p:nvSpPr>
          <p:cNvPr id="3" name="Espace réservé du contenu 2">
            <a:extLst>
              <a:ext uri="{FF2B5EF4-FFF2-40B4-BE49-F238E27FC236}">
                <a16:creationId xmlns:a16="http://schemas.microsoft.com/office/drawing/2014/main" id="{30599BBE-A0B5-1F93-E641-B8FFB46C979B}"/>
              </a:ext>
            </a:extLst>
          </p:cNvPr>
          <p:cNvSpPr>
            <a:spLocks noGrp="1"/>
          </p:cNvSpPr>
          <p:nvPr>
            <p:ph idx="1"/>
          </p:nvPr>
        </p:nvSpPr>
        <p:spPr/>
        <p:txBody>
          <a:bodyPr/>
          <a:lstStyle/>
          <a:p>
            <a:r>
              <a:rPr lang="fr-FR" dirty="0"/>
              <a:t>Symbole de Nicée-Constantinople (fin 4</a:t>
            </a:r>
            <a:r>
              <a:rPr lang="fr-FR" baseline="30000" dirty="0"/>
              <a:t>e</a:t>
            </a:r>
            <a:r>
              <a:rPr lang="fr-FR" dirty="0"/>
              <a:t>) : «  Je crois en l’Esprit Saint, qui est Seigneur et qui donne la vie; Il procède du Père et du Fils; avec le Père et le Fils, Il reçoit même adoration et même gloire; Il a parlé par les prophètes. »</a:t>
            </a:r>
          </a:p>
          <a:p>
            <a:endParaRPr lang="fr-FR" dirty="0"/>
          </a:p>
          <a:p>
            <a:r>
              <a:rPr lang="fr-FR" dirty="0"/>
              <a:t>Symbole dit d’Athanase (5</a:t>
            </a:r>
            <a:r>
              <a:rPr lang="fr-FR" baseline="30000" dirty="0"/>
              <a:t>e</a:t>
            </a:r>
            <a:r>
              <a:rPr lang="fr-FR" dirty="0"/>
              <a:t>): « Vénérer un seul Dieu dans la Trinité et la Trinité dans l’unité, sans confondre les personnes et sans diviser la substance. »</a:t>
            </a:r>
          </a:p>
          <a:p>
            <a:endParaRPr lang="fr-FR" dirty="0"/>
          </a:p>
        </p:txBody>
      </p:sp>
    </p:spTree>
    <p:extLst>
      <p:ext uri="{BB962C8B-B14F-4D97-AF65-F5344CB8AC3E}">
        <p14:creationId xmlns:p14="http://schemas.microsoft.com/office/powerpoint/2010/main" val="1996418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052B359-9244-C685-67CB-7A733F985CF2}"/>
              </a:ext>
            </a:extLst>
          </p:cNvPr>
          <p:cNvSpPr>
            <a:spLocks noGrp="1"/>
          </p:cNvSpPr>
          <p:nvPr>
            <p:ph idx="1"/>
          </p:nvPr>
        </p:nvSpPr>
        <p:spPr>
          <a:xfrm>
            <a:off x="312420" y="390418"/>
            <a:ext cx="11567160" cy="6236013"/>
          </a:xfrm>
        </p:spPr>
        <p:txBody>
          <a:bodyPr>
            <a:normAutofit/>
          </a:bodyPr>
          <a:lstStyle/>
          <a:p>
            <a:pPr marL="0" indent="0">
              <a:buNone/>
            </a:pPr>
            <a:r>
              <a:rPr lang="fr-FR" dirty="0"/>
              <a:t>[...] Nous vénérons un Dieu dans la Trinité et la Trinité dans l'Unité, sans confondre les Personnes ni diviser la substance: autre est en effet la Personne du Père, autre celle du Fils, autre celle du Saint-Esprit: mais une est la divinité du Père, du Fils et du Saint-Esprit, égale la gloire, coéternelle la majesté. </a:t>
            </a:r>
          </a:p>
          <a:p>
            <a:pPr marL="0" indent="0">
              <a:buNone/>
            </a:pPr>
            <a:r>
              <a:rPr lang="fr-FR" dirty="0"/>
              <a:t>Comme est le Père, tel est le Fils, tel est aussi le Saint-Esprit:</a:t>
            </a:r>
          </a:p>
          <a:p>
            <a:pPr marL="0" indent="0">
              <a:buNone/>
            </a:pPr>
            <a:r>
              <a:rPr lang="fr-FR" dirty="0"/>
              <a:t>- ﻿﻿Incréé est le Père, incréé le Fils, incréé le Saint-Esprit.</a:t>
            </a:r>
          </a:p>
          <a:p>
            <a:pPr marL="0" indent="0">
              <a:buNone/>
            </a:pPr>
            <a:r>
              <a:rPr lang="fr-FR" dirty="0"/>
              <a:t>- ﻿﻿Infini est le Père, infini le Fils, infini le Saint-Esprit.</a:t>
            </a:r>
          </a:p>
          <a:p>
            <a:pPr marL="0" indent="0">
              <a:buNone/>
            </a:pPr>
            <a:r>
              <a:rPr lang="fr-FR" dirty="0"/>
              <a:t>- ﻿﻿Eternel est le Père, éternel le Fils, éternel le Saint-Esprit.</a:t>
            </a:r>
          </a:p>
          <a:p>
            <a:pPr marL="0" indent="0">
              <a:buNone/>
            </a:pPr>
            <a:endParaRPr lang="fr-FR" dirty="0"/>
          </a:p>
        </p:txBody>
      </p:sp>
    </p:spTree>
    <p:extLst>
      <p:ext uri="{BB962C8B-B14F-4D97-AF65-F5344CB8AC3E}">
        <p14:creationId xmlns:p14="http://schemas.microsoft.com/office/powerpoint/2010/main" val="738467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EA68C-0F28-81DE-CFF2-B09ADC15692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97C86B7-1B63-417A-B6DF-7794859A5053}"/>
              </a:ext>
            </a:extLst>
          </p:cNvPr>
          <p:cNvSpPr>
            <a:spLocks noGrp="1"/>
          </p:cNvSpPr>
          <p:nvPr>
            <p:ph idx="1"/>
          </p:nvPr>
        </p:nvSpPr>
        <p:spPr>
          <a:xfrm>
            <a:off x="838200" y="390418"/>
            <a:ext cx="10515600" cy="6236013"/>
          </a:xfrm>
        </p:spPr>
        <p:txBody>
          <a:bodyPr>
            <a:normAutofit/>
          </a:bodyPr>
          <a:lstStyle/>
          <a:p>
            <a:pPr marL="0" indent="0">
              <a:buNone/>
            </a:pPr>
            <a:r>
              <a:rPr lang="fr-FR" dirty="0"/>
              <a:t>Et cependant ils ne sont pas trois éternels mais un éternel; tout comme ils ne sont pas trois incréés, ni trois infinis, mais un incréé et un infini. De même, tout-puissant est le Père, tout-puissant le Fils, tout Puissant le Saint-Esprit; et cependant ils ne sont pas trois tout-puissants, mais un tout-puissant.</a:t>
            </a:r>
          </a:p>
          <a:p>
            <a:pPr marL="0" indent="0">
              <a:buNone/>
            </a:pPr>
            <a:r>
              <a:rPr lang="fr-FR" dirty="0"/>
              <a:t>Ainsi le Père est Dieu, le Fils est Dieu, le Saint-Esprit est Dieu; et cependant ils ne sont pas trois Dieux, mais un Dieu.</a:t>
            </a:r>
          </a:p>
          <a:p>
            <a:pPr marL="0" indent="0">
              <a:buNone/>
            </a:pPr>
            <a:r>
              <a:rPr lang="fr-FR" dirty="0"/>
              <a:t>Ainsi le Père est Seigneur, le Fils est Seigneur, le Saint-Esprit est Seigneur; et cependant ils ne sont pas trois Seigneurs, mais un Seigneur.</a:t>
            </a:r>
          </a:p>
          <a:p>
            <a:pPr marL="0" indent="0">
              <a:buNone/>
            </a:pPr>
            <a:endParaRPr lang="fr-FR" dirty="0"/>
          </a:p>
        </p:txBody>
      </p:sp>
    </p:spTree>
    <p:extLst>
      <p:ext uri="{BB962C8B-B14F-4D97-AF65-F5344CB8AC3E}">
        <p14:creationId xmlns:p14="http://schemas.microsoft.com/office/powerpoint/2010/main" val="4284371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51B04-6CD1-0BED-3A9F-6C6B88C26F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64CC75-F0FF-7378-237B-32086545C59E}"/>
              </a:ext>
            </a:extLst>
          </p:cNvPr>
          <p:cNvSpPr>
            <a:spLocks noGrp="1"/>
          </p:cNvSpPr>
          <p:nvPr>
            <p:ph type="title"/>
          </p:nvPr>
        </p:nvSpPr>
        <p:spPr/>
        <p:txBody>
          <a:bodyPr/>
          <a:lstStyle/>
          <a:p>
            <a:r>
              <a:rPr lang="fr-FR" dirty="0"/>
              <a:t>Formulations théologiques</a:t>
            </a:r>
          </a:p>
        </p:txBody>
      </p:sp>
      <p:sp>
        <p:nvSpPr>
          <p:cNvPr id="3" name="Espace réservé du contenu 2">
            <a:extLst>
              <a:ext uri="{FF2B5EF4-FFF2-40B4-BE49-F238E27FC236}">
                <a16:creationId xmlns:a16="http://schemas.microsoft.com/office/drawing/2014/main" id="{DCF0C5D1-3034-4BB0-5C61-05A17F343E14}"/>
              </a:ext>
            </a:extLst>
          </p:cNvPr>
          <p:cNvSpPr>
            <a:spLocks noGrp="1"/>
          </p:cNvSpPr>
          <p:nvPr>
            <p:ph idx="1"/>
          </p:nvPr>
        </p:nvSpPr>
        <p:spPr/>
        <p:txBody>
          <a:bodyPr>
            <a:normAutofit lnSpcReduction="10000"/>
          </a:bodyPr>
          <a:lstStyle/>
          <a:p>
            <a:r>
              <a:rPr lang="fr-FR" dirty="0"/>
              <a:t>« Une seule essence, mais trois personnes qui subsistent éternellement » [</a:t>
            </a:r>
            <a:r>
              <a:rPr lang="fr-FR" dirty="0" err="1"/>
              <a:t>Nisus</a:t>
            </a:r>
            <a:r>
              <a:rPr lang="fr-FR" dirty="0"/>
              <a:t>, </a:t>
            </a:r>
            <a:r>
              <a:rPr lang="fr-FR" i="1" dirty="0"/>
              <a:t>Pour une foi réfléchie</a:t>
            </a:r>
            <a:r>
              <a:rPr lang="fr-FR" dirty="0"/>
              <a:t>, p. 64]</a:t>
            </a:r>
          </a:p>
          <a:p>
            <a:endParaRPr lang="fr-FR" dirty="0"/>
          </a:p>
          <a:p>
            <a:r>
              <a:rPr lang="fr-FR" dirty="0"/>
              <a:t>« Dieu existe éternellement en trois personnes, le Père, le Fils et le Saint-Esprit, et chacune de ces personnes est pleinement Dieu, et il y a un seul Dieu » [</a:t>
            </a:r>
            <a:r>
              <a:rPr lang="fr-FR" dirty="0" err="1"/>
              <a:t>Grudem</a:t>
            </a:r>
            <a:r>
              <a:rPr lang="fr-FR" dirty="0"/>
              <a:t>, </a:t>
            </a:r>
            <a:r>
              <a:rPr lang="fr-FR" i="1" dirty="0"/>
              <a:t>Théologie Systématique</a:t>
            </a:r>
            <a:r>
              <a:rPr lang="fr-FR" dirty="0"/>
              <a:t>, p. 230]. </a:t>
            </a:r>
          </a:p>
          <a:p>
            <a:endParaRPr lang="fr-FR" dirty="0"/>
          </a:p>
          <a:p>
            <a:r>
              <a:rPr lang="fr-FR" dirty="0"/>
              <a:t>« 1. Dieu est un. Il n’y a qu’un seul Dieu. 2. Le Père est Dieu. 3. Le Fils est Dieu. 4. Le Saint-Esprit est Dieu. 5. Le Père n’est pas le Fils. 6. Le Fils n’est pas l’Esprit. 7. L’Esprit n’est pas le Père. » [</a:t>
            </a:r>
            <a:r>
              <a:rPr lang="fr-FR" dirty="0" err="1"/>
              <a:t>Mayhue</a:t>
            </a:r>
            <a:r>
              <a:rPr lang="fr-FR" dirty="0"/>
              <a:t>, MacArthur, </a:t>
            </a:r>
            <a:r>
              <a:rPr lang="fr-FR" i="1" dirty="0"/>
              <a:t>Théologie Systématique</a:t>
            </a:r>
            <a:r>
              <a:rPr lang="fr-FR" dirty="0"/>
              <a:t>, 201]</a:t>
            </a:r>
          </a:p>
        </p:txBody>
      </p:sp>
    </p:spTree>
    <p:extLst>
      <p:ext uri="{BB962C8B-B14F-4D97-AF65-F5344CB8AC3E}">
        <p14:creationId xmlns:p14="http://schemas.microsoft.com/office/powerpoint/2010/main" val="1602557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re 1">
            <a:extLst>
              <a:ext uri="{FF2B5EF4-FFF2-40B4-BE49-F238E27FC236}">
                <a16:creationId xmlns:a16="http://schemas.microsoft.com/office/drawing/2014/main" id="{09961CD4-0CCC-686B-9750-5C876DC86388}"/>
              </a:ext>
            </a:extLst>
          </p:cNvPr>
          <p:cNvSpPr>
            <a:spLocks noGrp="1"/>
          </p:cNvSpPr>
          <p:nvPr>
            <p:ph type="title"/>
          </p:nvPr>
        </p:nvSpPr>
        <p:spPr>
          <a:xfrm>
            <a:off x="1371599" y="1010097"/>
            <a:ext cx="9486901" cy="1010088"/>
          </a:xfrm>
        </p:spPr>
        <p:txBody>
          <a:bodyPr anchor="b">
            <a:normAutofit/>
          </a:bodyPr>
          <a:lstStyle/>
          <a:p>
            <a:pPr algn="ctr"/>
            <a:r>
              <a:rPr lang="fr-FR" dirty="0"/>
              <a:t>L’esprit est une personne donc </a:t>
            </a:r>
          </a:p>
        </p:txBody>
      </p:sp>
      <p:sp>
        <p:nvSpPr>
          <p:cNvPr id="3" name="Espace réservé du contenu 2">
            <a:extLst>
              <a:ext uri="{FF2B5EF4-FFF2-40B4-BE49-F238E27FC236}">
                <a16:creationId xmlns:a16="http://schemas.microsoft.com/office/drawing/2014/main" id="{E135A9E3-3FAD-6594-F85E-C8281433BFDF}"/>
              </a:ext>
            </a:extLst>
          </p:cNvPr>
          <p:cNvSpPr>
            <a:spLocks noGrp="1"/>
          </p:cNvSpPr>
          <p:nvPr>
            <p:ph idx="1"/>
          </p:nvPr>
        </p:nvSpPr>
        <p:spPr>
          <a:xfrm>
            <a:off x="1371600" y="2206257"/>
            <a:ext cx="9486901" cy="3540642"/>
          </a:xfrm>
        </p:spPr>
        <p:txBody>
          <a:bodyPr>
            <a:normAutofit/>
          </a:bodyPr>
          <a:lstStyle/>
          <a:p>
            <a:r>
              <a:rPr lang="fr-FR" b="1" dirty="0"/>
              <a:t>On peut (et doit) entretenir une relation avec lui mais d’une manière biblique. </a:t>
            </a:r>
          </a:p>
          <a:p>
            <a:r>
              <a:rPr lang="fr-FR" dirty="0"/>
              <a:t>Il est </a:t>
            </a:r>
            <a:r>
              <a:rPr lang="fr-FR" b="1" dirty="0"/>
              <a:t>souverain</a:t>
            </a:r>
            <a:r>
              <a:rPr lang="fr-FR" dirty="0"/>
              <a:t> et décide.</a:t>
            </a:r>
          </a:p>
          <a:p>
            <a:r>
              <a:rPr lang="fr-FR" dirty="0"/>
              <a:t>On ne peut donc pas « l’utiliser », mais l’on doit </a:t>
            </a:r>
            <a:r>
              <a:rPr lang="fr-FR" b="1" dirty="0"/>
              <a:t>se soumettre</a:t>
            </a:r>
            <a:r>
              <a:rPr lang="fr-FR" dirty="0"/>
              <a:t> à lui.</a:t>
            </a:r>
          </a:p>
          <a:p>
            <a:r>
              <a:rPr lang="fr-FR" dirty="0"/>
              <a:t>L’on doit veiller à ne pas lui </a:t>
            </a:r>
            <a:r>
              <a:rPr lang="fr-FR" b="1" dirty="0"/>
              <a:t>résister</a:t>
            </a:r>
            <a:r>
              <a:rPr lang="fr-FR" dirty="0"/>
              <a:t> et à ne pas </a:t>
            </a:r>
            <a:r>
              <a:rPr lang="fr-FR" b="1" dirty="0"/>
              <a:t>l’attrister</a:t>
            </a:r>
            <a:r>
              <a:rPr lang="fr-FR" dirty="0"/>
              <a:t>.</a:t>
            </a:r>
          </a:p>
          <a:p>
            <a:r>
              <a:rPr lang="fr-FR" dirty="0"/>
              <a:t>L’Esprit </a:t>
            </a:r>
            <a:r>
              <a:rPr lang="fr-FR" b="1" dirty="0"/>
              <a:t>parle</a:t>
            </a:r>
            <a:r>
              <a:rPr lang="fr-FR" dirty="0"/>
              <a:t> et l’on doit </a:t>
            </a:r>
            <a:r>
              <a:rPr lang="fr-FR" b="1" dirty="0"/>
              <a:t>écouter</a:t>
            </a:r>
            <a:r>
              <a:rPr lang="fr-FR" dirty="0"/>
              <a:t>. Il s’exprime clairement à travers </a:t>
            </a:r>
            <a:r>
              <a:rPr lang="fr-FR" b="1" dirty="0"/>
              <a:t>l’Écriture</a:t>
            </a:r>
            <a:r>
              <a:rPr lang="fr-FR" dirty="0"/>
              <a:t> qu’il a inspirée.</a:t>
            </a:r>
            <a:endParaRPr lang="fr-FR" b="1" dirty="0"/>
          </a:p>
        </p:txBody>
      </p:sp>
    </p:spTree>
    <p:extLst>
      <p:ext uri="{BB962C8B-B14F-4D97-AF65-F5344CB8AC3E}">
        <p14:creationId xmlns:p14="http://schemas.microsoft.com/office/powerpoint/2010/main" val="3210509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CB6A0D-9CB4-2497-A013-2269B6F7AF76}"/>
              </a:ext>
            </a:extLst>
          </p:cNvPr>
          <p:cNvSpPr>
            <a:spLocks noGrp="1"/>
          </p:cNvSpPr>
          <p:nvPr>
            <p:ph type="title"/>
          </p:nvPr>
        </p:nvSpPr>
        <p:spPr/>
        <p:txBody>
          <a:bodyPr/>
          <a:lstStyle/>
          <a:p>
            <a:r>
              <a:rPr lang="fr-FR" dirty="0"/>
              <a:t>Trois hérésies</a:t>
            </a:r>
          </a:p>
        </p:txBody>
      </p:sp>
      <p:sp>
        <p:nvSpPr>
          <p:cNvPr id="3" name="Espace réservé du contenu 2">
            <a:extLst>
              <a:ext uri="{FF2B5EF4-FFF2-40B4-BE49-F238E27FC236}">
                <a16:creationId xmlns:a16="http://schemas.microsoft.com/office/drawing/2014/main" id="{520F3958-D618-B4E5-1A13-DB485F3FFEC7}"/>
              </a:ext>
            </a:extLst>
          </p:cNvPr>
          <p:cNvSpPr>
            <a:spLocks noGrp="1"/>
          </p:cNvSpPr>
          <p:nvPr>
            <p:ph idx="1"/>
          </p:nvPr>
        </p:nvSpPr>
        <p:spPr/>
        <p:txBody>
          <a:bodyPr/>
          <a:lstStyle/>
          <a:p>
            <a:r>
              <a:rPr lang="fr-FR" dirty="0"/>
              <a:t>L’Esprit indépendant (Montanisme)</a:t>
            </a:r>
          </a:p>
          <a:p>
            <a:r>
              <a:rPr lang="fr-FR" dirty="0"/>
              <a:t>L’Esprit dépersonnalisé (Pneumatomaque)</a:t>
            </a:r>
          </a:p>
          <a:p>
            <a:r>
              <a:rPr lang="fr-FR" dirty="0"/>
              <a:t>L’Esprit manipulé (Panthéisme christianisé)</a:t>
            </a:r>
          </a:p>
          <a:p>
            <a:endParaRPr lang="fr-FR" dirty="0"/>
          </a:p>
        </p:txBody>
      </p:sp>
    </p:spTree>
    <p:extLst>
      <p:ext uri="{BB962C8B-B14F-4D97-AF65-F5344CB8AC3E}">
        <p14:creationId xmlns:p14="http://schemas.microsoft.com/office/powerpoint/2010/main" val="3118106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861C9-26BC-49FD-C36D-D4DD843ADE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67B146-27FE-F905-938C-DE24DE3D1A72}"/>
              </a:ext>
            </a:extLst>
          </p:cNvPr>
          <p:cNvSpPr>
            <a:spLocks noGrp="1"/>
          </p:cNvSpPr>
          <p:nvPr>
            <p:ph type="ctrTitle"/>
          </p:nvPr>
        </p:nvSpPr>
        <p:spPr/>
        <p:txBody>
          <a:bodyPr>
            <a:normAutofit/>
          </a:bodyPr>
          <a:lstStyle/>
          <a:p>
            <a:r>
              <a:rPr lang="fr-FR" dirty="0"/>
              <a:t>#3. L’appel de l’Esprit</a:t>
            </a:r>
          </a:p>
        </p:txBody>
      </p:sp>
      <p:sp>
        <p:nvSpPr>
          <p:cNvPr id="3" name="Sous-titre 2">
            <a:extLst>
              <a:ext uri="{FF2B5EF4-FFF2-40B4-BE49-F238E27FC236}">
                <a16:creationId xmlns:a16="http://schemas.microsoft.com/office/drawing/2014/main" id="{8BF67FFD-4301-D4D9-601D-32EB21AA62A0}"/>
              </a:ext>
            </a:extLst>
          </p:cNvPr>
          <p:cNvSpPr>
            <a:spLocks noGrp="1"/>
          </p:cNvSpPr>
          <p:nvPr>
            <p:ph type="subTitle" idx="1"/>
          </p:nvPr>
        </p:nvSpPr>
        <p:spPr/>
        <p:txBody>
          <a:bodyPr/>
          <a:lstStyle/>
          <a:p>
            <a:r>
              <a:rPr lang="fr-FR" dirty="0"/>
              <a:t>(Ce que l’Esprit fait chez les non croyants)</a:t>
            </a:r>
          </a:p>
        </p:txBody>
      </p:sp>
    </p:spTree>
    <p:extLst>
      <p:ext uri="{BB962C8B-B14F-4D97-AF65-F5344CB8AC3E}">
        <p14:creationId xmlns:p14="http://schemas.microsoft.com/office/powerpoint/2010/main" val="3043147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58008C6-8522-6F47-B974-72AB0D815476}"/>
              </a:ext>
            </a:extLst>
          </p:cNvPr>
          <p:cNvSpPr>
            <a:spLocks noGrp="1"/>
          </p:cNvSpPr>
          <p:nvPr>
            <p:ph idx="1"/>
          </p:nvPr>
        </p:nvSpPr>
        <p:spPr>
          <a:xfrm>
            <a:off x="838200" y="462338"/>
            <a:ext cx="10515600" cy="6041204"/>
          </a:xfrm>
          <a:solidFill>
            <a:schemeClr val="tx1"/>
          </a:solidFill>
        </p:spPr>
        <p:txBody>
          <a:bodyPr>
            <a:normAutofit fontScale="85000" lnSpcReduction="20000"/>
          </a:bodyPr>
          <a:lstStyle/>
          <a:p>
            <a:pPr marL="0" indent="0">
              <a:lnSpc>
                <a:spcPct val="120000"/>
              </a:lnSpc>
              <a:buNone/>
            </a:pPr>
            <a:r>
              <a:rPr lang="fr-FR" baseline="30000" dirty="0"/>
              <a:t>5</a:t>
            </a:r>
            <a:r>
              <a:rPr lang="fr-FR" dirty="0"/>
              <a:t> Maintenant, je m’en vais vers celui qui m’a envoyé, et nul de vous ne me demande : Où vas-tu ? </a:t>
            </a:r>
            <a:r>
              <a:rPr lang="fr-FR" baseline="30000" dirty="0"/>
              <a:t>6</a:t>
            </a:r>
            <a:r>
              <a:rPr lang="fr-FR" dirty="0"/>
              <a:t> Mais parce que je vous ai parlé ainsi, la tristesse a rempli votre cœur. </a:t>
            </a:r>
            <a:r>
              <a:rPr lang="fr-FR" baseline="30000" dirty="0"/>
              <a:t>7</a:t>
            </a:r>
            <a:r>
              <a:rPr lang="fr-FR" dirty="0"/>
              <a:t> Cependant, je vous dis la vérité : il est avantageux pour vous que je parte, car si je ne pars pas, le Consolateur ne viendra pas vers vous ; mais si je m’en vais, je vous l’enverrai. </a:t>
            </a:r>
            <a:r>
              <a:rPr lang="fr-FR" baseline="30000" dirty="0"/>
              <a:t>8</a:t>
            </a:r>
            <a:r>
              <a:rPr lang="fr-FR" dirty="0"/>
              <a:t> Et quand il sera venu, il convaincra le monde de péché, de justice et de jugement : </a:t>
            </a:r>
            <a:r>
              <a:rPr lang="fr-FR" baseline="30000" dirty="0"/>
              <a:t>9</a:t>
            </a:r>
            <a:r>
              <a:rPr lang="fr-FR" dirty="0"/>
              <a:t> de péché, parce qu’ils ne croient pas en moi ; </a:t>
            </a:r>
            <a:r>
              <a:rPr lang="fr-FR" baseline="30000" dirty="0"/>
              <a:t>10</a:t>
            </a:r>
            <a:r>
              <a:rPr lang="fr-FR" dirty="0"/>
              <a:t> de justice, parce que je vais vers le Père, et que vous ne me verrez plus ; </a:t>
            </a:r>
            <a:r>
              <a:rPr lang="fr-FR" baseline="30000" dirty="0"/>
              <a:t>11</a:t>
            </a:r>
            <a:r>
              <a:rPr lang="fr-FR" dirty="0"/>
              <a:t> de jugement, parce que le prince de ce monde est jugé. </a:t>
            </a:r>
            <a:r>
              <a:rPr lang="fr-FR" baseline="30000" dirty="0"/>
              <a:t>12</a:t>
            </a:r>
            <a:r>
              <a:rPr lang="fr-FR" dirty="0"/>
              <a:t> J’ai encore beaucoup de choses à vous dire, mais vous ne pouvez pas les comprendre maintenant. </a:t>
            </a:r>
            <a:r>
              <a:rPr lang="fr-FR" baseline="30000" dirty="0"/>
              <a:t>13</a:t>
            </a:r>
            <a:r>
              <a:rPr lang="fr-FR" dirty="0"/>
              <a:t> Quand il sera venu, lui, l’Esprit de vérité, il vous conduira dans toute la vérité ; car ses paroles ne viendront pas de lui-même, mais il parlera de tout ce qu’il aura entendu et vous annoncera les choses à venir. </a:t>
            </a:r>
            <a:r>
              <a:rPr lang="fr-FR" baseline="30000" dirty="0"/>
              <a:t>14</a:t>
            </a:r>
            <a:r>
              <a:rPr lang="fr-FR" dirty="0"/>
              <a:t> Lui me glorifiera, parce qu’il prendra de ce qui est à moi et vous l’annoncera. </a:t>
            </a:r>
            <a:r>
              <a:rPr lang="fr-FR" baseline="30000" dirty="0"/>
              <a:t>15</a:t>
            </a:r>
            <a:r>
              <a:rPr lang="fr-FR" dirty="0"/>
              <a:t> Tout ce que le Père a, est à moi ; c’est pourquoi j’ai dit qu’il prendra de ce qui est à moi, et vous l’annoncera.  (Jean 16.5–15)</a:t>
            </a:r>
          </a:p>
        </p:txBody>
      </p:sp>
    </p:spTree>
    <p:extLst>
      <p:ext uri="{BB962C8B-B14F-4D97-AF65-F5344CB8AC3E}">
        <p14:creationId xmlns:p14="http://schemas.microsoft.com/office/powerpoint/2010/main" val="1448603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2">
            <a:extLst>
              <a:ext uri="{FF2B5EF4-FFF2-40B4-BE49-F238E27FC236}">
                <a16:creationId xmlns:a16="http://schemas.microsoft.com/office/drawing/2014/main" id="{75614B8D-74E6-7B97-D8AF-7DDCBE7485C1}"/>
              </a:ext>
            </a:extLst>
          </p:cNvPr>
          <p:cNvGraphicFramePr>
            <a:graphicFrameLocks noGrp="1"/>
          </p:cNvGraphicFramePr>
          <p:nvPr>
            <p:ph idx="1"/>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6910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65104-340A-15B1-FD4F-0E9A716A8147}"/>
            </a:ext>
          </a:extLst>
        </p:cNvPr>
        <p:cNvGrpSpPr/>
        <p:nvPr/>
      </p:nvGrpSpPr>
      <p:grpSpPr>
        <a:xfrm>
          <a:off x="0" y="0"/>
          <a:ext cx="0" cy="0"/>
          <a:chOff x="0" y="0"/>
          <a:chExt cx="0" cy="0"/>
        </a:xfrm>
      </p:grpSpPr>
      <p:graphicFrame>
        <p:nvGraphicFramePr>
          <p:cNvPr id="5" name="Espace réservé du contenu 2">
            <a:extLst>
              <a:ext uri="{FF2B5EF4-FFF2-40B4-BE49-F238E27FC236}">
                <a16:creationId xmlns:a16="http://schemas.microsoft.com/office/drawing/2014/main" id="{AA4BEC9D-0009-E376-856B-B402C07D9A48}"/>
              </a:ext>
            </a:extLst>
          </p:cNvPr>
          <p:cNvGraphicFramePr>
            <a:graphicFrameLocks noGrp="1"/>
          </p:cNvGraphicFramePr>
          <p:nvPr>
            <p:ph idx="1"/>
            <p:extLst>
              <p:ext uri="{D42A27DB-BD31-4B8C-83A1-F6EECF244321}">
                <p14:modId xmlns:p14="http://schemas.microsoft.com/office/powerpoint/2010/main" val="811017814"/>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a:extLst>
              <a:ext uri="{FF2B5EF4-FFF2-40B4-BE49-F238E27FC236}">
                <a16:creationId xmlns:a16="http://schemas.microsoft.com/office/drawing/2014/main" id="{141448DF-5A22-E661-7E8F-6CD1C97CCB47}"/>
              </a:ext>
            </a:extLst>
          </p:cNvPr>
          <p:cNvSpPr/>
          <p:nvPr/>
        </p:nvSpPr>
        <p:spPr>
          <a:xfrm>
            <a:off x="4898253" y="2514600"/>
            <a:ext cx="6432893" cy="364331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Tree>
    <p:extLst>
      <p:ext uri="{BB962C8B-B14F-4D97-AF65-F5344CB8AC3E}">
        <p14:creationId xmlns:p14="http://schemas.microsoft.com/office/powerpoint/2010/main" val="769825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2A06751-8B9C-614E-8D4A-C18A8BA4DE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0264" y="889262"/>
            <a:ext cx="2499753" cy="2373247"/>
          </a:xfrm>
          <a:prstGeom prst="rect">
            <a:avLst/>
          </a:prstGeom>
        </p:spPr>
      </p:pic>
      <p:pic>
        <p:nvPicPr>
          <p:cNvPr id="7" name="Picture 2">
            <a:extLst>
              <a:ext uri="{FF2B5EF4-FFF2-40B4-BE49-F238E27FC236}">
                <a16:creationId xmlns:a16="http://schemas.microsoft.com/office/drawing/2014/main" id="{EE0DB8F8-ADC3-4540-BBE2-28017FD4F2D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60105" y="3331201"/>
            <a:ext cx="2235896" cy="2307795"/>
          </a:xfrm>
          <a:prstGeom prst="rect">
            <a:avLst/>
          </a:prstGeom>
          <a:noFill/>
          <a:ln w="9525">
            <a:noFill/>
            <a:miter lim="800000"/>
            <a:headEnd/>
            <a:tailEnd/>
          </a:ln>
        </p:spPr>
      </p:pic>
      <p:pic>
        <p:nvPicPr>
          <p:cNvPr id="8" name="Picture 3">
            <a:extLst>
              <a:ext uri="{FF2B5EF4-FFF2-40B4-BE49-F238E27FC236}">
                <a16:creationId xmlns:a16="http://schemas.microsoft.com/office/drawing/2014/main" id="{5672323A-949C-F44C-9006-568F248EA41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83936" y="3262509"/>
            <a:ext cx="2347913" cy="2376487"/>
          </a:xfrm>
          <a:prstGeom prst="rect">
            <a:avLst/>
          </a:prstGeom>
          <a:noFill/>
          <a:ln w="9525">
            <a:noFill/>
            <a:miter lim="800000"/>
            <a:headEnd/>
            <a:tailEnd/>
          </a:ln>
        </p:spPr>
      </p:pic>
      <p:pic>
        <p:nvPicPr>
          <p:cNvPr id="9" name="Picture 3">
            <a:extLst>
              <a:ext uri="{FF2B5EF4-FFF2-40B4-BE49-F238E27FC236}">
                <a16:creationId xmlns:a16="http://schemas.microsoft.com/office/drawing/2014/main" id="{87DB4682-E345-6748-88AB-34EA725205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13934" y="484860"/>
            <a:ext cx="2852748" cy="2539655"/>
          </a:xfrm>
          <a:prstGeom prst="rect">
            <a:avLst/>
          </a:prstGeom>
        </p:spPr>
      </p:pic>
    </p:spTree>
    <p:extLst>
      <p:ext uri="{BB962C8B-B14F-4D97-AF65-F5344CB8AC3E}">
        <p14:creationId xmlns:p14="http://schemas.microsoft.com/office/powerpoint/2010/main" val="1133592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78396-3F5F-3591-0FFB-483434675E75}"/>
            </a:ext>
          </a:extLst>
        </p:cNvPr>
        <p:cNvGrpSpPr/>
        <p:nvPr/>
      </p:nvGrpSpPr>
      <p:grpSpPr>
        <a:xfrm>
          <a:off x="0" y="0"/>
          <a:ext cx="0" cy="0"/>
          <a:chOff x="0" y="0"/>
          <a:chExt cx="0" cy="0"/>
        </a:xfrm>
      </p:grpSpPr>
      <p:graphicFrame>
        <p:nvGraphicFramePr>
          <p:cNvPr id="5" name="Espace réservé du contenu 2">
            <a:extLst>
              <a:ext uri="{FF2B5EF4-FFF2-40B4-BE49-F238E27FC236}">
                <a16:creationId xmlns:a16="http://schemas.microsoft.com/office/drawing/2014/main" id="{9E2EB86B-4F87-5E83-68CF-13104074D042}"/>
              </a:ext>
            </a:extLst>
          </p:cNvPr>
          <p:cNvGraphicFramePr>
            <a:graphicFrameLocks noGrp="1"/>
          </p:cNvGraphicFramePr>
          <p:nvPr>
            <p:ph idx="1"/>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a:extLst>
              <a:ext uri="{FF2B5EF4-FFF2-40B4-BE49-F238E27FC236}">
                <a16:creationId xmlns:a16="http://schemas.microsoft.com/office/drawing/2014/main" id="{258881E6-8D2E-D7D9-1873-A546DF04FA25}"/>
              </a:ext>
            </a:extLst>
          </p:cNvPr>
          <p:cNvSpPr/>
          <p:nvPr/>
        </p:nvSpPr>
        <p:spPr>
          <a:xfrm>
            <a:off x="4898253" y="4234070"/>
            <a:ext cx="6311171" cy="209529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38459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04110874-5F69-9344-9B53-96DE7034FE06}"/>
              </a:ext>
            </a:extLst>
          </p:cNvPr>
          <p:cNvSpPr>
            <a:spLocks noGrp="1"/>
          </p:cNvSpPr>
          <p:nvPr>
            <p:ph sz="half" idx="1"/>
          </p:nvPr>
        </p:nvSpPr>
        <p:spPr>
          <a:xfrm>
            <a:off x="4832640" y="610498"/>
            <a:ext cx="6688800" cy="4273474"/>
          </a:xfrm>
          <a:solidFill>
            <a:schemeClr val="tx1"/>
          </a:solidFill>
        </p:spPr>
        <p:txBody>
          <a:bodyPr>
            <a:normAutofit/>
          </a:bodyPr>
          <a:lstStyle/>
          <a:p>
            <a:pPr lvl="0"/>
            <a:r>
              <a:rPr lang="fr-FR" dirty="0"/>
              <a:t>Peur du jugement et de la mort. </a:t>
            </a:r>
          </a:p>
          <a:p>
            <a:pPr lvl="0"/>
            <a:r>
              <a:rPr lang="fr-FR" dirty="0"/>
              <a:t>Désir de se libérer de la culpabilité et de la honte. </a:t>
            </a:r>
          </a:p>
          <a:p>
            <a:pPr lvl="0"/>
            <a:r>
              <a:rPr lang="fr-FR" dirty="0"/>
              <a:t>Appréciation et attrait de la vérité</a:t>
            </a:r>
          </a:p>
          <a:p>
            <a:pPr lvl="0"/>
            <a:r>
              <a:rPr lang="fr-FR" dirty="0"/>
              <a:t>Satisfaire des désirs existentiels insatisfaits. </a:t>
            </a:r>
          </a:p>
          <a:p>
            <a:pPr lvl="0"/>
            <a:r>
              <a:rPr lang="fr-FR" dirty="0"/>
              <a:t>Résoudre un problème. </a:t>
            </a:r>
          </a:p>
          <a:p>
            <a:r>
              <a:rPr lang="fr-FR" dirty="0"/>
              <a:t>Désir d'être aimé. </a:t>
            </a:r>
          </a:p>
        </p:txBody>
      </p:sp>
      <p:pic>
        <p:nvPicPr>
          <p:cNvPr id="10" name="Espace réservé du contenu 9">
            <a:extLst>
              <a:ext uri="{FF2B5EF4-FFF2-40B4-BE49-F238E27FC236}">
                <a16:creationId xmlns:a16="http://schemas.microsoft.com/office/drawing/2014/main" id="{9FB2D313-2FA5-6E4C-A006-F078A6C5777B}"/>
              </a:ext>
            </a:extLst>
          </p:cNvPr>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670560" y="555672"/>
            <a:ext cx="3976597" cy="4664279"/>
          </a:xfrm>
        </p:spPr>
      </p:pic>
    </p:spTree>
    <p:extLst>
      <p:ext uri="{BB962C8B-B14F-4D97-AF65-F5344CB8AC3E}">
        <p14:creationId xmlns:p14="http://schemas.microsoft.com/office/powerpoint/2010/main" val="68782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Résultat de recherche d'images pour &quot;balance&quot;">
            <a:extLst>
              <a:ext uri="{FF2B5EF4-FFF2-40B4-BE49-F238E27FC236}">
                <a16:creationId xmlns:a16="http://schemas.microsoft.com/office/drawing/2014/main" id="{A86A6DF3-0D2F-09E4-A13F-CDF8E2A842C8}"/>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2381957" y="643467"/>
            <a:ext cx="7428086" cy="557106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16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892" y="552700"/>
            <a:ext cx="11076708" cy="5752600"/>
          </a:xfrm>
        </p:spPr>
        <p:txBody>
          <a:bodyPr>
            <a:normAutofit fontScale="92500"/>
          </a:bodyPr>
          <a:lstStyle/>
          <a:p>
            <a:pPr marL="0" indent="0">
              <a:buNone/>
            </a:pPr>
            <a:r>
              <a:rPr lang="fr-FR" sz="3600" b="1" i="1" dirty="0">
                <a:solidFill>
                  <a:srgbClr val="FFC000"/>
                </a:solidFill>
              </a:rPr>
              <a:t>Jésus vit la vie parfaite que j’aurais dû vivre </a:t>
            </a:r>
            <a:br>
              <a:rPr lang="fr-FR" sz="3600" b="1" i="1" dirty="0">
                <a:solidFill>
                  <a:srgbClr val="FFC000"/>
                </a:solidFill>
              </a:rPr>
            </a:br>
            <a:r>
              <a:rPr lang="fr-FR" sz="3600" i="1" dirty="0"/>
              <a:t>(mais que je n’ai pas vécue), </a:t>
            </a:r>
            <a:br>
              <a:rPr lang="fr-FR" sz="3600" i="1" dirty="0"/>
            </a:br>
            <a:endParaRPr lang="fr-FR" sz="3600" i="1" dirty="0"/>
          </a:p>
          <a:p>
            <a:pPr marL="0" indent="0">
              <a:buNone/>
            </a:pPr>
            <a:r>
              <a:rPr lang="fr-FR" sz="3600" b="1" i="1" dirty="0">
                <a:solidFill>
                  <a:srgbClr val="FFC000"/>
                </a:solidFill>
              </a:rPr>
              <a:t>Jésus connaît la peur, le jugement, la honte et la mort </a:t>
            </a:r>
            <a:br>
              <a:rPr lang="fr-FR" sz="3600" b="1" i="1" dirty="0">
                <a:solidFill>
                  <a:srgbClr val="FFC000"/>
                </a:solidFill>
              </a:rPr>
            </a:br>
            <a:r>
              <a:rPr lang="fr-FR" sz="3600" b="1" i="1" dirty="0">
                <a:solidFill>
                  <a:srgbClr val="FFC000"/>
                </a:solidFill>
              </a:rPr>
              <a:t>que j’aurais dû connaître</a:t>
            </a:r>
            <a:br>
              <a:rPr lang="fr-FR" sz="3600" b="1" i="1" dirty="0">
                <a:solidFill>
                  <a:srgbClr val="FFC000"/>
                </a:solidFill>
              </a:rPr>
            </a:br>
            <a:r>
              <a:rPr lang="fr-FR" sz="3600" i="1" dirty="0"/>
              <a:t>(mais que je ne vivrai jamais) </a:t>
            </a:r>
            <a:br>
              <a:rPr lang="fr-FR" sz="3600" i="1" dirty="0"/>
            </a:br>
            <a:endParaRPr lang="fr-FR" sz="3600" i="1" dirty="0"/>
          </a:p>
          <a:p>
            <a:pPr marL="0" indent="0">
              <a:buNone/>
            </a:pPr>
            <a:r>
              <a:rPr lang="fr-FR" sz="3600" b="1" i="1" dirty="0">
                <a:solidFill>
                  <a:srgbClr val="FFC000"/>
                </a:solidFill>
              </a:rPr>
              <a:t>Jésus ressuscite pour une vie que je ne devrais pas vivre </a:t>
            </a:r>
            <a:br>
              <a:rPr lang="fr-FR" sz="3600" b="1" i="1" dirty="0">
                <a:solidFill>
                  <a:srgbClr val="FFC000"/>
                </a:solidFill>
              </a:rPr>
            </a:br>
            <a:r>
              <a:rPr lang="fr-FR" sz="3600" i="1" dirty="0"/>
              <a:t>(mais que je vivrai éternellement). </a:t>
            </a:r>
            <a:endParaRPr lang="fr-FR" sz="3600" dirty="0"/>
          </a:p>
          <a:p>
            <a:pPr marL="0" indent="0">
              <a:buNone/>
            </a:pPr>
            <a:endParaRPr lang="fr-FR" sz="3600" b="1" i="1" dirty="0"/>
          </a:p>
          <a:p>
            <a:pPr marL="0" indent="0">
              <a:buNone/>
            </a:pPr>
            <a:r>
              <a:rPr lang="fr-FR" sz="3600" b="1" i="1" dirty="0">
                <a:solidFill>
                  <a:srgbClr val="FFC000"/>
                </a:solidFill>
              </a:rPr>
              <a:t>Sa vie pour la mienne. Ma vie par la sienne!</a:t>
            </a:r>
            <a:endParaRPr lang="fr-FR" sz="3600" dirty="0">
              <a:solidFill>
                <a:srgbClr val="FFC000"/>
              </a:solidFill>
            </a:endParaRPr>
          </a:p>
          <a:p>
            <a:pPr marL="0" indent="0">
              <a:buNone/>
            </a:pPr>
            <a:endParaRPr lang="fr-FR" sz="3600" dirty="0"/>
          </a:p>
        </p:txBody>
      </p:sp>
    </p:spTree>
    <p:extLst>
      <p:ext uri="{BB962C8B-B14F-4D97-AF65-F5344CB8AC3E}">
        <p14:creationId xmlns:p14="http://schemas.microsoft.com/office/powerpoint/2010/main" val="1108020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31EAE-A522-2DC2-A330-6EE1B8AB8950}"/>
            </a:ext>
          </a:extLst>
        </p:cNvPr>
        <p:cNvGrpSpPr/>
        <p:nvPr/>
      </p:nvGrpSpPr>
      <p:grpSpPr>
        <a:xfrm>
          <a:off x="0" y="0"/>
          <a:ext cx="0" cy="0"/>
          <a:chOff x="0" y="0"/>
          <a:chExt cx="0" cy="0"/>
        </a:xfrm>
      </p:grpSpPr>
      <p:graphicFrame>
        <p:nvGraphicFramePr>
          <p:cNvPr id="5" name="Espace réservé du contenu 2">
            <a:extLst>
              <a:ext uri="{FF2B5EF4-FFF2-40B4-BE49-F238E27FC236}">
                <a16:creationId xmlns:a16="http://schemas.microsoft.com/office/drawing/2014/main" id="{B6107CA9-7078-D01F-367C-5DF30030477B}"/>
              </a:ext>
            </a:extLst>
          </p:cNvPr>
          <p:cNvGraphicFramePr>
            <a:graphicFrameLocks noGrp="1"/>
          </p:cNvGraphicFramePr>
          <p:nvPr>
            <p:ph idx="1"/>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372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087758C-6BE8-0545-86A6-A6C29970BC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01479" y="1417638"/>
            <a:ext cx="7589043" cy="5059362"/>
          </a:xfrm>
          <a:prstGeom prst="rect">
            <a:avLst/>
          </a:prstGeom>
        </p:spPr>
      </p:pic>
    </p:spTree>
    <p:extLst>
      <p:ext uri="{BB962C8B-B14F-4D97-AF65-F5344CB8AC3E}">
        <p14:creationId xmlns:p14="http://schemas.microsoft.com/office/powerpoint/2010/main" val="3216672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1A78D-A14C-1941-D11D-7A2AAE776250}"/>
            </a:ext>
          </a:extLst>
        </p:cNvPr>
        <p:cNvGrpSpPr/>
        <p:nvPr/>
      </p:nvGrpSpPr>
      <p:grpSpPr>
        <a:xfrm>
          <a:off x="0" y="0"/>
          <a:ext cx="0" cy="0"/>
          <a:chOff x="0" y="0"/>
          <a:chExt cx="0" cy="0"/>
        </a:xfrm>
      </p:grpSpPr>
      <p:sp>
        <p:nvSpPr>
          <p:cNvPr id="4" name="Right Arrow 3">
            <a:extLst>
              <a:ext uri="{FF2B5EF4-FFF2-40B4-BE49-F238E27FC236}">
                <a16:creationId xmlns:a16="http://schemas.microsoft.com/office/drawing/2014/main" id="{06F42ABF-237D-A094-9CF7-AD8BA780C723}"/>
              </a:ext>
            </a:extLst>
          </p:cNvPr>
          <p:cNvSpPr/>
          <p:nvPr/>
        </p:nvSpPr>
        <p:spPr>
          <a:xfrm>
            <a:off x="838200" y="2878050"/>
            <a:ext cx="10298337" cy="553524"/>
          </a:xfrm>
          <a:prstGeom prst="rightArrow">
            <a:avLst>
              <a:gd name="adj1" fmla="val 32353"/>
              <a:gd name="adj2" fmla="val 50000"/>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bg1"/>
              </a:solidFill>
            </a:endParaRPr>
          </a:p>
        </p:txBody>
      </p:sp>
      <p:cxnSp>
        <p:nvCxnSpPr>
          <p:cNvPr id="5" name="Straight Connector 4">
            <a:extLst>
              <a:ext uri="{FF2B5EF4-FFF2-40B4-BE49-F238E27FC236}">
                <a16:creationId xmlns:a16="http://schemas.microsoft.com/office/drawing/2014/main" id="{276BCF78-1271-59A7-1B24-1D3445315703}"/>
              </a:ext>
            </a:extLst>
          </p:cNvPr>
          <p:cNvCxnSpPr>
            <a:cxnSpLocks/>
          </p:cNvCxnSpPr>
          <p:nvPr/>
        </p:nvCxnSpPr>
        <p:spPr>
          <a:xfrm>
            <a:off x="5774413" y="3154812"/>
            <a:ext cx="0" cy="320401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24489154-E2D2-AD6F-4DA0-AEB48EDB5197}"/>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366" b="99817" l="2024" r="100000"/>
                    </a14:imgEffect>
                  </a14:imgLayer>
                </a14:imgProps>
              </a:ext>
              <a:ext uri="{28A0092B-C50C-407E-A947-70E740481C1C}">
                <a14:useLocalDpi xmlns:a14="http://schemas.microsoft.com/office/drawing/2010/main"/>
              </a:ext>
            </a:extLst>
          </a:blip>
          <a:srcRect/>
          <a:stretch/>
        </p:blipFill>
        <p:spPr>
          <a:xfrm>
            <a:off x="5117183" y="547991"/>
            <a:ext cx="820678" cy="940047"/>
          </a:xfrm>
          <a:prstGeom prst="rect">
            <a:avLst/>
          </a:prstGeom>
        </p:spPr>
      </p:pic>
      <p:sp>
        <p:nvSpPr>
          <p:cNvPr id="8" name="Rectangle 7">
            <a:extLst>
              <a:ext uri="{FF2B5EF4-FFF2-40B4-BE49-F238E27FC236}">
                <a16:creationId xmlns:a16="http://schemas.microsoft.com/office/drawing/2014/main" id="{B3193F09-414F-CBEF-2AE5-5944A61C6D11}"/>
              </a:ext>
            </a:extLst>
          </p:cNvPr>
          <p:cNvSpPr/>
          <p:nvPr/>
        </p:nvSpPr>
        <p:spPr>
          <a:xfrm>
            <a:off x="838200" y="2312053"/>
            <a:ext cx="1242200"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Avant</a:t>
            </a:r>
          </a:p>
        </p:txBody>
      </p:sp>
      <p:sp>
        <p:nvSpPr>
          <p:cNvPr id="9" name="Rectangle 8">
            <a:extLst>
              <a:ext uri="{FF2B5EF4-FFF2-40B4-BE49-F238E27FC236}">
                <a16:creationId xmlns:a16="http://schemas.microsoft.com/office/drawing/2014/main" id="{F680D548-E33E-1ACB-4518-677D74032656}"/>
              </a:ext>
            </a:extLst>
          </p:cNvPr>
          <p:cNvSpPr/>
          <p:nvPr/>
        </p:nvSpPr>
        <p:spPr>
          <a:xfrm>
            <a:off x="6811457" y="2293275"/>
            <a:ext cx="1266885"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Après</a:t>
            </a:r>
          </a:p>
        </p:txBody>
      </p:sp>
      <p:pic>
        <p:nvPicPr>
          <p:cNvPr id="11" name="Picture 4" descr="ROUGSTYL">
            <a:extLst>
              <a:ext uri="{FF2B5EF4-FFF2-40B4-BE49-F238E27FC236}">
                <a16:creationId xmlns:a16="http://schemas.microsoft.com/office/drawing/2014/main" id="{BAAAFB4A-2593-9F8E-2696-0C7242C0A4B8}"/>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4348578" y="572871"/>
            <a:ext cx="635205" cy="96981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a:extLst>
              <a:ext uri="{FF2B5EF4-FFF2-40B4-BE49-F238E27FC236}">
                <a16:creationId xmlns:a16="http://schemas.microsoft.com/office/drawing/2014/main" id="{6A3F6870-6802-7644-11E9-11A3CD696526}"/>
              </a:ext>
            </a:extLst>
          </p:cNvPr>
          <p:cNvSpPr/>
          <p:nvPr/>
        </p:nvSpPr>
        <p:spPr>
          <a:xfrm>
            <a:off x="4830944" y="2312053"/>
            <a:ext cx="1864059" cy="584775"/>
          </a:xfrm>
          <a:prstGeom prst="rect">
            <a:avLst/>
          </a:prstGeom>
          <a:noFill/>
        </p:spPr>
        <p:txBody>
          <a:bodyPr wrap="squar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À</a:t>
            </a:r>
          </a:p>
        </p:txBody>
      </p:sp>
      <p:sp>
        <p:nvSpPr>
          <p:cNvPr id="14" name="Titre 13">
            <a:extLst>
              <a:ext uri="{FF2B5EF4-FFF2-40B4-BE49-F238E27FC236}">
                <a16:creationId xmlns:a16="http://schemas.microsoft.com/office/drawing/2014/main" id="{98937C16-AF09-6BF1-BB9B-042DBBC3B739}"/>
              </a:ext>
            </a:extLst>
          </p:cNvPr>
          <p:cNvSpPr>
            <a:spLocks noGrp="1"/>
          </p:cNvSpPr>
          <p:nvPr>
            <p:ph type="title"/>
          </p:nvPr>
        </p:nvSpPr>
        <p:spPr/>
        <p:txBody>
          <a:bodyPr/>
          <a:lstStyle/>
          <a:p>
            <a:r>
              <a:rPr lang="fr-FR" dirty="0"/>
              <a:t>Conversion</a:t>
            </a:r>
          </a:p>
        </p:txBody>
      </p:sp>
      <p:sp>
        <p:nvSpPr>
          <p:cNvPr id="2" name="Rectangle 8">
            <a:extLst>
              <a:ext uri="{FF2B5EF4-FFF2-40B4-BE49-F238E27FC236}">
                <a16:creationId xmlns:a16="http://schemas.microsoft.com/office/drawing/2014/main" id="{2F6529DE-AEB2-5B08-33A5-55953FE63446}"/>
              </a:ext>
            </a:extLst>
          </p:cNvPr>
          <p:cNvSpPr>
            <a:spLocks noChangeArrowheads="1"/>
          </p:cNvSpPr>
          <p:nvPr/>
        </p:nvSpPr>
        <p:spPr bwMode="auto">
          <a:xfrm>
            <a:off x="838201" y="3570327"/>
            <a:ext cx="4733924" cy="1569660"/>
          </a:xfrm>
          <a:prstGeom prst="rect">
            <a:avLst/>
          </a:prstGeom>
          <a:noFill/>
          <a:ln w="9525">
            <a:noFill/>
            <a:miter lim="800000"/>
            <a:headEnd/>
            <a:tailEnd/>
          </a:ln>
        </p:spPr>
        <p:txBody>
          <a:bodyPr wrap="square">
            <a:spAutoFit/>
          </a:bodyPr>
          <a:lstStyle/>
          <a:p>
            <a:r>
              <a:rPr lang="fr-FR" sz="2400" dirty="0">
                <a:solidFill>
                  <a:schemeClr val="bg1"/>
                </a:solidFill>
              </a:rPr>
              <a:t>Il dirige les rencontres (</a:t>
            </a:r>
            <a:r>
              <a:rPr lang="fr-FR" sz="2400" dirty="0" err="1">
                <a:solidFill>
                  <a:schemeClr val="bg1"/>
                </a:solidFill>
              </a:rPr>
              <a:t>Ac</a:t>
            </a:r>
            <a:r>
              <a:rPr lang="fr-FR" sz="2400" dirty="0">
                <a:solidFill>
                  <a:schemeClr val="bg1"/>
                </a:solidFill>
              </a:rPr>
              <a:t> 8.29)</a:t>
            </a:r>
          </a:p>
          <a:p>
            <a:r>
              <a:rPr lang="fr-FR" sz="2400" dirty="0">
                <a:solidFill>
                  <a:schemeClr val="bg1"/>
                </a:solidFill>
              </a:rPr>
              <a:t>Il convainc de péché, justice, </a:t>
            </a:r>
            <a:br>
              <a:rPr lang="fr-FR" sz="2400" dirty="0">
                <a:solidFill>
                  <a:schemeClr val="bg1"/>
                </a:solidFill>
              </a:rPr>
            </a:br>
            <a:r>
              <a:rPr lang="fr-FR" sz="2400" dirty="0">
                <a:solidFill>
                  <a:schemeClr val="bg1"/>
                </a:solidFill>
              </a:rPr>
              <a:t>jugement (</a:t>
            </a:r>
            <a:r>
              <a:rPr lang="fr-FR" sz="2400" dirty="0" err="1">
                <a:solidFill>
                  <a:schemeClr val="bg1"/>
                </a:solidFill>
              </a:rPr>
              <a:t>Jn</a:t>
            </a:r>
            <a:r>
              <a:rPr lang="fr-FR" sz="2400" dirty="0">
                <a:solidFill>
                  <a:schemeClr val="bg1"/>
                </a:solidFill>
              </a:rPr>
              <a:t> 16.8-11)</a:t>
            </a:r>
          </a:p>
          <a:p>
            <a:r>
              <a:rPr lang="fr-FR" sz="2400" dirty="0">
                <a:solidFill>
                  <a:schemeClr val="bg1"/>
                </a:solidFill>
              </a:rPr>
              <a:t>Il appelle à salut (</a:t>
            </a:r>
            <a:r>
              <a:rPr lang="fr-FR" sz="2400" dirty="0" err="1">
                <a:solidFill>
                  <a:schemeClr val="bg1"/>
                </a:solidFill>
              </a:rPr>
              <a:t>Ac</a:t>
            </a:r>
            <a:r>
              <a:rPr lang="fr-FR" sz="2400" dirty="0">
                <a:solidFill>
                  <a:schemeClr val="bg1"/>
                </a:solidFill>
              </a:rPr>
              <a:t> 2.39)</a:t>
            </a:r>
          </a:p>
        </p:txBody>
      </p:sp>
    </p:spTree>
    <p:extLst>
      <p:ext uri="{BB962C8B-B14F-4D97-AF65-F5344CB8AC3E}">
        <p14:creationId xmlns:p14="http://schemas.microsoft.com/office/powerpoint/2010/main" val="14085855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p:cNvGraphicFramePr>
            <a:graphicFrameLocks noGrp="1"/>
          </p:cNvGraphicFramePr>
          <p:nvPr/>
        </p:nvGraphicFramePr>
        <p:xfrm>
          <a:off x="687123" y="356475"/>
          <a:ext cx="11080156" cy="2076895"/>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2076895">
                <a:tc>
                  <a:txBody>
                    <a:bodyPr/>
                    <a:lstStyle/>
                    <a:p>
                      <a:pPr>
                        <a:lnSpc>
                          <a:spcPct val="115000"/>
                        </a:lnSpc>
                        <a:spcAft>
                          <a:spcPts val="0"/>
                        </a:spcAft>
                      </a:pPr>
                      <a:r>
                        <a:rPr lang="fr-FR" sz="2000" dirty="0">
                          <a:effectLst/>
                        </a:rPr>
                        <a:t>Terme biblique</a:t>
                      </a:r>
                      <a:endParaRPr lang="fr-FR" sz="2000" dirty="0">
                        <a:effectLst/>
                        <a:latin typeface="Calibri"/>
                        <a:ea typeface="Calibri"/>
                        <a:cs typeface="Times New Roman"/>
                      </a:endParaRPr>
                    </a:p>
                  </a:txBody>
                  <a:tcPr marL="68580" marR="68580" marT="0" marB="0"/>
                </a:tc>
                <a:tc>
                  <a:txBody>
                    <a:bodyPr/>
                    <a:lstStyle/>
                    <a:p>
                      <a:pPr>
                        <a:lnSpc>
                          <a:spcPct val="115000"/>
                        </a:lnSpc>
                        <a:spcAft>
                          <a:spcPts val="0"/>
                        </a:spcAft>
                      </a:pPr>
                      <a:r>
                        <a:rPr lang="fr-FR" sz="2000" dirty="0">
                          <a:effectLst/>
                        </a:rPr>
                        <a:t>Terminologie</a:t>
                      </a:r>
                      <a:endParaRPr lang="fr-FR" sz="2000" dirty="0">
                        <a:effectLst/>
                        <a:latin typeface="Calibri"/>
                        <a:ea typeface="Calibri"/>
                        <a:cs typeface="Times New Roman"/>
                      </a:endParaRPr>
                    </a:p>
                  </a:txBody>
                  <a:tcPr marL="68580" marR="68580" marT="0" marB="0"/>
                </a:tc>
                <a:tc>
                  <a:txBody>
                    <a:bodyPr/>
                    <a:lstStyle/>
                    <a:p>
                      <a:pPr>
                        <a:lnSpc>
                          <a:spcPct val="115000"/>
                        </a:lnSpc>
                        <a:spcAft>
                          <a:spcPts val="0"/>
                        </a:spcAft>
                      </a:pPr>
                      <a:r>
                        <a:rPr lang="fr-FR" sz="2000" dirty="0">
                          <a:effectLst/>
                        </a:rPr>
                        <a:t>Condition</a:t>
                      </a:r>
                      <a:endParaRPr lang="fr-FR" sz="2000" dirty="0">
                        <a:effectLst/>
                        <a:latin typeface="Calibri"/>
                        <a:ea typeface="Calibri"/>
                        <a:cs typeface="Times New Roman"/>
                      </a:endParaRPr>
                    </a:p>
                  </a:txBody>
                  <a:tcPr marL="68580" marR="68580" marT="0" marB="0"/>
                </a:tc>
                <a:tc>
                  <a:txBody>
                    <a:bodyPr/>
                    <a:lstStyle/>
                    <a:p>
                      <a:pPr>
                        <a:lnSpc>
                          <a:spcPct val="115000"/>
                        </a:lnSpc>
                        <a:spcAft>
                          <a:spcPts val="0"/>
                        </a:spcAft>
                      </a:pPr>
                      <a:r>
                        <a:rPr lang="fr-FR" sz="2000">
                          <a:effectLst/>
                        </a:rPr>
                        <a:t>Résultat</a:t>
                      </a:r>
                      <a:endParaRPr lang="fr-FR" sz="2000">
                        <a:effectLst/>
                        <a:latin typeface="Calibri"/>
                        <a:ea typeface="Calibri"/>
                        <a:cs typeface="Times New Roman"/>
                      </a:endParaRPr>
                    </a:p>
                  </a:txBody>
                  <a:tcPr marL="68580" marR="68580" marT="0" marB="0"/>
                </a:tc>
                <a:tc>
                  <a:txBody>
                    <a:bodyPr/>
                    <a:lstStyle/>
                    <a:p>
                      <a:pPr>
                        <a:lnSpc>
                          <a:spcPct val="115000"/>
                        </a:lnSpc>
                        <a:spcAft>
                          <a:spcPts val="0"/>
                        </a:spcAft>
                      </a:pPr>
                      <a:r>
                        <a:rPr lang="fr-FR" sz="2000" dirty="0">
                          <a:effectLst/>
                        </a:rPr>
                        <a:t>Définition </a:t>
                      </a:r>
                      <a:endParaRPr lang="fr-F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9" name="Tableau 8"/>
          <p:cNvGraphicFramePr>
            <a:graphicFrameLocks noGrp="1"/>
          </p:cNvGraphicFramePr>
          <p:nvPr/>
        </p:nvGraphicFramePr>
        <p:xfrm>
          <a:off x="687123" y="1076554"/>
          <a:ext cx="11080156" cy="206917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2069171">
                <a:tc>
                  <a:txBody>
                    <a:bodyPr/>
                    <a:lstStyle/>
                    <a:p>
                      <a:pPr>
                        <a:lnSpc>
                          <a:spcPct val="115000"/>
                        </a:lnSpc>
                        <a:spcAft>
                          <a:spcPts val="0"/>
                        </a:spcAft>
                      </a:pPr>
                      <a:r>
                        <a:rPr lang="fr-FR" sz="2000" i="1" dirty="0">
                          <a:effectLst/>
                          <a:latin typeface="Calibri"/>
                          <a:ea typeface="Calibri"/>
                          <a:cs typeface="Times New Roman"/>
                        </a:rPr>
                        <a:t>Justification</a:t>
                      </a:r>
                      <a:endParaRPr lang="fr-FR" sz="2000" dirty="0">
                        <a:effectLst/>
                        <a:latin typeface="Calibri"/>
                        <a:ea typeface="Calibri"/>
                        <a:cs typeface="Times New Roman"/>
                      </a:endParaRPr>
                    </a:p>
                  </a:txBody>
                  <a:tcPr marL="68580" marR="68580" marT="0" marB="0">
                    <a:solidFill>
                      <a:schemeClr val="accent5">
                        <a:lumMod val="50000"/>
                      </a:schemeClr>
                    </a:solidFill>
                  </a:tcPr>
                </a:tc>
                <a:tc>
                  <a:txBody>
                    <a:bodyPr/>
                    <a:lstStyle/>
                    <a:p>
                      <a:pPr>
                        <a:lnSpc>
                          <a:spcPct val="115000"/>
                        </a:lnSpc>
                        <a:spcAft>
                          <a:spcPts val="0"/>
                        </a:spcAft>
                      </a:pPr>
                      <a:endParaRPr lang="fr-FR" sz="2000" dirty="0">
                        <a:effectLst/>
                        <a:latin typeface="Calibri"/>
                        <a:ea typeface="Calibri"/>
                        <a:cs typeface="Times New Roman"/>
                      </a:endParaRPr>
                    </a:p>
                    <a:p>
                      <a:pPr>
                        <a:lnSpc>
                          <a:spcPct val="115000"/>
                        </a:lnSpc>
                        <a:spcAft>
                          <a:spcPts val="0"/>
                        </a:spcAft>
                      </a:pPr>
                      <a:endParaRPr lang="fr-FR" sz="2000" dirty="0">
                        <a:effectLst/>
                        <a:latin typeface="Calibri"/>
                        <a:ea typeface="Calibri"/>
                        <a:cs typeface="Times New Roman"/>
                      </a:endParaRPr>
                    </a:p>
                  </a:txBody>
                  <a:tcPr marL="68580" marR="68580" marT="0" marB="0">
                    <a:solidFill>
                      <a:schemeClr val="accent5">
                        <a:lumMod val="50000"/>
                      </a:schemeClr>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chemeClr val="accent5">
                        <a:lumMod val="50000"/>
                      </a:schemeClr>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chemeClr val="accent5">
                        <a:lumMod val="50000"/>
                      </a:schemeClr>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endParaRPr lang="fr-FR" sz="2000" dirty="0">
                        <a:effectLst/>
                        <a:latin typeface="Calibri"/>
                        <a:ea typeface="Calibri"/>
                        <a:cs typeface="Times New Roman"/>
                      </a:endParaRPr>
                    </a:p>
                  </a:txBody>
                  <a:tcPr marL="68580" marR="68580" marT="0" marB="0">
                    <a:solidFill>
                      <a:schemeClr val="accent5">
                        <a:lumMod val="50000"/>
                      </a:schemeClr>
                    </a:solidFill>
                  </a:tcPr>
                </a:tc>
                <a:extLst>
                  <a:ext uri="{0D108BD9-81ED-4DB2-BD59-A6C34878D82A}">
                    <a16:rowId xmlns:a16="http://schemas.microsoft.com/office/drawing/2014/main" val="10000"/>
                  </a:ext>
                </a:extLst>
              </a:tr>
            </a:tbl>
          </a:graphicData>
        </a:graphic>
      </p:graphicFrame>
      <p:graphicFrame>
        <p:nvGraphicFramePr>
          <p:cNvPr id="10" name="Tableau 9"/>
          <p:cNvGraphicFramePr>
            <a:graphicFrameLocks noGrp="1"/>
          </p:cNvGraphicFramePr>
          <p:nvPr/>
        </p:nvGraphicFramePr>
        <p:xfrm>
          <a:off x="687123" y="1796634"/>
          <a:ext cx="11080156" cy="206917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2069171">
                <a:tc>
                  <a:txBody>
                    <a:bodyPr/>
                    <a:lstStyle/>
                    <a:p>
                      <a:pPr>
                        <a:lnSpc>
                          <a:spcPct val="115000"/>
                        </a:lnSpc>
                        <a:spcAft>
                          <a:spcPts val="0"/>
                        </a:spcAft>
                      </a:pPr>
                      <a:r>
                        <a:rPr lang="fr-FR" sz="2000" i="1" dirty="0">
                          <a:effectLst/>
                          <a:latin typeface="Calibri"/>
                          <a:ea typeface="Calibri"/>
                          <a:cs typeface="Times New Roman"/>
                        </a:rPr>
                        <a:t>Rédemption</a:t>
                      </a:r>
                      <a:endParaRPr lang="fr-FR" sz="2000" dirty="0">
                        <a:effectLst/>
                        <a:latin typeface="Calibri"/>
                        <a:ea typeface="Calibri"/>
                        <a:cs typeface="Times New Roman"/>
                      </a:endParaRPr>
                    </a:p>
                  </a:txBody>
                  <a:tcPr marL="68580" marR="68580" marT="0" marB="0">
                    <a:solidFill>
                      <a:srgbClr val="7030A0"/>
                    </a:solidFill>
                  </a:tcPr>
                </a:tc>
                <a:tc>
                  <a:txBody>
                    <a:bodyPr/>
                    <a:lstStyle/>
                    <a:p>
                      <a:pPr>
                        <a:lnSpc>
                          <a:spcPct val="115000"/>
                        </a:lnSpc>
                        <a:spcAft>
                          <a:spcPts val="0"/>
                        </a:spcAft>
                      </a:pPr>
                      <a:endParaRPr lang="fr-FR" sz="2000" dirty="0">
                        <a:effectLst/>
                        <a:latin typeface="Calibri"/>
                        <a:ea typeface="Calibri"/>
                        <a:cs typeface="Times New Roman"/>
                      </a:endParaRPr>
                    </a:p>
                    <a:p>
                      <a:pPr>
                        <a:lnSpc>
                          <a:spcPct val="115000"/>
                        </a:lnSpc>
                        <a:spcAft>
                          <a:spcPts val="0"/>
                        </a:spcAft>
                      </a:pPr>
                      <a:endParaRPr lang="fr-FR" sz="2000" dirty="0">
                        <a:effectLst/>
                        <a:latin typeface="Calibri"/>
                        <a:ea typeface="Calibri"/>
                        <a:cs typeface="Times New Roman"/>
                      </a:endParaRPr>
                    </a:p>
                  </a:txBody>
                  <a:tcPr marL="68580" marR="68580" marT="0" marB="0"/>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11" name="Tableau 10"/>
          <p:cNvGraphicFramePr>
            <a:graphicFrameLocks noGrp="1"/>
          </p:cNvGraphicFramePr>
          <p:nvPr/>
        </p:nvGraphicFramePr>
        <p:xfrm>
          <a:off x="687123" y="2516714"/>
          <a:ext cx="11080156" cy="206917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2069171">
                <a:tc>
                  <a:txBody>
                    <a:bodyPr/>
                    <a:lstStyle/>
                    <a:p>
                      <a:pPr>
                        <a:lnSpc>
                          <a:spcPct val="115000"/>
                        </a:lnSpc>
                        <a:spcAft>
                          <a:spcPts val="0"/>
                        </a:spcAft>
                      </a:pPr>
                      <a:r>
                        <a:rPr lang="fr-FR" sz="2000" i="1" dirty="0">
                          <a:effectLst/>
                          <a:latin typeface="Calibri"/>
                          <a:ea typeface="Calibri"/>
                          <a:cs typeface="Times New Roman"/>
                        </a:rPr>
                        <a:t>Réconciliation</a:t>
                      </a:r>
                      <a:endParaRPr lang="fr-FR" sz="2000" dirty="0">
                        <a:effectLst/>
                        <a:latin typeface="Calibri"/>
                        <a:ea typeface="Calibri"/>
                        <a:cs typeface="Times New Roman"/>
                      </a:endParaRPr>
                    </a:p>
                  </a:txBody>
                  <a:tcPr marL="68580" marR="68580" marT="0" marB="0">
                    <a:solidFill>
                      <a:srgbClr val="00B050"/>
                    </a:solidFill>
                  </a:tcPr>
                </a:tc>
                <a:tc>
                  <a:txBody>
                    <a:bodyPr/>
                    <a:lstStyle/>
                    <a:p>
                      <a:pPr>
                        <a:lnSpc>
                          <a:spcPct val="115000"/>
                        </a:lnSpc>
                        <a:spcAft>
                          <a:spcPts val="0"/>
                        </a:spcAft>
                      </a:pPr>
                      <a:endParaRPr lang="fr-FR" sz="2000" dirty="0">
                        <a:effectLst/>
                        <a:latin typeface="Calibri"/>
                        <a:ea typeface="Calibri"/>
                        <a:cs typeface="Times New Roman"/>
                      </a:endParaRPr>
                    </a:p>
                    <a:p>
                      <a:pPr>
                        <a:lnSpc>
                          <a:spcPct val="115000"/>
                        </a:lnSpc>
                        <a:spcAft>
                          <a:spcPts val="0"/>
                        </a:spcAft>
                      </a:pPr>
                      <a:endParaRPr lang="fr-FR" sz="2000" dirty="0">
                        <a:effectLst/>
                        <a:latin typeface="Calibri"/>
                        <a:ea typeface="Calibri"/>
                        <a:cs typeface="Times New Roman"/>
                      </a:endParaRPr>
                    </a:p>
                  </a:txBody>
                  <a:tcPr marL="68580" marR="68580" marT="0" marB="0">
                    <a:solidFill>
                      <a:srgbClr val="00B050"/>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00B050"/>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00B050"/>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00B050"/>
                    </a:solidFill>
                  </a:tcPr>
                </a:tc>
                <a:extLst>
                  <a:ext uri="{0D108BD9-81ED-4DB2-BD59-A6C34878D82A}">
                    <a16:rowId xmlns:a16="http://schemas.microsoft.com/office/drawing/2014/main" val="10000"/>
                  </a:ext>
                </a:extLst>
              </a:tr>
            </a:tbl>
          </a:graphicData>
        </a:graphic>
      </p:graphicFrame>
      <p:graphicFrame>
        <p:nvGraphicFramePr>
          <p:cNvPr id="12" name="Tableau 11"/>
          <p:cNvGraphicFramePr>
            <a:graphicFrameLocks noGrp="1"/>
          </p:cNvGraphicFramePr>
          <p:nvPr/>
        </p:nvGraphicFramePr>
        <p:xfrm>
          <a:off x="687123" y="3236794"/>
          <a:ext cx="11080156" cy="206917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2069171">
                <a:tc>
                  <a:txBody>
                    <a:bodyPr/>
                    <a:lstStyle/>
                    <a:p>
                      <a:pPr>
                        <a:lnSpc>
                          <a:spcPct val="115000"/>
                        </a:lnSpc>
                        <a:spcAft>
                          <a:spcPts val="0"/>
                        </a:spcAft>
                      </a:pPr>
                      <a:r>
                        <a:rPr lang="fr-FR" sz="2000" i="1" dirty="0">
                          <a:effectLst/>
                          <a:latin typeface="Calibri"/>
                          <a:ea typeface="Calibri"/>
                          <a:cs typeface="Times New Roman"/>
                        </a:rPr>
                        <a:t>Pardon</a:t>
                      </a:r>
                      <a:endParaRPr lang="fr-FR" sz="2000" dirty="0">
                        <a:effectLst/>
                        <a:latin typeface="Calibri"/>
                        <a:ea typeface="Calibri"/>
                        <a:cs typeface="Times New Roman"/>
                      </a:endParaRPr>
                    </a:p>
                  </a:txBody>
                  <a:tcPr marL="68580" marR="68580" marT="0" marB="0">
                    <a:solidFill>
                      <a:srgbClr val="333333"/>
                    </a:solidFill>
                  </a:tcPr>
                </a:tc>
                <a:tc>
                  <a:txBody>
                    <a:bodyPr/>
                    <a:lstStyle/>
                    <a:p>
                      <a:pPr>
                        <a:lnSpc>
                          <a:spcPct val="115000"/>
                        </a:lnSpc>
                        <a:spcAft>
                          <a:spcPts val="0"/>
                        </a:spcAft>
                      </a:pPr>
                      <a:endParaRPr lang="fr-FR" sz="2000" dirty="0">
                        <a:effectLst/>
                        <a:latin typeface="Calibri"/>
                        <a:ea typeface="Calibri"/>
                        <a:cs typeface="Times New Roman"/>
                      </a:endParaRPr>
                    </a:p>
                    <a:p>
                      <a:pPr>
                        <a:lnSpc>
                          <a:spcPct val="115000"/>
                        </a:lnSpc>
                        <a:spcAft>
                          <a:spcPts val="0"/>
                        </a:spcAft>
                      </a:pPr>
                      <a:endParaRPr lang="fr-FR" sz="2000" dirty="0">
                        <a:effectLst/>
                        <a:latin typeface="Calibri"/>
                        <a:ea typeface="Calibri"/>
                        <a:cs typeface="Times New Roman"/>
                      </a:endParaRPr>
                    </a:p>
                  </a:txBody>
                  <a:tcPr marL="68580" marR="68580" marT="0" marB="0">
                    <a:solidFill>
                      <a:srgbClr val="333333"/>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333333"/>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333333"/>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333333"/>
                    </a:solidFill>
                  </a:tcPr>
                </a:tc>
                <a:extLst>
                  <a:ext uri="{0D108BD9-81ED-4DB2-BD59-A6C34878D82A}">
                    <a16:rowId xmlns:a16="http://schemas.microsoft.com/office/drawing/2014/main" val="10000"/>
                  </a:ext>
                </a:extLst>
              </a:tr>
            </a:tbl>
          </a:graphicData>
        </a:graphic>
      </p:graphicFrame>
      <p:graphicFrame>
        <p:nvGraphicFramePr>
          <p:cNvPr id="13" name="Tableau 12"/>
          <p:cNvGraphicFramePr>
            <a:graphicFrameLocks noGrp="1"/>
          </p:cNvGraphicFramePr>
          <p:nvPr/>
        </p:nvGraphicFramePr>
        <p:xfrm>
          <a:off x="687123" y="3956874"/>
          <a:ext cx="11080156" cy="680466"/>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629011">
                <a:tc>
                  <a:txBody>
                    <a:bodyPr/>
                    <a:lstStyle/>
                    <a:p>
                      <a:pPr>
                        <a:lnSpc>
                          <a:spcPct val="115000"/>
                        </a:lnSpc>
                        <a:spcAft>
                          <a:spcPts val="0"/>
                        </a:spcAft>
                      </a:pPr>
                      <a:r>
                        <a:rPr lang="fr-FR" sz="2000" i="1" dirty="0">
                          <a:effectLst/>
                          <a:latin typeface="Calibri"/>
                          <a:ea typeface="Calibri"/>
                          <a:cs typeface="Times New Roman"/>
                        </a:rPr>
                        <a:t>Adoption</a:t>
                      </a:r>
                      <a:endParaRPr lang="fr-FR" sz="2000" dirty="0">
                        <a:effectLst/>
                        <a:latin typeface="Calibri"/>
                        <a:ea typeface="Calibri"/>
                        <a:cs typeface="Times New Roman"/>
                      </a:endParaRPr>
                    </a:p>
                  </a:txBody>
                  <a:tcPr marL="68580" marR="68580" marT="0" marB="0">
                    <a:solidFill>
                      <a:srgbClr val="0066FF"/>
                    </a:solidFill>
                  </a:tcPr>
                </a:tc>
                <a:tc>
                  <a:txBody>
                    <a:bodyPr/>
                    <a:lstStyle/>
                    <a:p>
                      <a:pPr>
                        <a:lnSpc>
                          <a:spcPct val="115000"/>
                        </a:lnSpc>
                        <a:spcAft>
                          <a:spcPts val="0"/>
                        </a:spcAft>
                      </a:pPr>
                      <a:endParaRPr lang="fr-FR" sz="2000" dirty="0">
                        <a:effectLst/>
                        <a:latin typeface="Calibri"/>
                        <a:ea typeface="Calibri"/>
                        <a:cs typeface="Times New Roman"/>
                      </a:endParaRPr>
                    </a:p>
                    <a:p>
                      <a:pPr>
                        <a:lnSpc>
                          <a:spcPct val="115000"/>
                        </a:lnSpc>
                        <a:spcAft>
                          <a:spcPts val="0"/>
                        </a:spcAft>
                      </a:pPr>
                      <a:endParaRPr lang="fr-FR" sz="2000" dirty="0">
                        <a:effectLst/>
                        <a:latin typeface="Calibri"/>
                        <a:ea typeface="Calibri"/>
                        <a:cs typeface="Times New Roman"/>
                      </a:endParaRPr>
                    </a:p>
                  </a:txBody>
                  <a:tcPr marL="68580" marR="68580" marT="0" marB="0">
                    <a:solidFill>
                      <a:srgbClr val="0066FF"/>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0066FF"/>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0066FF"/>
                    </a:solidFill>
                  </a:tcPr>
                </a:tc>
                <a:tc>
                  <a:txBody>
                    <a:bodyPr/>
                    <a:lstStyle/>
                    <a:p>
                      <a:pPr>
                        <a:lnSpc>
                          <a:spcPct val="115000"/>
                        </a:lnSpc>
                        <a:spcAft>
                          <a:spcPts val="0"/>
                        </a:spcAft>
                      </a:pPr>
                      <a:endParaRPr lang="fr-FR" sz="2000" dirty="0">
                        <a:effectLst/>
                        <a:latin typeface="Calibri"/>
                        <a:ea typeface="Calibri"/>
                        <a:cs typeface="Times New Roman"/>
                      </a:endParaRPr>
                    </a:p>
                  </a:txBody>
                  <a:tcPr marL="68580" marR="68580" marT="0" marB="0">
                    <a:solidFill>
                      <a:srgbClr val="0066FF"/>
                    </a:solidFill>
                  </a:tcPr>
                </a:tc>
                <a:extLst>
                  <a:ext uri="{0D108BD9-81ED-4DB2-BD59-A6C34878D82A}">
                    <a16:rowId xmlns:a16="http://schemas.microsoft.com/office/drawing/2014/main" val="10000"/>
                  </a:ext>
                </a:extLst>
              </a:tr>
            </a:tbl>
          </a:graphicData>
        </a:graphic>
      </p:graphicFrame>
      <p:graphicFrame>
        <p:nvGraphicFramePr>
          <p:cNvPr id="14" name="Tableau 13"/>
          <p:cNvGraphicFramePr>
            <a:graphicFrameLocks noGrp="1"/>
          </p:cNvGraphicFramePr>
          <p:nvPr/>
        </p:nvGraphicFramePr>
        <p:xfrm>
          <a:off x="687123" y="1076554"/>
          <a:ext cx="11080156" cy="206917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2069171">
                <a:tc>
                  <a:txBody>
                    <a:bodyPr/>
                    <a:lstStyle/>
                    <a:p>
                      <a:pPr>
                        <a:lnSpc>
                          <a:spcPct val="115000"/>
                        </a:lnSpc>
                        <a:spcAft>
                          <a:spcPts val="0"/>
                        </a:spcAft>
                      </a:pPr>
                      <a:r>
                        <a:rPr lang="fr-FR" sz="2000" i="1" dirty="0">
                          <a:effectLst/>
                          <a:latin typeface="Calibri"/>
                          <a:ea typeface="Calibri"/>
                          <a:cs typeface="Times New Roman"/>
                        </a:rPr>
                        <a:t>Justification</a:t>
                      </a:r>
                      <a:endParaRPr lang="fr-FR" sz="2000" dirty="0">
                        <a:effectLst/>
                        <a:latin typeface="Calibri"/>
                        <a:ea typeface="Calibri"/>
                        <a:cs typeface="Times New Roman"/>
                      </a:endParaRPr>
                    </a:p>
                  </a:txBody>
                  <a:tcPr marL="68580" marR="68580" marT="0" marB="0">
                    <a:solidFill>
                      <a:schemeClr val="accent5">
                        <a:lumMod val="50000"/>
                      </a:schemeClr>
                    </a:solidFill>
                  </a:tcPr>
                </a:tc>
                <a:tc>
                  <a:txBody>
                    <a:bodyPr/>
                    <a:lstStyle/>
                    <a:p>
                      <a:pPr>
                        <a:lnSpc>
                          <a:spcPct val="115000"/>
                        </a:lnSpc>
                        <a:spcAft>
                          <a:spcPts val="0"/>
                        </a:spcAft>
                      </a:pPr>
                      <a:r>
                        <a:rPr lang="fr-FR" sz="2000">
                          <a:effectLst/>
                          <a:latin typeface="Calibri"/>
                          <a:ea typeface="Calibri"/>
                          <a:cs typeface="Times New Roman"/>
                        </a:rPr>
                        <a:t>Légal</a:t>
                      </a:r>
                    </a:p>
                  </a:txBody>
                  <a:tcPr marL="68580" marR="68580" marT="0" marB="0">
                    <a:solidFill>
                      <a:schemeClr val="accent5">
                        <a:lumMod val="50000"/>
                      </a:schemeClr>
                    </a:solidFill>
                  </a:tcPr>
                </a:tc>
                <a:tc>
                  <a:txBody>
                    <a:bodyPr/>
                    <a:lstStyle/>
                    <a:p>
                      <a:pPr>
                        <a:lnSpc>
                          <a:spcPct val="115000"/>
                        </a:lnSpc>
                        <a:spcAft>
                          <a:spcPts val="0"/>
                        </a:spcAft>
                      </a:pPr>
                      <a:r>
                        <a:rPr lang="fr-FR" sz="2000">
                          <a:effectLst/>
                          <a:latin typeface="Calibri"/>
                          <a:ea typeface="Calibri"/>
                          <a:cs typeface="Times New Roman"/>
                        </a:rPr>
                        <a:t>Coupable</a:t>
                      </a:r>
                    </a:p>
                  </a:txBody>
                  <a:tcPr marL="68580" marR="68580" marT="0" marB="0">
                    <a:solidFill>
                      <a:schemeClr val="accent5">
                        <a:lumMod val="50000"/>
                      </a:schemeClr>
                    </a:solidFill>
                  </a:tcPr>
                </a:tc>
                <a:tc>
                  <a:txBody>
                    <a:bodyPr/>
                    <a:lstStyle/>
                    <a:p>
                      <a:pPr>
                        <a:lnSpc>
                          <a:spcPct val="115000"/>
                        </a:lnSpc>
                        <a:spcAft>
                          <a:spcPts val="0"/>
                        </a:spcAft>
                      </a:pPr>
                      <a:r>
                        <a:rPr lang="fr-FR" sz="2000">
                          <a:effectLst/>
                          <a:latin typeface="Calibri"/>
                          <a:ea typeface="Calibri"/>
                          <a:cs typeface="Times New Roman"/>
                        </a:rPr>
                        <a:t>Juste !</a:t>
                      </a:r>
                    </a:p>
                  </a:txBody>
                  <a:tcPr marL="68580" marR="68580" marT="0" marB="0">
                    <a:solidFill>
                      <a:schemeClr val="accent5">
                        <a:lumMod val="50000"/>
                      </a:schemeClr>
                    </a:solidFill>
                  </a:tcPr>
                </a:tc>
                <a:tc>
                  <a:txBody>
                    <a:bodyPr/>
                    <a:lstStyle/>
                    <a:p>
                      <a:pPr>
                        <a:lnSpc>
                          <a:spcPct val="115000"/>
                        </a:lnSpc>
                        <a:spcAft>
                          <a:spcPts val="0"/>
                        </a:spcAft>
                      </a:pPr>
                      <a:r>
                        <a:rPr lang="fr-FR" sz="2000" dirty="0">
                          <a:effectLst/>
                          <a:latin typeface="Calibri"/>
                          <a:ea typeface="Calibri"/>
                          <a:cs typeface="Times New Roman"/>
                        </a:rPr>
                        <a:t>Déclarer juste le coupable. </a:t>
                      </a:r>
                    </a:p>
                  </a:txBody>
                  <a:tcPr marL="68580" marR="68580" marT="0" marB="0">
                    <a:solidFill>
                      <a:schemeClr val="accent5">
                        <a:lumMod val="50000"/>
                      </a:schemeClr>
                    </a:solidFill>
                  </a:tcPr>
                </a:tc>
                <a:extLst>
                  <a:ext uri="{0D108BD9-81ED-4DB2-BD59-A6C34878D82A}">
                    <a16:rowId xmlns:a16="http://schemas.microsoft.com/office/drawing/2014/main" val="10000"/>
                  </a:ext>
                </a:extLst>
              </a:tr>
            </a:tbl>
          </a:graphicData>
        </a:graphic>
      </p:graphicFrame>
      <p:graphicFrame>
        <p:nvGraphicFramePr>
          <p:cNvPr id="15" name="Tableau 14"/>
          <p:cNvGraphicFramePr>
            <a:graphicFrameLocks noGrp="1"/>
          </p:cNvGraphicFramePr>
          <p:nvPr/>
        </p:nvGraphicFramePr>
        <p:xfrm>
          <a:off x="687123" y="1796634"/>
          <a:ext cx="11080156" cy="206917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2069171">
                <a:tc>
                  <a:txBody>
                    <a:bodyPr/>
                    <a:lstStyle/>
                    <a:p>
                      <a:pPr>
                        <a:lnSpc>
                          <a:spcPct val="115000"/>
                        </a:lnSpc>
                        <a:spcAft>
                          <a:spcPts val="0"/>
                        </a:spcAft>
                      </a:pPr>
                      <a:r>
                        <a:rPr lang="fr-FR" sz="2000" i="1" dirty="0">
                          <a:effectLst/>
                          <a:latin typeface="Calibri"/>
                          <a:ea typeface="Calibri"/>
                          <a:cs typeface="Times New Roman"/>
                        </a:rPr>
                        <a:t>Rédemption</a:t>
                      </a:r>
                      <a:endParaRPr lang="fr-FR" sz="2000" dirty="0">
                        <a:effectLst/>
                        <a:latin typeface="Calibri"/>
                        <a:ea typeface="Calibri"/>
                        <a:cs typeface="Times New Roman"/>
                      </a:endParaRPr>
                    </a:p>
                  </a:txBody>
                  <a:tcPr marL="68580" marR="68580" marT="0" marB="0">
                    <a:solidFill>
                      <a:srgbClr val="7030A0"/>
                    </a:solidFill>
                  </a:tcPr>
                </a:tc>
                <a:tc>
                  <a:txBody>
                    <a:bodyPr/>
                    <a:lstStyle/>
                    <a:p>
                      <a:pPr>
                        <a:lnSpc>
                          <a:spcPct val="115000"/>
                        </a:lnSpc>
                        <a:spcAft>
                          <a:spcPts val="0"/>
                        </a:spcAft>
                      </a:pPr>
                      <a:r>
                        <a:rPr lang="fr-FR" sz="2000">
                          <a:effectLst/>
                          <a:latin typeface="Calibri"/>
                          <a:ea typeface="Calibri"/>
                          <a:cs typeface="Times New Roman"/>
                        </a:rPr>
                        <a:t>Trafic humain</a:t>
                      </a:r>
                    </a:p>
                  </a:txBody>
                  <a:tcPr marL="68580" marR="68580" marT="0" marB="0"/>
                </a:tc>
                <a:tc>
                  <a:txBody>
                    <a:bodyPr/>
                    <a:lstStyle/>
                    <a:p>
                      <a:pPr>
                        <a:lnSpc>
                          <a:spcPct val="115000"/>
                        </a:lnSpc>
                        <a:spcAft>
                          <a:spcPts val="0"/>
                        </a:spcAft>
                      </a:pPr>
                      <a:r>
                        <a:rPr lang="fr-FR" sz="2000">
                          <a:effectLst/>
                          <a:latin typeface="Calibri"/>
                          <a:ea typeface="Calibri"/>
                          <a:cs typeface="Times New Roman"/>
                        </a:rPr>
                        <a:t>Esclave</a:t>
                      </a:r>
                    </a:p>
                  </a:txBody>
                  <a:tcPr marL="68580" marR="68580" marT="0" marB="0"/>
                </a:tc>
                <a:tc>
                  <a:txBody>
                    <a:bodyPr/>
                    <a:lstStyle/>
                    <a:p>
                      <a:pPr>
                        <a:lnSpc>
                          <a:spcPct val="115000"/>
                        </a:lnSpc>
                        <a:spcAft>
                          <a:spcPts val="0"/>
                        </a:spcAft>
                      </a:pPr>
                      <a:r>
                        <a:rPr lang="fr-FR" sz="2000">
                          <a:effectLst/>
                          <a:latin typeface="Calibri"/>
                          <a:ea typeface="Calibri"/>
                          <a:cs typeface="Times New Roman"/>
                        </a:rPr>
                        <a:t>Libre !</a:t>
                      </a:r>
                    </a:p>
                  </a:txBody>
                  <a:tcPr marL="68580" marR="68580" marT="0" marB="0"/>
                </a:tc>
                <a:tc>
                  <a:txBody>
                    <a:bodyPr/>
                    <a:lstStyle/>
                    <a:p>
                      <a:pPr>
                        <a:lnSpc>
                          <a:spcPct val="115000"/>
                        </a:lnSpc>
                        <a:spcAft>
                          <a:spcPts val="0"/>
                        </a:spcAft>
                      </a:pPr>
                      <a:r>
                        <a:rPr lang="fr-FR" sz="2000" dirty="0">
                          <a:effectLst/>
                          <a:latin typeface="Calibri"/>
                          <a:ea typeface="Calibri"/>
                          <a:cs typeface="Times New Roman"/>
                        </a:rPr>
                        <a:t>Libérer l’esclave du péché</a:t>
                      </a:r>
                    </a:p>
                  </a:txBody>
                  <a:tcPr marL="68580" marR="68580" marT="0" marB="0"/>
                </a:tc>
                <a:extLst>
                  <a:ext uri="{0D108BD9-81ED-4DB2-BD59-A6C34878D82A}">
                    <a16:rowId xmlns:a16="http://schemas.microsoft.com/office/drawing/2014/main" val="10000"/>
                  </a:ext>
                </a:extLst>
              </a:tr>
            </a:tbl>
          </a:graphicData>
        </a:graphic>
      </p:graphicFrame>
      <p:graphicFrame>
        <p:nvGraphicFramePr>
          <p:cNvPr id="16" name="Tableau 15"/>
          <p:cNvGraphicFramePr>
            <a:graphicFrameLocks noGrp="1"/>
          </p:cNvGraphicFramePr>
          <p:nvPr/>
        </p:nvGraphicFramePr>
        <p:xfrm>
          <a:off x="687123" y="2516714"/>
          <a:ext cx="11080156" cy="206917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2069171">
                <a:tc>
                  <a:txBody>
                    <a:bodyPr/>
                    <a:lstStyle/>
                    <a:p>
                      <a:pPr>
                        <a:lnSpc>
                          <a:spcPct val="115000"/>
                        </a:lnSpc>
                        <a:spcAft>
                          <a:spcPts val="0"/>
                        </a:spcAft>
                      </a:pPr>
                      <a:r>
                        <a:rPr lang="fr-FR" sz="2000" i="1" dirty="0">
                          <a:effectLst/>
                          <a:latin typeface="Calibri"/>
                          <a:ea typeface="Calibri"/>
                          <a:cs typeface="Times New Roman"/>
                        </a:rPr>
                        <a:t>Réconciliation</a:t>
                      </a:r>
                      <a:endParaRPr lang="fr-FR" sz="2000" dirty="0">
                        <a:effectLst/>
                        <a:latin typeface="Calibri"/>
                        <a:ea typeface="Calibri"/>
                        <a:cs typeface="Times New Roman"/>
                      </a:endParaRPr>
                    </a:p>
                  </a:txBody>
                  <a:tcPr marL="68580" marR="68580" marT="0" marB="0">
                    <a:solidFill>
                      <a:srgbClr val="00B050"/>
                    </a:solidFill>
                  </a:tcPr>
                </a:tc>
                <a:tc>
                  <a:txBody>
                    <a:bodyPr/>
                    <a:lstStyle/>
                    <a:p>
                      <a:pPr>
                        <a:lnSpc>
                          <a:spcPct val="115000"/>
                        </a:lnSpc>
                        <a:spcAft>
                          <a:spcPts val="0"/>
                        </a:spcAft>
                      </a:pPr>
                      <a:r>
                        <a:rPr lang="fr-FR" sz="2000">
                          <a:effectLst/>
                          <a:latin typeface="Calibri"/>
                          <a:ea typeface="Calibri"/>
                          <a:cs typeface="Times New Roman"/>
                        </a:rPr>
                        <a:t>Relationnelle</a:t>
                      </a:r>
                    </a:p>
                  </a:txBody>
                  <a:tcPr marL="68580" marR="68580" marT="0" marB="0">
                    <a:solidFill>
                      <a:srgbClr val="00B050"/>
                    </a:solidFill>
                  </a:tcPr>
                </a:tc>
                <a:tc>
                  <a:txBody>
                    <a:bodyPr/>
                    <a:lstStyle/>
                    <a:p>
                      <a:pPr>
                        <a:lnSpc>
                          <a:spcPct val="115000"/>
                        </a:lnSpc>
                        <a:spcAft>
                          <a:spcPts val="0"/>
                        </a:spcAft>
                      </a:pPr>
                      <a:r>
                        <a:rPr lang="fr-FR" sz="2000">
                          <a:effectLst/>
                          <a:latin typeface="Calibri"/>
                          <a:ea typeface="Calibri"/>
                          <a:cs typeface="Times New Roman"/>
                        </a:rPr>
                        <a:t>Ennemi</a:t>
                      </a:r>
                    </a:p>
                  </a:txBody>
                  <a:tcPr marL="68580" marR="68580" marT="0" marB="0">
                    <a:solidFill>
                      <a:srgbClr val="00B050"/>
                    </a:solidFill>
                  </a:tcPr>
                </a:tc>
                <a:tc>
                  <a:txBody>
                    <a:bodyPr/>
                    <a:lstStyle/>
                    <a:p>
                      <a:pPr>
                        <a:lnSpc>
                          <a:spcPct val="115000"/>
                        </a:lnSpc>
                        <a:spcAft>
                          <a:spcPts val="0"/>
                        </a:spcAft>
                      </a:pPr>
                      <a:r>
                        <a:rPr lang="fr-FR" sz="2000">
                          <a:effectLst/>
                          <a:latin typeface="Calibri"/>
                          <a:ea typeface="Calibri"/>
                          <a:cs typeface="Times New Roman"/>
                        </a:rPr>
                        <a:t>Ami !</a:t>
                      </a:r>
                    </a:p>
                  </a:txBody>
                  <a:tcPr marL="68580" marR="68580" marT="0" marB="0">
                    <a:solidFill>
                      <a:srgbClr val="00B050"/>
                    </a:solidFill>
                  </a:tcPr>
                </a:tc>
                <a:tc>
                  <a:txBody>
                    <a:bodyPr/>
                    <a:lstStyle/>
                    <a:p>
                      <a:pPr>
                        <a:lnSpc>
                          <a:spcPct val="115000"/>
                        </a:lnSpc>
                        <a:spcAft>
                          <a:spcPts val="0"/>
                        </a:spcAft>
                      </a:pPr>
                      <a:r>
                        <a:rPr lang="fr-FR" sz="2000" dirty="0">
                          <a:effectLst/>
                          <a:latin typeface="Calibri"/>
                          <a:ea typeface="Calibri"/>
                          <a:cs typeface="Times New Roman"/>
                        </a:rPr>
                        <a:t>Déclarer la paix des opposants</a:t>
                      </a:r>
                    </a:p>
                  </a:txBody>
                  <a:tcPr marL="68580" marR="68580" marT="0" marB="0">
                    <a:solidFill>
                      <a:srgbClr val="00B050"/>
                    </a:solidFill>
                  </a:tcPr>
                </a:tc>
                <a:extLst>
                  <a:ext uri="{0D108BD9-81ED-4DB2-BD59-A6C34878D82A}">
                    <a16:rowId xmlns:a16="http://schemas.microsoft.com/office/drawing/2014/main" val="10000"/>
                  </a:ext>
                </a:extLst>
              </a:tr>
            </a:tbl>
          </a:graphicData>
        </a:graphic>
      </p:graphicFrame>
      <p:graphicFrame>
        <p:nvGraphicFramePr>
          <p:cNvPr id="17" name="Tableau 16"/>
          <p:cNvGraphicFramePr>
            <a:graphicFrameLocks noGrp="1"/>
          </p:cNvGraphicFramePr>
          <p:nvPr/>
        </p:nvGraphicFramePr>
        <p:xfrm>
          <a:off x="687123" y="3236794"/>
          <a:ext cx="11080156" cy="134909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1349091">
                <a:tc>
                  <a:txBody>
                    <a:bodyPr/>
                    <a:lstStyle/>
                    <a:p>
                      <a:pPr>
                        <a:lnSpc>
                          <a:spcPct val="115000"/>
                        </a:lnSpc>
                        <a:spcAft>
                          <a:spcPts val="0"/>
                        </a:spcAft>
                      </a:pPr>
                      <a:r>
                        <a:rPr lang="fr-FR" sz="2000" i="1" dirty="0">
                          <a:effectLst/>
                          <a:latin typeface="Calibri"/>
                          <a:ea typeface="Calibri"/>
                          <a:cs typeface="Times New Roman"/>
                        </a:rPr>
                        <a:t>Pardon</a:t>
                      </a:r>
                      <a:endParaRPr lang="fr-FR" sz="2000" dirty="0">
                        <a:effectLst/>
                        <a:latin typeface="Calibri"/>
                        <a:ea typeface="Calibri"/>
                        <a:cs typeface="Times New Roman"/>
                      </a:endParaRPr>
                    </a:p>
                  </a:txBody>
                  <a:tcPr marL="68580" marR="68580" marT="0" marB="0">
                    <a:solidFill>
                      <a:srgbClr val="333333"/>
                    </a:solidFill>
                  </a:tcPr>
                </a:tc>
                <a:tc>
                  <a:txBody>
                    <a:bodyPr/>
                    <a:lstStyle/>
                    <a:p>
                      <a:pPr>
                        <a:lnSpc>
                          <a:spcPct val="115000"/>
                        </a:lnSpc>
                        <a:spcAft>
                          <a:spcPts val="0"/>
                        </a:spcAft>
                      </a:pPr>
                      <a:r>
                        <a:rPr lang="fr-FR" sz="2000">
                          <a:effectLst/>
                          <a:latin typeface="Calibri"/>
                          <a:ea typeface="Calibri"/>
                          <a:cs typeface="Times New Roman"/>
                        </a:rPr>
                        <a:t>Bancaire </a:t>
                      </a:r>
                    </a:p>
                  </a:txBody>
                  <a:tcPr marL="68580" marR="68580" marT="0" marB="0">
                    <a:solidFill>
                      <a:srgbClr val="333333"/>
                    </a:solidFill>
                  </a:tcPr>
                </a:tc>
                <a:tc>
                  <a:txBody>
                    <a:bodyPr/>
                    <a:lstStyle/>
                    <a:p>
                      <a:pPr>
                        <a:lnSpc>
                          <a:spcPct val="115000"/>
                        </a:lnSpc>
                        <a:spcAft>
                          <a:spcPts val="0"/>
                        </a:spcAft>
                      </a:pPr>
                      <a:r>
                        <a:rPr lang="fr-FR" sz="2000" dirty="0">
                          <a:effectLst/>
                          <a:latin typeface="Calibri"/>
                          <a:ea typeface="Calibri"/>
                          <a:cs typeface="Times New Roman"/>
                        </a:rPr>
                        <a:t>Endetté</a:t>
                      </a:r>
                    </a:p>
                  </a:txBody>
                  <a:tcPr marL="68580" marR="68580" marT="0" marB="0">
                    <a:solidFill>
                      <a:srgbClr val="333333"/>
                    </a:solidFill>
                  </a:tcPr>
                </a:tc>
                <a:tc>
                  <a:txBody>
                    <a:bodyPr/>
                    <a:lstStyle/>
                    <a:p>
                      <a:pPr>
                        <a:lnSpc>
                          <a:spcPct val="115000"/>
                        </a:lnSpc>
                        <a:spcAft>
                          <a:spcPts val="0"/>
                        </a:spcAft>
                      </a:pPr>
                      <a:r>
                        <a:rPr lang="fr-FR" sz="2000">
                          <a:effectLst/>
                          <a:latin typeface="Calibri"/>
                          <a:ea typeface="Calibri"/>
                          <a:cs typeface="Times New Roman"/>
                        </a:rPr>
                        <a:t>Riche !</a:t>
                      </a:r>
                    </a:p>
                  </a:txBody>
                  <a:tcPr marL="68580" marR="68580" marT="0" marB="0">
                    <a:solidFill>
                      <a:srgbClr val="333333"/>
                    </a:solidFill>
                  </a:tcPr>
                </a:tc>
                <a:tc>
                  <a:txBody>
                    <a:bodyPr/>
                    <a:lstStyle/>
                    <a:p>
                      <a:pPr>
                        <a:lnSpc>
                          <a:spcPct val="115000"/>
                        </a:lnSpc>
                        <a:spcAft>
                          <a:spcPts val="0"/>
                        </a:spcAft>
                      </a:pPr>
                      <a:r>
                        <a:rPr lang="fr-FR" sz="2000" dirty="0">
                          <a:effectLst/>
                          <a:latin typeface="Calibri"/>
                          <a:ea typeface="Calibri"/>
                          <a:cs typeface="Times New Roman"/>
                        </a:rPr>
                        <a:t>Payer la dette de l’insolvable</a:t>
                      </a:r>
                    </a:p>
                  </a:txBody>
                  <a:tcPr marL="68580" marR="68580" marT="0" marB="0">
                    <a:solidFill>
                      <a:srgbClr val="333333"/>
                    </a:solidFill>
                  </a:tcPr>
                </a:tc>
                <a:extLst>
                  <a:ext uri="{0D108BD9-81ED-4DB2-BD59-A6C34878D82A}">
                    <a16:rowId xmlns:a16="http://schemas.microsoft.com/office/drawing/2014/main" val="10000"/>
                  </a:ext>
                </a:extLst>
              </a:tr>
            </a:tbl>
          </a:graphicData>
        </a:graphic>
      </p:graphicFrame>
      <p:graphicFrame>
        <p:nvGraphicFramePr>
          <p:cNvPr id="18" name="Tableau 17"/>
          <p:cNvGraphicFramePr>
            <a:graphicFrameLocks noGrp="1"/>
          </p:cNvGraphicFramePr>
          <p:nvPr/>
        </p:nvGraphicFramePr>
        <p:xfrm>
          <a:off x="687123" y="3956874"/>
          <a:ext cx="11080156" cy="629011"/>
        </p:xfrm>
        <a:graphic>
          <a:graphicData uri="http://schemas.openxmlformats.org/drawingml/2006/table">
            <a:tbl>
              <a:tblPr firstRow="1" firstCol="1" lastRow="1" lastCol="1" bandRow="1" bandCol="1">
                <a:tableStyleId>{5C22544A-7EE6-4342-B048-85BDC9FD1C3A}</a:tableStyleId>
              </a:tblPr>
              <a:tblGrid>
                <a:gridCol w="2088882">
                  <a:extLst>
                    <a:ext uri="{9D8B030D-6E8A-4147-A177-3AD203B41FA5}">
                      <a16:colId xmlns:a16="http://schemas.microsoft.com/office/drawing/2014/main" val="20000"/>
                    </a:ext>
                  </a:extLst>
                </a:gridCol>
                <a:gridCol w="2270524">
                  <a:extLst>
                    <a:ext uri="{9D8B030D-6E8A-4147-A177-3AD203B41FA5}">
                      <a16:colId xmlns:a16="http://schemas.microsoft.com/office/drawing/2014/main" val="20001"/>
                    </a:ext>
                  </a:extLst>
                </a:gridCol>
                <a:gridCol w="1725598">
                  <a:extLst>
                    <a:ext uri="{9D8B030D-6E8A-4147-A177-3AD203B41FA5}">
                      <a16:colId xmlns:a16="http://schemas.microsoft.com/office/drawing/2014/main" val="20002"/>
                    </a:ext>
                  </a:extLst>
                </a:gridCol>
                <a:gridCol w="1453135">
                  <a:extLst>
                    <a:ext uri="{9D8B030D-6E8A-4147-A177-3AD203B41FA5}">
                      <a16:colId xmlns:a16="http://schemas.microsoft.com/office/drawing/2014/main" val="20003"/>
                    </a:ext>
                  </a:extLst>
                </a:gridCol>
                <a:gridCol w="3542017">
                  <a:extLst>
                    <a:ext uri="{9D8B030D-6E8A-4147-A177-3AD203B41FA5}">
                      <a16:colId xmlns:a16="http://schemas.microsoft.com/office/drawing/2014/main" val="20004"/>
                    </a:ext>
                  </a:extLst>
                </a:gridCol>
              </a:tblGrid>
              <a:tr h="629011">
                <a:tc>
                  <a:txBody>
                    <a:bodyPr/>
                    <a:lstStyle/>
                    <a:p>
                      <a:pPr>
                        <a:lnSpc>
                          <a:spcPct val="115000"/>
                        </a:lnSpc>
                        <a:spcAft>
                          <a:spcPts val="0"/>
                        </a:spcAft>
                      </a:pPr>
                      <a:r>
                        <a:rPr lang="fr-FR" sz="2000" i="1" dirty="0">
                          <a:effectLst/>
                          <a:latin typeface="Calibri"/>
                          <a:ea typeface="Calibri"/>
                          <a:cs typeface="Times New Roman"/>
                        </a:rPr>
                        <a:t>Adoption</a:t>
                      </a:r>
                      <a:endParaRPr lang="fr-FR" sz="2000" dirty="0">
                        <a:effectLst/>
                        <a:latin typeface="Calibri"/>
                        <a:ea typeface="Calibri"/>
                        <a:cs typeface="Times New Roman"/>
                      </a:endParaRPr>
                    </a:p>
                  </a:txBody>
                  <a:tcPr marL="68580" marR="68580" marT="0" marB="0">
                    <a:solidFill>
                      <a:srgbClr val="0066FF"/>
                    </a:solidFill>
                  </a:tcPr>
                </a:tc>
                <a:tc>
                  <a:txBody>
                    <a:bodyPr/>
                    <a:lstStyle/>
                    <a:p>
                      <a:pPr>
                        <a:lnSpc>
                          <a:spcPct val="115000"/>
                        </a:lnSpc>
                        <a:spcAft>
                          <a:spcPts val="0"/>
                        </a:spcAft>
                      </a:pPr>
                      <a:r>
                        <a:rPr lang="fr-FR" sz="2000" dirty="0">
                          <a:effectLst/>
                          <a:latin typeface="Calibri"/>
                          <a:ea typeface="Calibri"/>
                          <a:cs typeface="Times New Roman"/>
                        </a:rPr>
                        <a:t>Social</a:t>
                      </a:r>
                    </a:p>
                  </a:txBody>
                  <a:tcPr marL="68580" marR="68580" marT="0" marB="0">
                    <a:solidFill>
                      <a:srgbClr val="0066FF"/>
                    </a:solidFill>
                  </a:tcPr>
                </a:tc>
                <a:tc>
                  <a:txBody>
                    <a:bodyPr/>
                    <a:lstStyle/>
                    <a:p>
                      <a:pPr>
                        <a:lnSpc>
                          <a:spcPct val="115000"/>
                        </a:lnSpc>
                        <a:spcAft>
                          <a:spcPts val="0"/>
                        </a:spcAft>
                      </a:pPr>
                      <a:r>
                        <a:rPr lang="fr-FR" sz="2000" dirty="0">
                          <a:effectLst/>
                          <a:latin typeface="Calibri"/>
                          <a:ea typeface="Calibri"/>
                          <a:cs typeface="Times New Roman"/>
                        </a:rPr>
                        <a:t>Étranger</a:t>
                      </a:r>
                    </a:p>
                  </a:txBody>
                  <a:tcPr marL="68580" marR="68580" marT="0" marB="0">
                    <a:solidFill>
                      <a:srgbClr val="0066FF"/>
                    </a:solidFill>
                  </a:tcPr>
                </a:tc>
                <a:tc>
                  <a:txBody>
                    <a:bodyPr/>
                    <a:lstStyle/>
                    <a:p>
                      <a:pPr>
                        <a:lnSpc>
                          <a:spcPct val="115000"/>
                        </a:lnSpc>
                        <a:spcAft>
                          <a:spcPts val="0"/>
                        </a:spcAft>
                      </a:pPr>
                      <a:r>
                        <a:rPr lang="fr-FR" sz="2000" dirty="0">
                          <a:effectLst/>
                          <a:latin typeface="Calibri"/>
                          <a:ea typeface="Calibri"/>
                          <a:cs typeface="Times New Roman"/>
                        </a:rPr>
                        <a:t>Héritier !</a:t>
                      </a:r>
                    </a:p>
                  </a:txBody>
                  <a:tcPr marL="68580" marR="68580" marT="0" marB="0">
                    <a:solidFill>
                      <a:srgbClr val="0066FF"/>
                    </a:solidFill>
                  </a:tcPr>
                </a:tc>
                <a:tc>
                  <a:txBody>
                    <a:bodyPr/>
                    <a:lstStyle/>
                    <a:p>
                      <a:pPr>
                        <a:lnSpc>
                          <a:spcPct val="115000"/>
                        </a:lnSpc>
                        <a:spcAft>
                          <a:spcPts val="0"/>
                        </a:spcAft>
                      </a:pPr>
                      <a:r>
                        <a:rPr lang="fr-FR" sz="2000" dirty="0">
                          <a:effectLst/>
                          <a:latin typeface="Calibri"/>
                          <a:ea typeface="Calibri"/>
                          <a:cs typeface="Times New Roman"/>
                        </a:rPr>
                        <a:t>Faire d’un adopté l’héritier</a:t>
                      </a:r>
                    </a:p>
                  </a:txBody>
                  <a:tcPr marL="68580" marR="68580" marT="0" marB="0">
                    <a:solidFill>
                      <a:srgbClr val="0066FF"/>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1437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31856-1686-66AB-E24F-F6AAD3E3F6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ADC588D-27AA-CC28-476F-D5504E5C8E67}"/>
              </a:ext>
            </a:extLst>
          </p:cNvPr>
          <p:cNvSpPr>
            <a:spLocks noGrp="1"/>
          </p:cNvSpPr>
          <p:nvPr>
            <p:ph type="ctrTitle"/>
          </p:nvPr>
        </p:nvSpPr>
        <p:spPr/>
        <p:txBody>
          <a:bodyPr>
            <a:normAutofit/>
          </a:bodyPr>
          <a:lstStyle/>
          <a:p>
            <a:r>
              <a:rPr lang="fr-FR" dirty="0"/>
              <a:t>#4. L’Esprit réalise l’Eglise</a:t>
            </a:r>
          </a:p>
        </p:txBody>
      </p:sp>
      <p:sp>
        <p:nvSpPr>
          <p:cNvPr id="3" name="Sous-titre 2">
            <a:extLst>
              <a:ext uri="{FF2B5EF4-FFF2-40B4-BE49-F238E27FC236}">
                <a16:creationId xmlns:a16="http://schemas.microsoft.com/office/drawing/2014/main" id="{412C82E6-0BE1-44C4-4B5F-DE4803206484}"/>
              </a:ext>
            </a:extLst>
          </p:cNvPr>
          <p:cNvSpPr>
            <a:spLocks noGrp="1"/>
          </p:cNvSpPr>
          <p:nvPr>
            <p:ph type="subTitle" idx="1"/>
          </p:nvPr>
        </p:nvSpPr>
        <p:spPr/>
        <p:txBody>
          <a:bodyPr/>
          <a:lstStyle/>
          <a:p>
            <a:r>
              <a:rPr lang="fr-FR" dirty="0"/>
              <a:t>(Ce que l’Esprit réalise sans nous)</a:t>
            </a:r>
          </a:p>
        </p:txBody>
      </p:sp>
    </p:spTree>
    <p:extLst>
      <p:ext uri="{BB962C8B-B14F-4D97-AF65-F5344CB8AC3E}">
        <p14:creationId xmlns:p14="http://schemas.microsoft.com/office/powerpoint/2010/main" val="4292033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1534812" y="2503973"/>
            <a:ext cx="9659653" cy="553524"/>
          </a:xfrm>
          <a:prstGeom prst="rightArrow">
            <a:avLst>
              <a:gd name="adj1" fmla="val 32353"/>
              <a:gd name="adj2" fmla="val 50000"/>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bg1"/>
              </a:solidFill>
            </a:endParaRPr>
          </a:p>
        </p:txBody>
      </p:sp>
      <p:cxnSp>
        <p:nvCxnSpPr>
          <p:cNvPr id="5" name="Straight Connector 4"/>
          <p:cNvCxnSpPr>
            <a:cxnSpLocks/>
          </p:cNvCxnSpPr>
          <p:nvPr/>
        </p:nvCxnSpPr>
        <p:spPr>
          <a:xfrm>
            <a:off x="6712275" y="2391202"/>
            <a:ext cx="0" cy="3386143"/>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366" b="99817" l="2024" r="100000"/>
                    </a14:imgEffect>
                  </a14:imgLayer>
                </a14:imgProps>
              </a:ext>
              <a:ext uri="{28A0092B-C50C-407E-A947-70E740481C1C}">
                <a14:useLocalDpi xmlns:a14="http://schemas.microsoft.com/office/drawing/2010/main"/>
              </a:ext>
            </a:extLst>
          </a:blip>
          <a:srcRect/>
          <a:stretch/>
        </p:blipFill>
        <p:spPr>
          <a:xfrm>
            <a:off x="6053683" y="737817"/>
            <a:ext cx="1246323" cy="1427602"/>
          </a:xfrm>
          <a:prstGeom prst="rect">
            <a:avLst/>
          </a:prstGeom>
        </p:spPr>
      </p:pic>
      <p:sp>
        <p:nvSpPr>
          <p:cNvPr id="7" name="TextBox 6"/>
          <p:cNvSpPr txBox="1"/>
          <p:nvPr/>
        </p:nvSpPr>
        <p:spPr>
          <a:xfrm>
            <a:off x="1521582" y="4466799"/>
            <a:ext cx="4557097" cy="830997"/>
          </a:xfrm>
          <a:prstGeom prst="rect">
            <a:avLst/>
          </a:prstGeom>
          <a:noFill/>
        </p:spPr>
        <p:txBody>
          <a:bodyPr wrap="square" rtlCol="0">
            <a:spAutoFit/>
          </a:bodyPr>
          <a:lstStyle/>
          <a:p>
            <a:r>
              <a:rPr lang="fr-FR" sz="2400" dirty="0">
                <a:solidFill>
                  <a:schemeClr val="bg1"/>
                </a:solidFill>
              </a:rPr>
              <a:t>Luc 3.16-17 ; Luc 11.13 ; Jean 14.14-17 ; Jean 20.22 ; Actes 1.8 </a:t>
            </a:r>
          </a:p>
        </p:txBody>
      </p:sp>
      <p:sp>
        <p:nvSpPr>
          <p:cNvPr id="8" name="Rectangle 7"/>
          <p:cNvSpPr/>
          <p:nvPr/>
        </p:nvSpPr>
        <p:spPr>
          <a:xfrm>
            <a:off x="1521582" y="1806427"/>
            <a:ext cx="2267929"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Promesses</a:t>
            </a:r>
          </a:p>
        </p:txBody>
      </p:sp>
      <p:sp>
        <p:nvSpPr>
          <p:cNvPr id="9" name="Rectangle 8"/>
          <p:cNvSpPr/>
          <p:nvPr/>
        </p:nvSpPr>
        <p:spPr>
          <a:xfrm>
            <a:off x="6891997" y="1785985"/>
            <a:ext cx="3592650"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Accomplissement</a:t>
            </a:r>
          </a:p>
        </p:txBody>
      </p:sp>
      <p:sp>
        <p:nvSpPr>
          <p:cNvPr id="10" name="Rectangle 9"/>
          <p:cNvSpPr/>
          <p:nvPr/>
        </p:nvSpPr>
        <p:spPr>
          <a:xfrm>
            <a:off x="1521582" y="3217836"/>
            <a:ext cx="5155262" cy="830997"/>
          </a:xfrm>
          <a:prstGeom prst="rect">
            <a:avLst/>
          </a:prstGeom>
        </p:spPr>
        <p:txBody>
          <a:bodyPr wrap="square">
            <a:spAutoFit/>
          </a:bodyPr>
          <a:lstStyle/>
          <a:p>
            <a:r>
              <a:rPr lang="fr-FR" sz="2400" dirty="0">
                <a:solidFill>
                  <a:schemeClr val="bg1"/>
                </a:solidFill>
              </a:rPr>
              <a:t>Es 11.1-3 ; 32.14-15 ; 42.11s ; 44.1-5 ; </a:t>
            </a:r>
            <a:r>
              <a:rPr lang="fr-FR" sz="2400" dirty="0" err="1">
                <a:solidFill>
                  <a:schemeClr val="bg1"/>
                </a:solidFill>
              </a:rPr>
              <a:t>Ez</a:t>
            </a:r>
            <a:r>
              <a:rPr lang="fr-FR" sz="2400" dirty="0">
                <a:solidFill>
                  <a:schemeClr val="bg1"/>
                </a:solidFill>
              </a:rPr>
              <a:t> 36:24-27, </a:t>
            </a:r>
            <a:r>
              <a:rPr lang="fr-FR" sz="2400" i="1" dirty="0">
                <a:solidFill>
                  <a:schemeClr val="bg1"/>
                </a:solidFill>
              </a:rPr>
              <a:t>cf</a:t>
            </a:r>
            <a:r>
              <a:rPr lang="fr-FR" sz="2400" dirty="0">
                <a:solidFill>
                  <a:schemeClr val="bg1"/>
                </a:solidFill>
              </a:rPr>
              <a:t>. 11:17-20, 37.1-14</a:t>
            </a:r>
          </a:p>
        </p:txBody>
      </p:sp>
      <p:pic>
        <p:nvPicPr>
          <p:cNvPr id="11" name="Picture 4" descr="ROUGSTYL"/>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5014889" y="998298"/>
            <a:ext cx="1087631" cy="1660573"/>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7108893" y="3217836"/>
            <a:ext cx="3171178" cy="461665"/>
          </a:xfrm>
          <a:prstGeom prst="rect">
            <a:avLst/>
          </a:prstGeom>
          <a:noFill/>
        </p:spPr>
        <p:txBody>
          <a:bodyPr wrap="square" rtlCol="0">
            <a:spAutoFit/>
          </a:bodyPr>
          <a:lstStyle/>
          <a:p>
            <a:r>
              <a:rPr lang="fr-FR" sz="2400" dirty="0">
                <a:solidFill>
                  <a:schemeClr val="bg1"/>
                </a:solidFill>
              </a:rPr>
              <a:t>Actes 2, 8, 10, 19</a:t>
            </a:r>
            <a:r>
              <a:rPr lang="mr-IN" sz="2400" dirty="0">
                <a:solidFill>
                  <a:schemeClr val="bg1"/>
                </a:solidFill>
              </a:rPr>
              <a:t>…</a:t>
            </a:r>
            <a:endParaRPr lang="fr-FR" sz="2400" dirty="0">
              <a:solidFill>
                <a:schemeClr val="bg1"/>
              </a:solidFill>
            </a:endParaRPr>
          </a:p>
        </p:txBody>
      </p:sp>
      <p:sp>
        <p:nvSpPr>
          <p:cNvPr id="2" name="TextBox 11">
            <a:extLst>
              <a:ext uri="{FF2B5EF4-FFF2-40B4-BE49-F238E27FC236}">
                <a16:creationId xmlns:a16="http://schemas.microsoft.com/office/drawing/2014/main" id="{79C5DC88-ED94-1FC8-D1A4-A15A355555CC}"/>
              </a:ext>
            </a:extLst>
          </p:cNvPr>
          <p:cNvSpPr txBox="1"/>
          <p:nvPr/>
        </p:nvSpPr>
        <p:spPr>
          <a:xfrm>
            <a:off x="7108893" y="4836131"/>
            <a:ext cx="3448462" cy="461665"/>
          </a:xfrm>
          <a:prstGeom prst="rect">
            <a:avLst/>
          </a:prstGeom>
          <a:noFill/>
        </p:spPr>
        <p:txBody>
          <a:bodyPr wrap="square" rtlCol="0">
            <a:spAutoFit/>
          </a:bodyPr>
          <a:lstStyle/>
          <a:p>
            <a:r>
              <a:rPr lang="fr-FR" sz="2400" dirty="0">
                <a:solidFill>
                  <a:schemeClr val="bg1"/>
                </a:solidFill>
              </a:rPr>
              <a:t>1 Co 12.13, </a:t>
            </a:r>
            <a:r>
              <a:rPr lang="fr-FR" sz="2400" dirty="0" err="1">
                <a:solidFill>
                  <a:schemeClr val="bg1"/>
                </a:solidFill>
              </a:rPr>
              <a:t>Rm</a:t>
            </a:r>
            <a:r>
              <a:rPr lang="fr-FR" sz="2400" dirty="0">
                <a:solidFill>
                  <a:schemeClr val="bg1"/>
                </a:solidFill>
              </a:rPr>
              <a:t> 8.9…</a:t>
            </a:r>
          </a:p>
        </p:txBody>
      </p:sp>
    </p:spTree>
    <p:extLst>
      <p:ext uri="{BB962C8B-B14F-4D97-AF65-F5344CB8AC3E}">
        <p14:creationId xmlns:p14="http://schemas.microsoft.com/office/powerpoint/2010/main" val="1307092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Quand vient l’Esprit saint?</a:t>
            </a:r>
          </a:p>
        </p:txBody>
      </p:sp>
      <p:cxnSp>
        <p:nvCxnSpPr>
          <p:cNvPr id="11" name="Connecteur droit avec flèche 10"/>
          <p:cNvCxnSpPr/>
          <p:nvPr/>
        </p:nvCxnSpPr>
        <p:spPr>
          <a:xfrm>
            <a:off x="2351584" y="2780928"/>
            <a:ext cx="7632848" cy="0"/>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727519" y="2852936"/>
            <a:ext cx="1425390"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2000" b="1" dirty="0">
                <a:ln w="11430"/>
                <a:solidFill>
                  <a:schemeClr val="bg1"/>
                </a:solidFill>
                <a:effectLst>
                  <a:outerShdw blurRad="50800" dist="39000" dir="5460000" algn="tl">
                    <a:srgbClr val="000000">
                      <a:alpha val="38000"/>
                    </a:srgbClr>
                  </a:outerShdw>
                </a:effectLst>
              </a:rPr>
              <a:t>Nouvelle</a:t>
            </a:r>
            <a:br>
              <a:rPr lang="fr-FR" sz="2000" b="1" dirty="0">
                <a:ln w="11430"/>
                <a:solidFill>
                  <a:schemeClr val="bg1"/>
                </a:solidFill>
                <a:effectLst>
                  <a:outerShdw blurRad="50800" dist="39000" dir="5460000" algn="tl">
                    <a:srgbClr val="000000">
                      <a:alpha val="38000"/>
                    </a:srgbClr>
                  </a:outerShdw>
                </a:effectLst>
              </a:rPr>
            </a:br>
            <a:r>
              <a:rPr lang="fr-FR" sz="2000" b="1" dirty="0">
                <a:ln w="11430"/>
                <a:solidFill>
                  <a:schemeClr val="bg1"/>
                </a:solidFill>
                <a:effectLst>
                  <a:outerShdw blurRad="50800" dist="39000" dir="5460000" algn="tl">
                    <a:srgbClr val="000000">
                      <a:alpha val="38000"/>
                    </a:srgbClr>
                  </a:outerShdw>
                </a:effectLst>
              </a:rPr>
              <a:t>naissance</a:t>
            </a:r>
          </a:p>
        </p:txBody>
      </p:sp>
      <p:sp>
        <p:nvSpPr>
          <p:cNvPr id="14" name="Rectangle 13"/>
          <p:cNvSpPr/>
          <p:nvPr/>
        </p:nvSpPr>
        <p:spPr>
          <a:xfrm>
            <a:off x="6199033" y="2852936"/>
            <a:ext cx="1392882" cy="40011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2000" b="1" dirty="0">
                <a:ln w="11430"/>
                <a:solidFill>
                  <a:schemeClr val="bg1"/>
                </a:solidFill>
                <a:effectLst>
                  <a:outerShdw blurRad="50800" dist="39000" dir="5460000" algn="tl">
                    <a:srgbClr val="000000">
                      <a:alpha val="38000"/>
                    </a:srgbClr>
                  </a:outerShdw>
                </a:effectLst>
              </a:rPr>
              <a:t>Puissance</a:t>
            </a:r>
          </a:p>
        </p:txBody>
      </p:sp>
      <p:sp>
        <p:nvSpPr>
          <p:cNvPr id="15" name="Rectangle 14"/>
          <p:cNvSpPr/>
          <p:nvPr/>
        </p:nvSpPr>
        <p:spPr>
          <a:xfrm>
            <a:off x="2711625" y="2348880"/>
            <a:ext cx="1994457" cy="40011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2000" b="1" dirty="0">
                <a:ln w="11430"/>
                <a:solidFill>
                  <a:schemeClr val="bg1"/>
                </a:solidFill>
                <a:effectLst>
                  <a:outerShdw blurRad="50800" dist="39000" dir="5460000" algn="tl">
                    <a:srgbClr val="000000">
                      <a:alpha val="38000"/>
                    </a:srgbClr>
                  </a:outerShdw>
                </a:effectLst>
              </a:rPr>
              <a:t>1</a:t>
            </a:r>
            <a:r>
              <a:rPr lang="fr-FR" sz="2000" b="1" baseline="30000" dirty="0">
                <a:ln w="11430"/>
                <a:solidFill>
                  <a:schemeClr val="bg1"/>
                </a:solidFill>
                <a:effectLst>
                  <a:outerShdw blurRad="50800" dist="39000" dir="5460000" algn="tl">
                    <a:srgbClr val="000000">
                      <a:alpha val="38000"/>
                    </a:srgbClr>
                  </a:outerShdw>
                </a:effectLst>
              </a:rPr>
              <a:t>ère</a:t>
            </a:r>
            <a:r>
              <a:rPr lang="fr-FR" sz="2000" b="1" dirty="0">
                <a:ln w="11430"/>
                <a:solidFill>
                  <a:schemeClr val="bg1"/>
                </a:solidFill>
                <a:effectLst>
                  <a:outerShdw blurRad="50800" dist="39000" dir="5460000" algn="tl">
                    <a:srgbClr val="000000">
                      <a:alpha val="38000"/>
                    </a:srgbClr>
                  </a:outerShdw>
                </a:effectLst>
              </a:rPr>
              <a:t> expérience</a:t>
            </a:r>
          </a:p>
        </p:txBody>
      </p:sp>
      <p:sp>
        <p:nvSpPr>
          <p:cNvPr id="16" name="Rectangle 15"/>
          <p:cNvSpPr/>
          <p:nvPr/>
        </p:nvSpPr>
        <p:spPr>
          <a:xfrm>
            <a:off x="6096001" y="2348880"/>
            <a:ext cx="1832553" cy="40011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2000" b="1" dirty="0">
                <a:ln w="11430"/>
                <a:solidFill>
                  <a:schemeClr val="bg1"/>
                </a:solidFill>
                <a:effectLst>
                  <a:outerShdw blurRad="50800" dist="39000" dir="5460000" algn="tl">
                    <a:srgbClr val="000000">
                      <a:alpha val="38000"/>
                    </a:srgbClr>
                  </a:outerShdw>
                </a:effectLst>
              </a:rPr>
              <a:t>2</a:t>
            </a:r>
            <a:r>
              <a:rPr lang="fr-FR" sz="2000" b="1" baseline="30000" dirty="0">
                <a:ln w="11430"/>
                <a:solidFill>
                  <a:schemeClr val="bg1"/>
                </a:solidFill>
                <a:effectLst>
                  <a:outerShdw blurRad="50800" dist="39000" dir="5460000" algn="tl">
                    <a:srgbClr val="000000">
                      <a:alpha val="38000"/>
                    </a:srgbClr>
                  </a:outerShdw>
                </a:effectLst>
              </a:rPr>
              <a:t>e</a:t>
            </a:r>
            <a:r>
              <a:rPr lang="fr-FR" sz="2000" b="1" dirty="0">
                <a:ln w="11430"/>
                <a:solidFill>
                  <a:schemeClr val="bg1"/>
                </a:solidFill>
                <a:effectLst>
                  <a:outerShdw blurRad="50800" dist="39000" dir="5460000" algn="tl">
                    <a:srgbClr val="000000">
                      <a:alpha val="38000"/>
                    </a:srgbClr>
                  </a:outerShdw>
                </a:effectLst>
              </a:rPr>
              <a:t> expérience</a:t>
            </a:r>
          </a:p>
        </p:txBody>
      </p:sp>
      <p:sp>
        <p:nvSpPr>
          <p:cNvPr id="17" name="Flèche droite 16"/>
          <p:cNvSpPr/>
          <p:nvPr/>
        </p:nvSpPr>
        <p:spPr>
          <a:xfrm rot="2581138">
            <a:off x="7489291" y="3452779"/>
            <a:ext cx="878525" cy="216088"/>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7165026" y="3939500"/>
            <a:ext cx="2199640" cy="40011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2000" b="1" dirty="0">
                <a:ln w="11430"/>
                <a:solidFill>
                  <a:schemeClr val="bg1"/>
                </a:solidFill>
                <a:effectLst>
                  <a:outerShdw blurRad="50800" dist="39000" dir="5460000" algn="tl">
                    <a:srgbClr val="000000">
                      <a:alpha val="38000"/>
                    </a:srgbClr>
                  </a:outerShdw>
                </a:effectLst>
              </a:rPr>
              <a:t>Parler en langues</a:t>
            </a:r>
          </a:p>
        </p:txBody>
      </p:sp>
    </p:spTree>
    <p:extLst>
      <p:ext uri="{BB962C8B-B14F-4D97-AF65-F5344CB8AC3E}">
        <p14:creationId xmlns:p14="http://schemas.microsoft.com/office/powerpoint/2010/main" val="101632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7" grpId="0" animBg="1"/>
      <p:bldP spid="18"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2" name="Group 11">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3" name="Rectangle 12">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6" name="Freeform: Shape 15">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itre 3">
            <a:extLst>
              <a:ext uri="{FF2B5EF4-FFF2-40B4-BE49-F238E27FC236}">
                <a16:creationId xmlns:a16="http://schemas.microsoft.com/office/drawing/2014/main" id="{EA849131-5D1F-AF75-1619-5B0D25B5C38A}"/>
              </a:ext>
            </a:extLst>
          </p:cNvPr>
          <p:cNvSpPr>
            <a:spLocks noGrp="1"/>
          </p:cNvSpPr>
          <p:nvPr>
            <p:ph type="title"/>
          </p:nvPr>
        </p:nvSpPr>
        <p:spPr>
          <a:xfrm>
            <a:off x="1143000" y="1676400"/>
            <a:ext cx="3810000" cy="3505200"/>
          </a:xfrm>
        </p:spPr>
        <p:txBody>
          <a:bodyPr anchor="t">
            <a:normAutofit/>
          </a:bodyPr>
          <a:lstStyle/>
          <a:p>
            <a:r>
              <a:rPr lang="fr-FR" sz="4000"/>
              <a:t>2 étapes? </a:t>
            </a:r>
          </a:p>
        </p:txBody>
      </p:sp>
      <p:sp>
        <p:nvSpPr>
          <p:cNvPr id="5" name="Espace réservé du contenu 4">
            <a:extLst>
              <a:ext uri="{FF2B5EF4-FFF2-40B4-BE49-F238E27FC236}">
                <a16:creationId xmlns:a16="http://schemas.microsoft.com/office/drawing/2014/main" id="{4D6179C2-0D8F-8DFC-0BD8-B1CE1A186386}"/>
              </a:ext>
            </a:extLst>
          </p:cNvPr>
          <p:cNvSpPr>
            <a:spLocks noGrp="1"/>
          </p:cNvSpPr>
          <p:nvPr>
            <p:ph idx="1"/>
          </p:nvPr>
        </p:nvSpPr>
        <p:spPr>
          <a:xfrm>
            <a:off x="5181604" y="1676400"/>
            <a:ext cx="5638796" cy="3505200"/>
          </a:xfrm>
        </p:spPr>
        <p:txBody>
          <a:bodyPr>
            <a:normAutofit/>
          </a:bodyPr>
          <a:lstStyle/>
          <a:p>
            <a:pPr marL="0" indent="0">
              <a:buNone/>
            </a:pPr>
            <a:r>
              <a:rPr lang="fr-FR" sz="2400" dirty="0">
                <a:solidFill>
                  <a:schemeClr val="tx1">
                    <a:alpha val="55000"/>
                  </a:schemeClr>
                </a:solidFill>
              </a:rPr>
              <a:t>Nous croyons à la chute de l’homme, au </a:t>
            </a:r>
            <a:r>
              <a:rPr lang="fr-FR" sz="2400" dirty="0">
                <a:solidFill>
                  <a:schemeClr val="tx1">
                    <a:alpha val="55000"/>
                  </a:schemeClr>
                </a:solidFill>
                <a:highlight>
                  <a:srgbClr val="FFFF00"/>
                </a:highlight>
              </a:rPr>
              <a:t>salut</a:t>
            </a:r>
            <a:r>
              <a:rPr lang="fr-FR" sz="2400" dirty="0">
                <a:solidFill>
                  <a:schemeClr val="tx1">
                    <a:alpha val="55000"/>
                  </a:schemeClr>
                </a:solidFill>
              </a:rPr>
              <a:t> par la Foi en CHRIST, au baptême d’eau des croyants par immersion, au </a:t>
            </a:r>
            <a:r>
              <a:rPr lang="fr-FR" sz="2400" dirty="0">
                <a:solidFill>
                  <a:schemeClr val="tx1">
                    <a:alpha val="55000"/>
                  </a:schemeClr>
                </a:solidFill>
                <a:highlight>
                  <a:srgbClr val="FFFF00"/>
                </a:highlight>
              </a:rPr>
              <a:t>baptême dans le Saint-Esprit </a:t>
            </a:r>
            <a:r>
              <a:rPr lang="fr-FR" sz="2400" dirty="0">
                <a:solidFill>
                  <a:schemeClr val="tx1">
                    <a:alpha val="55000"/>
                  </a:schemeClr>
                </a:solidFill>
              </a:rPr>
              <a:t>ayant comme évidence </a:t>
            </a:r>
            <a:r>
              <a:rPr lang="fr-FR" sz="2400" dirty="0">
                <a:solidFill>
                  <a:schemeClr val="tx1">
                    <a:alpha val="55000"/>
                  </a:schemeClr>
                </a:solidFill>
                <a:highlight>
                  <a:srgbClr val="FFFF00"/>
                </a:highlight>
              </a:rPr>
              <a:t>normale le parler en langues</a:t>
            </a:r>
            <a:r>
              <a:rPr lang="fr-FR" sz="2400" dirty="0">
                <a:solidFill>
                  <a:schemeClr val="tx1">
                    <a:alpha val="55000"/>
                  </a:schemeClr>
                </a:solidFill>
              </a:rPr>
              <a:t> (</a:t>
            </a:r>
            <a:r>
              <a:rPr lang="fr-FR" sz="2400" dirty="0" err="1">
                <a:solidFill>
                  <a:schemeClr val="tx1">
                    <a:alpha val="55000"/>
                  </a:schemeClr>
                </a:solidFill>
              </a:rPr>
              <a:t>Gn</a:t>
            </a:r>
            <a:r>
              <a:rPr lang="fr-FR" sz="2400" dirty="0">
                <a:solidFill>
                  <a:schemeClr val="tx1">
                    <a:alpha val="55000"/>
                  </a:schemeClr>
                </a:solidFill>
              </a:rPr>
              <a:t> 3, </a:t>
            </a:r>
            <a:r>
              <a:rPr lang="fr-FR" sz="2400" dirty="0" err="1">
                <a:solidFill>
                  <a:schemeClr val="tx1">
                    <a:alpha val="55000"/>
                  </a:schemeClr>
                </a:solidFill>
              </a:rPr>
              <a:t>Ac</a:t>
            </a:r>
            <a:r>
              <a:rPr lang="fr-FR" sz="2400" dirty="0">
                <a:solidFill>
                  <a:schemeClr val="tx1">
                    <a:alpha val="55000"/>
                  </a:schemeClr>
                </a:solidFill>
              </a:rPr>
              <a:t> 4.12, 16.31, 1.4-5 2, 8.4-18, 10.44-48, 19.1-7.)</a:t>
            </a:r>
          </a:p>
          <a:p>
            <a:pPr marL="0" indent="0">
              <a:buNone/>
            </a:pPr>
            <a:endParaRPr lang="fr-FR" sz="2400" dirty="0">
              <a:solidFill>
                <a:schemeClr val="tx1">
                  <a:alpha val="55000"/>
                </a:schemeClr>
              </a:solidFill>
            </a:endParaRPr>
          </a:p>
          <a:p>
            <a:pPr marL="0" indent="0">
              <a:buNone/>
            </a:pPr>
            <a:r>
              <a:rPr lang="fr-FR" sz="2400" dirty="0">
                <a:solidFill>
                  <a:schemeClr val="tx1">
                    <a:alpha val="55000"/>
                  </a:schemeClr>
                </a:solidFill>
              </a:rPr>
              <a:t>Fédération Baptiste Charismatique</a:t>
            </a:r>
          </a:p>
        </p:txBody>
      </p:sp>
    </p:spTree>
    <p:extLst>
      <p:ext uri="{BB962C8B-B14F-4D97-AF65-F5344CB8AC3E}">
        <p14:creationId xmlns:p14="http://schemas.microsoft.com/office/powerpoint/2010/main" val="27891461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26C7A7-29AC-2B98-8CA6-E1C8BA14A14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2" name="Group 11">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3" name="Rectangle 12">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6" name="Freeform: Shape 15">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itre 3">
            <a:extLst>
              <a:ext uri="{FF2B5EF4-FFF2-40B4-BE49-F238E27FC236}">
                <a16:creationId xmlns:a16="http://schemas.microsoft.com/office/drawing/2014/main" id="{B85D9DD7-F3B6-3D1C-A388-FC93159C84E9}"/>
              </a:ext>
            </a:extLst>
          </p:cNvPr>
          <p:cNvSpPr>
            <a:spLocks noGrp="1"/>
          </p:cNvSpPr>
          <p:nvPr>
            <p:ph type="title"/>
          </p:nvPr>
        </p:nvSpPr>
        <p:spPr>
          <a:xfrm>
            <a:off x="1143000" y="1676400"/>
            <a:ext cx="3810000" cy="3505200"/>
          </a:xfrm>
        </p:spPr>
        <p:txBody>
          <a:bodyPr anchor="t">
            <a:normAutofit/>
          </a:bodyPr>
          <a:lstStyle/>
          <a:p>
            <a:r>
              <a:rPr lang="fr-FR" sz="4000"/>
              <a:t>2 étapes? </a:t>
            </a:r>
          </a:p>
        </p:txBody>
      </p:sp>
      <p:sp>
        <p:nvSpPr>
          <p:cNvPr id="5" name="Espace réservé du contenu 4">
            <a:extLst>
              <a:ext uri="{FF2B5EF4-FFF2-40B4-BE49-F238E27FC236}">
                <a16:creationId xmlns:a16="http://schemas.microsoft.com/office/drawing/2014/main" id="{3D79278B-006A-554F-56F6-8A9A26CAFDFD}"/>
              </a:ext>
            </a:extLst>
          </p:cNvPr>
          <p:cNvSpPr>
            <a:spLocks noGrp="1"/>
          </p:cNvSpPr>
          <p:nvPr>
            <p:ph idx="1"/>
          </p:nvPr>
        </p:nvSpPr>
        <p:spPr>
          <a:xfrm>
            <a:off x="5181604" y="1676400"/>
            <a:ext cx="5638796" cy="3505200"/>
          </a:xfrm>
        </p:spPr>
        <p:txBody>
          <a:bodyPr>
            <a:normAutofit/>
          </a:bodyPr>
          <a:lstStyle/>
          <a:p>
            <a:pPr marL="0" indent="0">
              <a:buNone/>
            </a:pPr>
            <a:r>
              <a:rPr lang="fr-FR" sz="1900" dirty="0">
                <a:solidFill>
                  <a:schemeClr val="tx1">
                    <a:alpha val="55000"/>
                  </a:schemeClr>
                </a:solidFill>
              </a:rPr>
              <a:t>Nous croyons en Dieu le Saint-Esprit, l’Aide et le Consolateur. Il rend actuelle et personnelle en l’être humain l’œuvre du salut en Christ. Il produit un fruit de repentance chez celui qui le reçoit, et le fait naître à une vie nouvelle. Il agit dans le croyant et dans l’Église pour tout ce qui concerne la connaissance, la croissance, le service et le témoignage. </a:t>
            </a:r>
            <a:r>
              <a:rPr lang="fr-FR" sz="1900" dirty="0">
                <a:solidFill>
                  <a:schemeClr val="tx1">
                    <a:alpha val="55000"/>
                  </a:schemeClr>
                </a:solidFill>
                <a:highlight>
                  <a:srgbClr val="FFFF00"/>
                </a:highlight>
              </a:rPr>
              <a:t>Nous croyons au baptême du Saint-Esprit pour les croyants</a:t>
            </a:r>
            <a:r>
              <a:rPr lang="fr-FR" sz="1900" dirty="0">
                <a:solidFill>
                  <a:schemeClr val="tx1">
                    <a:alpha val="55000"/>
                  </a:schemeClr>
                </a:solidFill>
              </a:rPr>
              <a:t>, </a:t>
            </a:r>
            <a:r>
              <a:rPr lang="fr-FR" sz="1900" dirty="0">
                <a:solidFill>
                  <a:schemeClr val="tx1">
                    <a:alpha val="55000"/>
                  </a:schemeClr>
                </a:solidFill>
                <a:highlight>
                  <a:srgbClr val="FFFF00"/>
                </a:highlight>
              </a:rPr>
              <a:t>avec les signes qui l’accompagnent</a:t>
            </a:r>
            <a:r>
              <a:rPr lang="fr-FR" sz="1900" dirty="0">
                <a:solidFill>
                  <a:schemeClr val="tx1">
                    <a:alpha val="55000"/>
                  </a:schemeClr>
                </a:solidFill>
              </a:rPr>
              <a:t>. Il accorde ses dons pour l’édification de l’Église, qui est le Corps de Christ </a:t>
            </a:r>
          </a:p>
          <a:p>
            <a:pPr marL="0" indent="0">
              <a:buNone/>
            </a:pPr>
            <a:r>
              <a:rPr lang="fr-FR" sz="1900" dirty="0">
                <a:solidFill>
                  <a:schemeClr val="tx1">
                    <a:alpha val="55000"/>
                  </a:schemeClr>
                </a:solidFill>
              </a:rPr>
              <a:t>(Eglise Apostolique)</a:t>
            </a:r>
          </a:p>
          <a:p>
            <a:pPr marL="0" indent="0">
              <a:buNone/>
            </a:pPr>
            <a:endParaRPr lang="fr-FR" sz="1900" dirty="0">
              <a:solidFill>
                <a:schemeClr val="tx1">
                  <a:alpha val="55000"/>
                </a:schemeClr>
              </a:solidFill>
            </a:endParaRPr>
          </a:p>
        </p:txBody>
      </p:sp>
    </p:spTree>
    <p:extLst>
      <p:ext uri="{BB962C8B-B14F-4D97-AF65-F5344CB8AC3E}">
        <p14:creationId xmlns:p14="http://schemas.microsoft.com/office/powerpoint/2010/main" val="38315417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DD1EC0F-35E5-5C76-3DE2-E25C51802084}"/>
              </a:ext>
            </a:extLst>
          </p:cNvPr>
          <p:cNvSpPr>
            <a:spLocks noGrp="1"/>
          </p:cNvSpPr>
          <p:nvPr>
            <p:ph type="title"/>
          </p:nvPr>
        </p:nvSpPr>
        <p:spPr/>
        <p:txBody>
          <a:bodyPr/>
          <a:lstStyle/>
          <a:p>
            <a:r>
              <a:rPr lang="fr-FR" dirty="0"/>
              <a:t>Les arguments</a:t>
            </a:r>
          </a:p>
        </p:txBody>
      </p:sp>
      <p:sp>
        <p:nvSpPr>
          <p:cNvPr id="7" name="Espace réservé du texte 6">
            <a:extLst>
              <a:ext uri="{FF2B5EF4-FFF2-40B4-BE49-F238E27FC236}">
                <a16:creationId xmlns:a16="http://schemas.microsoft.com/office/drawing/2014/main" id="{07AFB06A-EB78-9758-B2F1-F56FF19AC369}"/>
              </a:ext>
            </a:extLst>
          </p:cNvPr>
          <p:cNvSpPr>
            <a:spLocks noGrp="1"/>
          </p:cNvSpPr>
          <p:nvPr>
            <p:ph type="body" idx="1"/>
          </p:nvPr>
        </p:nvSpPr>
        <p:spPr/>
        <p:txBody>
          <a:bodyPr>
            <a:normAutofit/>
          </a:bodyPr>
          <a:lstStyle/>
          <a:p>
            <a:r>
              <a:rPr lang="fr-FR" sz="2800" dirty="0">
                <a:solidFill>
                  <a:srgbClr val="92D050"/>
                </a:solidFill>
              </a:rPr>
              <a:t>Pour une double expérience… </a:t>
            </a:r>
          </a:p>
        </p:txBody>
      </p:sp>
      <p:sp>
        <p:nvSpPr>
          <p:cNvPr id="5" name="Espace réservé du contenu 4">
            <a:extLst>
              <a:ext uri="{FF2B5EF4-FFF2-40B4-BE49-F238E27FC236}">
                <a16:creationId xmlns:a16="http://schemas.microsoft.com/office/drawing/2014/main" id="{F00EF121-B2FF-7DAF-0D63-644DD473982C}"/>
              </a:ext>
            </a:extLst>
          </p:cNvPr>
          <p:cNvSpPr>
            <a:spLocks noGrp="1"/>
          </p:cNvSpPr>
          <p:nvPr>
            <p:ph sz="half" idx="2"/>
          </p:nvPr>
        </p:nvSpPr>
        <p:spPr/>
        <p:txBody>
          <a:bodyPr/>
          <a:lstStyle/>
          <a:p>
            <a:r>
              <a:rPr lang="fr-FR" dirty="0"/>
              <a:t>L’expérience des apôtres </a:t>
            </a:r>
            <a:br>
              <a:rPr lang="fr-FR" dirty="0"/>
            </a:br>
            <a:r>
              <a:rPr lang="fr-FR" dirty="0"/>
              <a:t>(</a:t>
            </a:r>
            <a:r>
              <a:rPr lang="fr-FR" dirty="0" err="1"/>
              <a:t>Ac</a:t>
            </a:r>
            <a:r>
              <a:rPr lang="fr-FR" dirty="0"/>
              <a:t> 2)</a:t>
            </a:r>
          </a:p>
          <a:p>
            <a:r>
              <a:rPr lang="fr-FR" dirty="0"/>
              <a:t>L’expérience des Samaritains (</a:t>
            </a:r>
            <a:r>
              <a:rPr lang="fr-FR" dirty="0" err="1"/>
              <a:t>Ac</a:t>
            </a:r>
            <a:r>
              <a:rPr lang="fr-FR" dirty="0"/>
              <a:t> 8)</a:t>
            </a:r>
          </a:p>
          <a:p>
            <a:r>
              <a:rPr lang="fr-FR" dirty="0"/>
              <a:t>L’expérience de Paul </a:t>
            </a:r>
            <a:br>
              <a:rPr lang="fr-FR" dirty="0"/>
            </a:br>
            <a:r>
              <a:rPr lang="fr-FR" dirty="0"/>
              <a:t>(</a:t>
            </a:r>
            <a:r>
              <a:rPr lang="fr-FR" dirty="0" err="1"/>
              <a:t>Ac</a:t>
            </a:r>
            <a:r>
              <a:rPr lang="fr-FR" dirty="0"/>
              <a:t> 9)</a:t>
            </a:r>
          </a:p>
          <a:p>
            <a:r>
              <a:rPr lang="fr-FR" dirty="0"/>
              <a:t>L’expérience des Éphésiens (</a:t>
            </a:r>
            <a:r>
              <a:rPr lang="fr-FR" dirty="0" err="1"/>
              <a:t>Ac</a:t>
            </a:r>
            <a:r>
              <a:rPr lang="fr-FR" dirty="0"/>
              <a:t> 19)</a:t>
            </a:r>
          </a:p>
        </p:txBody>
      </p:sp>
      <p:sp>
        <p:nvSpPr>
          <p:cNvPr id="8" name="Espace réservé du texte 7">
            <a:extLst>
              <a:ext uri="{FF2B5EF4-FFF2-40B4-BE49-F238E27FC236}">
                <a16:creationId xmlns:a16="http://schemas.microsoft.com/office/drawing/2014/main" id="{27DFE82A-E23F-8CCB-EE50-ACDA90C1BC8B}"/>
              </a:ext>
            </a:extLst>
          </p:cNvPr>
          <p:cNvSpPr>
            <a:spLocks noGrp="1"/>
          </p:cNvSpPr>
          <p:nvPr>
            <p:ph type="body" sz="quarter" idx="3"/>
          </p:nvPr>
        </p:nvSpPr>
        <p:spPr>
          <a:xfrm>
            <a:off x="6172200" y="1681163"/>
            <a:ext cx="5618018" cy="823912"/>
          </a:xfrm>
        </p:spPr>
        <p:txBody>
          <a:bodyPr>
            <a:normAutofit/>
          </a:bodyPr>
          <a:lstStyle/>
          <a:p>
            <a:r>
              <a:rPr lang="fr-FR" sz="2800" dirty="0">
                <a:solidFill>
                  <a:srgbClr val="92D050"/>
                </a:solidFill>
              </a:rPr>
              <a:t>Pour une expérience complète…</a:t>
            </a:r>
          </a:p>
        </p:txBody>
      </p:sp>
    </p:spTree>
    <p:extLst>
      <p:ext uri="{BB962C8B-B14F-4D97-AF65-F5344CB8AC3E}">
        <p14:creationId xmlns:p14="http://schemas.microsoft.com/office/powerpoint/2010/main" val="930804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a:t>Les arguments principaux</a:t>
            </a:r>
          </a:p>
        </p:txBody>
      </p:sp>
      <p:sp>
        <p:nvSpPr>
          <p:cNvPr id="3" name="Espace réservé du contenu 2"/>
          <p:cNvSpPr>
            <a:spLocks noGrp="1"/>
          </p:cNvSpPr>
          <p:nvPr>
            <p:ph idx="1"/>
          </p:nvPr>
        </p:nvSpPr>
        <p:spPr>
          <a:xfrm>
            <a:off x="838200" y="1825625"/>
            <a:ext cx="10515600" cy="4800806"/>
          </a:xfrm>
        </p:spPr>
        <p:txBody>
          <a:bodyPr/>
          <a:lstStyle/>
          <a:p>
            <a:pPr marL="0" indent="0">
              <a:buNone/>
              <a:defRPr/>
            </a:pPr>
            <a:r>
              <a:rPr lang="fr-FR" dirty="0"/>
              <a:t>L’exemple des apôtres</a:t>
            </a:r>
          </a:p>
          <a:p>
            <a:pPr fontAlgn="auto">
              <a:buFont typeface="Arial" pitchFamily="34" charset="0"/>
              <a:buChar char="•"/>
              <a:defRPr/>
            </a:pPr>
            <a:r>
              <a:rPr lang="fr-FR" dirty="0"/>
              <a:t>Conversion en Jean 20.22-23 </a:t>
            </a:r>
          </a:p>
          <a:p>
            <a:pPr fontAlgn="auto">
              <a:buFont typeface="Arial" pitchFamily="34" charset="0"/>
              <a:buChar char="•"/>
              <a:defRPr/>
            </a:pPr>
            <a:r>
              <a:rPr lang="fr-FR" dirty="0"/>
              <a:t>Pentecôte en Actes 2</a:t>
            </a:r>
          </a:p>
        </p:txBody>
      </p:sp>
      <p:sp>
        <p:nvSpPr>
          <p:cNvPr id="4" name="Rectangle 3"/>
          <p:cNvSpPr/>
          <p:nvPr/>
        </p:nvSpPr>
        <p:spPr>
          <a:xfrm>
            <a:off x="15099" y="1662978"/>
            <a:ext cx="56938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a:t>
            </a:r>
          </a:p>
        </p:txBody>
      </p:sp>
    </p:spTree>
    <p:extLst>
      <p:ext uri="{BB962C8B-B14F-4D97-AF65-F5344CB8AC3E}">
        <p14:creationId xmlns:p14="http://schemas.microsoft.com/office/powerpoint/2010/main" val="334332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a:t>Le salut des apôtres? </a:t>
            </a:r>
          </a:p>
        </p:txBody>
      </p:sp>
      <p:sp>
        <p:nvSpPr>
          <p:cNvPr id="3" name="Espace réservé du contenu 2"/>
          <p:cNvSpPr>
            <a:spLocks noGrp="1"/>
          </p:cNvSpPr>
          <p:nvPr>
            <p:ph idx="1"/>
          </p:nvPr>
        </p:nvSpPr>
        <p:spPr/>
        <p:txBody>
          <a:bodyPr/>
          <a:lstStyle/>
          <a:p>
            <a:pPr fontAlgn="auto">
              <a:buFont typeface="Arial" pitchFamily="34" charset="0"/>
              <a:buChar char="•"/>
              <a:defRPr/>
            </a:pPr>
            <a:r>
              <a:rPr lang="fr-FR" dirty="0"/>
              <a:t>Leurs noms dans les cieux (Luc 10.20) – ils étaient sauvés</a:t>
            </a:r>
          </a:p>
          <a:p>
            <a:pPr fontAlgn="auto">
              <a:buFont typeface="Arial" pitchFamily="34" charset="0"/>
              <a:buChar char="•"/>
              <a:defRPr/>
            </a:pPr>
            <a:r>
              <a:rPr lang="fr-FR" dirty="0"/>
              <a:t>Jésus les avait déclarés purs (Jean 13.10) – ils étaient sauvés</a:t>
            </a:r>
          </a:p>
          <a:p>
            <a:pPr fontAlgn="auto">
              <a:buFont typeface="Arial" pitchFamily="34" charset="0"/>
              <a:buChar char="•"/>
              <a:defRPr/>
            </a:pPr>
            <a:r>
              <a:rPr lang="fr-FR" dirty="0"/>
              <a:t>Le Père avait commencé son travail de vigneron à leur égard (Jean 15.3) – ils étaient sauvés</a:t>
            </a:r>
          </a:p>
          <a:p>
            <a:pPr fontAlgn="auto">
              <a:buFont typeface="Arial" pitchFamily="34" charset="0"/>
              <a:buChar char="•"/>
              <a:defRPr/>
            </a:pPr>
            <a:r>
              <a:rPr lang="fr-FR" dirty="0"/>
              <a:t>L’Esprit ne pouvait pas descendre avant l’ascension (</a:t>
            </a:r>
            <a:r>
              <a:rPr lang="fr-FR" dirty="0" err="1"/>
              <a:t>Jn</a:t>
            </a:r>
            <a:r>
              <a:rPr lang="fr-FR" dirty="0"/>
              <a:t> 7.39 et 16.7) – ils étaient sauvés, mais comme dans l’AT… </a:t>
            </a:r>
          </a:p>
          <a:p>
            <a:pPr fontAlgn="auto">
              <a:buFont typeface="Arial" pitchFamily="34" charset="0"/>
              <a:buChar char="•"/>
              <a:defRPr/>
            </a:pPr>
            <a:endParaRPr lang="fr-FR" dirty="0"/>
          </a:p>
          <a:p>
            <a:pPr fontAlgn="auto">
              <a:buFont typeface="Wingdings" pitchFamily="2" charset="2"/>
              <a:buChar char="Ø"/>
              <a:defRPr/>
            </a:pPr>
            <a:r>
              <a:rPr lang="fr-FR" dirty="0"/>
              <a:t>Il n’était pas possible qu’il en soit autrement!</a:t>
            </a:r>
          </a:p>
          <a:p>
            <a:pPr marL="0" indent="0" fontAlgn="auto">
              <a:buNone/>
              <a:defRPr/>
            </a:pPr>
            <a:endParaRPr lang="fr-FR" dirty="0"/>
          </a:p>
        </p:txBody>
      </p:sp>
    </p:spTree>
    <p:extLst>
      <p:ext uri="{BB962C8B-B14F-4D97-AF65-F5344CB8AC3E}">
        <p14:creationId xmlns:p14="http://schemas.microsoft.com/office/powerpoint/2010/main" val="304986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a:t>Les arguments principaux</a:t>
            </a:r>
          </a:p>
        </p:txBody>
      </p:sp>
      <p:sp>
        <p:nvSpPr>
          <p:cNvPr id="3" name="Espace réservé du contenu 2"/>
          <p:cNvSpPr>
            <a:spLocks noGrp="1"/>
          </p:cNvSpPr>
          <p:nvPr>
            <p:ph idx="1"/>
          </p:nvPr>
        </p:nvSpPr>
        <p:spPr/>
        <p:txBody>
          <a:bodyPr/>
          <a:lstStyle/>
          <a:p>
            <a:pPr marL="0" indent="0">
              <a:buNone/>
              <a:defRPr/>
            </a:pPr>
            <a:r>
              <a:rPr lang="fr-FR" dirty="0"/>
              <a:t>L’exemple des apôtres </a:t>
            </a:r>
          </a:p>
          <a:p>
            <a:pPr fontAlgn="auto">
              <a:buFont typeface="Arial" pitchFamily="34" charset="0"/>
              <a:buChar char="•"/>
              <a:defRPr/>
            </a:pPr>
            <a:r>
              <a:rPr lang="fr-FR" dirty="0"/>
              <a:t>Conversion en Jean 20.22-23 </a:t>
            </a:r>
          </a:p>
          <a:p>
            <a:pPr fontAlgn="auto">
              <a:buFont typeface="Arial" pitchFamily="34" charset="0"/>
              <a:buChar char="•"/>
              <a:defRPr/>
            </a:pPr>
            <a:r>
              <a:rPr lang="fr-FR" dirty="0"/>
              <a:t>Pentecôte en Actes 2</a:t>
            </a:r>
          </a:p>
          <a:p>
            <a:pPr marL="0" indent="0">
              <a:buNone/>
              <a:defRPr/>
            </a:pPr>
            <a:r>
              <a:rPr lang="fr-FR" dirty="0"/>
              <a:t>L’exemple des Samaritains </a:t>
            </a:r>
          </a:p>
          <a:p>
            <a:pPr fontAlgn="auto">
              <a:buFont typeface="Arial" pitchFamily="34" charset="0"/>
              <a:buChar char="•"/>
              <a:defRPr/>
            </a:pPr>
            <a:r>
              <a:rPr lang="fr-FR" dirty="0"/>
              <a:t>Conversion et baptême en </a:t>
            </a:r>
            <a:r>
              <a:rPr lang="fr-FR" dirty="0" err="1"/>
              <a:t>Ac</a:t>
            </a:r>
            <a:r>
              <a:rPr lang="fr-FR" dirty="0"/>
              <a:t> 8.12-13</a:t>
            </a:r>
          </a:p>
          <a:p>
            <a:pPr fontAlgn="auto">
              <a:buFont typeface="Arial" pitchFamily="34" charset="0"/>
              <a:buChar char="•"/>
              <a:defRPr/>
            </a:pPr>
            <a:r>
              <a:rPr lang="fr-FR" dirty="0"/>
              <a:t>Venue de l’Esprit en </a:t>
            </a:r>
            <a:r>
              <a:rPr lang="fr-FR" dirty="0" err="1"/>
              <a:t>Ac</a:t>
            </a:r>
            <a:r>
              <a:rPr lang="fr-FR" dirty="0"/>
              <a:t> 8.14-17</a:t>
            </a:r>
          </a:p>
        </p:txBody>
      </p:sp>
      <p:sp>
        <p:nvSpPr>
          <p:cNvPr id="4" name="Rectangle 3"/>
          <p:cNvSpPr/>
          <p:nvPr/>
        </p:nvSpPr>
        <p:spPr>
          <a:xfrm>
            <a:off x="3832" y="3226696"/>
            <a:ext cx="56938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a:t>
            </a:r>
          </a:p>
        </p:txBody>
      </p:sp>
      <p:sp>
        <p:nvSpPr>
          <p:cNvPr id="5" name="Rectangle 4"/>
          <p:cNvSpPr/>
          <p:nvPr/>
        </p:nvSpPr>
        <p:spPr>
          <a:xfrm>
            <a:off x="3833" y="1655294"/>
            <a:ext cx="56938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a:t>
            </a:r>
          </a:p>
        </p:txBody>
      </p:sp>
    </p:spTree>
    <p:extLst>
      <p:ext uri="{BB962C8B-B14F-4D97-AF65-F5344CB8AC3E}">
        <p14:creationId xmlns:p14="http://schemas.microsoft.com/office/powerpoint/2010/main" val="5133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a:t>Or… L’expérience Samaritaine [A]</a:t>
            </a:r>
          </a:p>
        </p:txBody>
      </p:sp>
      <p:sp>
        <p:nvSpPr>
          <p:cNvPr id="3" name="Espace réservé du contenu 2"/>
          <p:cNvSpPr>
            <a:spLocks noGrp="1"/>
          </p:cNvSpPr>
          <p:nvPr>
            <p:ph idx="1"/>
          </p:nvPr>
        </p:nvSpPr>
        <p:spPr/>
        <p:txBody>
          <a:bodyPr/>
          <a:lstStyle/>
          <a:p>
            <a:pPr fontAlgn="auto">
              <a:buFont typeface="Arial" pitchFamily="34" charset="0"/>
              <a:buChar char="•"/>
              <a:defRPr/>
            </a:pPr>
            <a:r>
              <a:rPr lang="fr-FR" dirty="0"/>
              <a:t>Pourquoi Actes 8 </a:t>
            </a:r>
            <a:r>
              <a:rPr lang="fr-FR" i="1" dirty="0"/>
              <a:t>normatif </a:t>
            </a:r>
            <a:r>
              <a:rPr lang="fr-FR" dirty="0"/>
              <a:t>? </a:t>
            </a:r>
            <a:br>
              <a:rPr lang="fr-FR" dirty="0"/>
            </a:br>
            <a:r>
              <a:rPr lang="fr-FR" dirty="0"/>
              <a:t>Non la douzaine de conversions en Actes?</a:t>
            </a:r>
          </a:p>
          <a:p>
            <a:pPr fontAlgn="auto">
              <a:buFont typeface="Arial" pitchFamily="34" charset="0"/>
              <a:buChar char="•"/>
              <a:defRPr/>
            </a:pPr>
            <a:r>
              <a:rPr lang="fr-FR" dirty="0"/>
              <a:t>Pour les Samaritains: Jean 4; </a:t>
            </a:r>
            <a:r>
              <a:rPr lang="fr-FR" dirty="0" err="1"/>
              <a:t>Eph</a:t>
            </a:r>
            <a:r>
              <a:rPr lang="fr-FR" dirty="0"/>
              <a:t> 2.20</a:t>
            </a:r>
          </a:p>
          <a:p>
            <a:pPr fontAlgn="auto">
              <a:buFont typeface="Arial" pitchFamily="34" charset="0"/>
              <a:buChar char="•"/>
              <a:defRPr/>
            </a:pPr>
            <a:r>
              <a:rPr lang="fr-FR" dirty="0"/>
              <a:t>Pour Pierre: une œuvre authentique</a:t>
            </a:r>
          </a:p>
          <a:p>
            <a:pPr fontAlgn="auto">
              <a:buFont typeface="Arial" pitchFamily="34" charset="0"/>
              <a:buChar char="•"/>
              <a:defRPr/>
            </a:pPr>
            <a:r>
              <a:rPr lang="fr-FR" dirty="0"/>
              <a:t>Le rôle de Pierre (Mat 16 et les portes…)</a:t>
            </a:r>
          </a:p>
          <a:p>
            <a:pPr fontAlgn="auto">
              <a:buFont typeface="Arial" pitchFamily="34" charset="0"/>
              <a:buChar char="•"/>
              <a:defRPr/>
            </a:pPr>
            <a:r>
              <a:rPr lang="fr-FR" dirty="0"/>
              <a:t>L’enseignement normatif des épîtres </a:t>
            </a:r>
            <a:br>
              <a:rPr lang="fr-FR" dirty="0"/>
            </a:br>
            <a:r>
              <a:rPr lang="fr-FR" dirty="0"/>
              <a:t>(1 Co 12.13 et Rom 8.9)</a:t>
            </a:r>
          </a:p>
          <a:p>
            <a:pPr fontAlgn="auto">
              <a:buFont typeface="Arial" pitchFamily="34" charset="0"/>
              <a:buChar char="•"/>
              <a:defRPr/>
            </a:pPr>
            <a:endParaRPr lang="fr-FR" dirty="0"/>
          </a:p>
        </p:txBody>
      </p:sp>
    </p:spTree>
    <p:extLst>
      <p:ext uri="{BB962C8B-B14F-4D97-AF65-F5344CB8AC3E}">
        <p14:creationId xmlns:p14="http://schemas.microsoft.com/office/powerpoint/2010/main" val="411756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2140E-B3B7-DC04-07D0-3FA5C9F1A6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2E033E-5C1F-BB4B-7023-D9C8659B990E}"/>
              </a:ext>
            </a:extLst>
          </p:cNvPr>
          <p:cNvSpPr>
            <a:spLocks noGrp="1"/>
          </p:cNvSpPr>
          <p:nvPr>
            <p:ph type="title"/>
          </p:nvPr>
        </p:nvSpPr>
        <p:spPr/>
        <p:txBody>
          <a:bodyPr/>
          <a:lstStyle/>
          <a:p>
            <a:pPr>
              <a:defRPr/>
            </a:pPr>
            <a:r>
              <a:rPr lang="fr-FR" dirty="0"/>
              <a:t>Or… L’expérience Samaritaine [B]</a:t>
            </a:r>
          </a:p>
        </p:txBody>
      </p:sp>
      <p:sp>
        <p:nvSpPr>
          <p:cNvPr id="3" name="Espace réservé du contenu 2">
            <a:extLst>
              <a:ext uri="{FF2B5EF4-FFF2-40B4-BE49-F238E27FC236}">
                <a16:creationId xmlns:a16="http://schemas.microsoft.com/office/drawing/2014/main" id="{56BAA14E-CCD4-903F-089F-95B5EF257B9D}"/>
              </a:ext>
            </a:extLst>
          </p:cNvPr>
          <p:cNvSpPr>
            <a:spLocks noGrp="1"/>
          </p:cNvSpPr>
          <p:nvPr>
            <p:ph idx="1"/>
          </p:nvPr>
        </p:nvSpPr>
        <p:spPr/>
        <p:txBody>
          <a:bodyPr/>
          <a:lstStyle/>
          <a:p>
            <a:pPr fontAlgn="auto">
              <a:buFont typeface="Arial" pitchFamily="34" charset="0"/>
              <a:buChar char="•"/>
              <a:defRPr/>
            </a:pPr>
            <a:r>
              <a:rPr lang="fr-FR" dirty="0"/>
              <a:t>Philippe prêche « le Christ » / le </a:t>
            </a:r>
            <a:r>
              <a:rPr lang="fr-FR" i="1" dirty="0" err="1"/>
              <a:t>Taheb</a:t>
            </a:r>
            <a:endParaRPr lang="fr-FR" dirty="0"/>
          </a:p>
          <a:p>
            <a:pPr fontAlgn="auto">
              <a:buFont typeface="Arial" pitchFamily="34" charset="0"/>
              <a:buChar char="•"/>
              <a:defRPr/>
            </a:pPr>
            <a:r>
              <a:rPr lang="fr-FR" dirty="0"/>
              <a:t>Crédulité et superstition des Samaritains</a:t>
            </a:r>
          </a:p>
          <a:p>
            <a:pPr fontAlgn="auto">
              <a:buFont typeface="Arial" pitchFamily="34" charset="0"/>
              <a:buChar char="•"/>
              <a:defRPr/>
            </a:pPr>
            <a:r>
              <a:rPr lang="fr-FR" dirty="0"/>
              <a:t>Ils s’attachent « à ce que disait Philippe » (</a:t>
            </a:r>
            <a:r>
              <a:rPr lang="fr-FR" dirty="0" err="1"/>
              <a:t>Ac</a:t>
            </a:r>
            <a:r>
              <a:rPr lang="fr-FR" dirty="0"/>
              <a:t> 8.11) // Simon</a:t>
            </a:r>
          </a:p>
          <a:p>
            <a:pPr fontAlgn="auto">
              <a:buFont typeface="Arial" pitchFamily="34" charset="0"/>
              <a:buChar char="•"/>
              <a:defRPr/>
            </a:pPr>
            <a:r>
              <a:rPr lang="fr-FR" dirty="0"/>
              <a:t>Ils crurent « à Philippe » </a:t>
            </a:r>
          </a:p>
          <a:p>
            <a:pPr fontAlgn="auto">
              <a:buFont typeface="Arial" pitchFamily="34" charset="0"/>
              <a:buChar char="•"/>
              <a:defRPr/>
            </a:pPr>
            <a:r>
              <a:rPr lang="fr-FR" dirty="0"/>
              <a:t>Imbrication des deux histoires (Samaritains / Simon)</a:t>
            </a:r>
          </a:p>
          <a:p>
            <a:pPr fontAlgn="auto">
              <a:buFont typeface="Arial" pitchFamily="34" charset="0"/>
              <a:buChar char="•"/>
              <a:defRPr/>
            </a:pPr>
            <a:endParaRPr lang="fr-FR" dirty="0"/>
          </a:p>
          <a:p>
            <a:pPr fontAlgn="auto">
              <a:buFont typeface="Wingdings" pitchFamily="2" charset="2"/>
              <a:buChar char="Ø"/>
              <a:defRPr/>
            </a:pPr>
            <a:r>
              <a:rPr lang="fr-FR" dirty="0"/>
              <a:t>Dans les deux cas, l’expérience d’Actes 8 n’est pas la norme</a:t>
            </a:r>
          </a:p>
          <a:p>
            <a:pPr fontAlgn="auto">
              <a:buFont typeface="Wingdings" pitchFamily="2" charset="2"/>
              <a:buChar char="Ø"/>
              <a:defRPr/>
            </a:pPr>
            <a:endParaRPr lang="fr-FR" dirty="0"/>
          </a:p>
          <a:p>
            <a:pPr marL="0" indent="0" fontAlgn="auto">
              <a:buNone/>
              <a:defRPr/>
            </a:pPr>
            <a:endParaRPr lang="fr-FR" dirty="0"/>
          </a:p>
        </p:txBody>
      </p:sp>
    </p:spTree>
    <p:extLst>
      <p:ext uri="{BB962C8B-B14F-4D97-AF65-F5344CB8AC3E}">
        <p14:creationId xmlns:p14="http://schemas.microsoft.com/office/powerpoint/2010/main" val="191806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31377-186D-11F1-CDB4-5C7A445A07B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3EBDF7F-C9CF-C777-62C6-42895E59F430}"/>
              </a:ext>
            </a:extLst>
          </p:cNvPr>
          <p:cNvSpPr>
            <a:spLocks noGrp="1"/>
          </p:cNvSpPr>
          <p:nvPr>
            <p:ph type="title"/>
          </p:nvPr>
        </p:nvSpPr>
        <p:spPr/>
        <p:txBody>
          <a:bodyPr/>
          <a:lstStyle/>
          <a:p>
            <a:r>
              <a:rPr lang="fr-FR" dirty="0"/>
              <a:t>Les arguments</a:t>
            </a:r>
          </a:p>
        </p:txBody>
      </p:sp>
      <p:sp>
        <p:nvSpPr>
          <p:cNvPr id="7" name="Espace réservé du texte 6">
            <a:extLst>
              <a:ext uri="{FF2B5EF4-FFF2-40B4-BE49-F238E27FC236}">
                <a16:creationId xmlns:a16="http://schemas.microsoft.com/office/drawing/2014/main" id="{F8A5E82B-43CD-D82A-A4CD-84AA55DB6C47}"/>
              </a:ext>
            </a:extLst>
          </p:cNvPr>
          <p:cNvSpPr>
            <a:spLocks noGrp="1"/>
          </p:cNvSpPr>
          <p:nvPr>
            <p:ph type="body" idx="1"/>
          </p:nvPr>
        </p:nvSpPr>
        <p:spPr/>
        <p:txBody>
          <a:bodyPr>
            <a:normAutofit/>
          </a:bodyPr>
          <a:lstStyle/>
          <a:p>
            <a:r>
              <a:rPr lang="fr-FR" sz="2800" dirty="0">
                <a:solidFill>
                  <a:srgbClr val="92D050"/>
                </a:solidFill>
              </a:rPr>
              <a:t>Pour une double expérience… </a:t>
            </a:r>
          </a:p>
        </p:txBody>
      </p:sp>
      <p:sp>
        <p:nvSpPr>
          <p:cNvPr id="5" name="Espace réservé du contenu 4">
            <a:extLst>
              <a:ext uri="{FF2B5EF4-FFF2-40B4-BE49-F238E27FC236}">
                <a16:creationId xmlns:a16="http://schemas.microsoft.com/office/drawing/2014/main" id="{48ADD5CE-7442-1674-42D3-1F8C6A9486B5}"/>
              </a:ext>
            </a:extLst>
          </p:cNvPr>
          <p:cNvSpPr>
            <a:spLocks noGrp="1"/>
          </p:cNvSpPr>
          <p:nvPr>
            <p:ph sz="half" idx="2"/>
          </p:nvPr>
        </p:nvSpPr>
        <p:spPr/>
        <p:txBody>
          <a:bodyPr/>
          <a:lstStyle/>
          <a:p>
            <a:r>
              <a:rPr lang="fr-FR" dirty="0"/>
              <a:t>L’expérience des apôtres </a:t>
            </a:r>
            <a:br>
              <a:rPr lang="fr-FR" dirty="0"/>
            </a:br>
            <a:r>
              <a:rPr lang="fr-FR" dirty="0"/>
              <a:t>(</a:t>
            </a:r>
            <a:r>
              <a:rPr lang="fr-FR" dirty="0" err="1"/>
              <a:t>Ac</a:t>
            </a:r>
            <a:r>
              <a:rPr lang="fr-FR" dirty="0"/>
              <a:t> 2)</a:t>
            </a:r>
          </a:p>
          <a:p>
            <a:r>
              <a:rPr lang="fr-FR" dirty="0"/>
              <a:t>L’expérience des Samaritains (</a:t>
            </a:r>
            <a:r>
              <a:rPr lang="fr-FR" dirty="0" err="1"/>
              <a:t>Ac</a:t>
            </a:r>
            <a:r>
              <a:rPr lang="fr-FR" dirty="0"/>
              <a:t> 8)</a:t>
            </a:r>
          </a:p>
          <a:p>
            <a:r>
              <a:rPr lang="fr-FR" dirty="0"/>
              <a:t>L’expérience de Paul </a:t>
            </a:r>
            <a:br>
              <a:rPr lang="fr-FR" dirty="0"/>
            </a:br>
            <a:r>
              <a:rPr lang="fr-FR" dirty="0"/>
              <a:t>(</a:t>
            </a:r>
            <a:r>
              <a:rPr lang="fr-FR" dirty="0" err="1"/>
              <a:t>Ac</a:t>
            </a:r>
            <a:r>
              <a:rPr lang="fr-FR" dirty="0"/>
              <a:t> 9)</a:t>
            </a:r>
          </a:p>
          <a:p>
            <a:r>
              <a:rPr lang="fr-FR" dirty="0"/>
              <a:t>L’expérience des Éphésiens (</a:t>
            </a:r>
            <a:r>
              <a:rPr lang="fr-FR" dirty="0" err="1"/>
              <a:t>Ac</a:t>
            </a:r>
            <a:r>
              <a:rPr lang="fr-FR" dirty="0"/>
              <a:t> 19)</a:t>
            </a:r>
          </a:p>
        </p:txBody>
      </p:sp>
      <p:sp>
        <p:nvSpPr>
          <p:cNvPr id="8" name="Espace réservé du texte 7">
            <a:extLst>
              <a:ext uri="{FF2B5EF4-FFF2-40B4-BE49-F238E27FC236}">
                <a16:creationId xmlns:a16="http://schemas.microsoft.com/office/drawing/2014/main" id="{6A35ED88-A4DE-3249-93B8-66543C678613}"/>
              </a:ext>
            </a:extLst>
          </p:cNvPr>
          <p:cNvSpPr>
            <a:spLocks noGrp="1"/>
          </p:cNvSpPr>
          <p:nvPr>
            <p:ph type="body" sz="quarter" idx="3"/>
          </p:nvPr>
        </p:nvSpPr>
        <p:spPr>
          <a:xfrm>
            <a:off x="6172200" y="1681163"/>
            <a:ext cx="5618018" cy="823912"/>
          </a:xfrm>
        </p:spPr>
        <p:txBody>
          <a:bodyPr>
            <a:normAutofit/>
          </a:bodyPr>
          <a:lstStyle/>
          <a:p>
            <a:r>
              <a:rPr lang="fr-FR" sz="2800" dirty="0">
                <a:solidFill>
                  <a:srgbClr val="92D050"/>
                </a:solidFill>
              </a:rPr>
              <a:t>Pour une expérience complète…</a:t>
            </a:r>
          </a:p>
        </p:txBody>
      </p:sp>
      <p:sp>
        <p:nvSpPr>
          <p:cNvPr id="9" name="Espace réservé du contenu 8">
            <a:extLst>
              <a:ext uri="{FF2B5EF4-FFF2-40B4-BE49-F238E27FC236}">
                <a16:creationId xmlns:a16="http://schemas.microsoft.com/office/drawing/2014/main" id="{8E82D525-66E4-89F6-113D-77BE1721163A}"/>
              </a:ext>
            </a:extLst>
          </p:cNvPr>
          <p:cNvSpPr>
            <a:spLocks noGrp="1"/>
          </p:cNvSpPr>
          <p:nvPr>
            <p:ph sz="quarter" idx="4"/>
          </p:nvPr>
        </p:nvSpPr>
        <p:spPr/>
        <p:txBody>
          <a:bodyPr/>
          <a:lstStyle/>
          <a:p>
            <a:r>
              <a:rPr lang="fr-FR" dirty="0"/>
              <a:t>Tous les autres récits d’Actes!</a:t>
            </a:r>
          </a:p>
          <a:p>
            <a:r>
              <a:rPr lang="fr-FR" dirty="0"/>
              <a:t>L’expérience des païens </a:t>
            </a:r>
            <a:br>
              <a:rPr lang="fr-FR" dirty="0"/>
            </a:br>
            <a:r>
              <a:rPr lang="fr-FR" dirty="0"/>
              <a:t>(</a:t>
            </a:r>
            <a:r>
              <a:rPr lang="fr-FR" dirty="0" err="1"/>
              <a:t>Ac</a:t>
            </a:r>
            <a:r>
              <a:rPr lang="fr-FR" dirty="0"/>
              <a:t> 10)</a:t>
            </a:r>
          </a:p>
          <a:p>
            <a:r>
              <a:rPr lang="fr-FR" dirty="0"/>
              <a:t>L’enseignement théologique des épîtres</a:t>
            </a:r>
          </a:p>
        </p:txBody>
      </p:sp>
    </p:spTree>
    <p:extLst>
      <p:ext uri="{BB962C8B-B14F-4D97-AF65-F5344CB8AC3E}">
        <p14:creationId xmlns:p14="http://schemas.microsoft.com/office/powerpoint/2010/main" val="2448186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C2A851-8457-3DE9-E0CE-D7EA4857523D}"/>
              </a:ext>
            </a:extLst>
          </p:cNvPr>
          <p:cNvSpPr>
            <a:spLocks noGrp="1"/>
          </p:cNvSpPr>
          <p:nvPr>
            <p:ph type="title"/>
          </p:nvPr>
        </p:nvSpPr>
        <p:spPr/>
        <p:txBody>
          <a:bodyPr/>
          <a:lstStyle/>
          <a:p>
            <a:r>
              <a:rPr lang="fr-FR" dirty="0"/>
              <a:t>L’Esprit donne la vie </a:t>
            </a:r>
          </a:p>
        </p:txBody>
      </p:sp>
      <p:sp>
        <p:nvSpPr>
          <p:cNvPr id="3" name="Espace réservé du contenu 2">
            <a:extLst>
              <a:ext uri="{FF2B5EF4-FFF2-40B4-BE49-F238E27FC236}">
                <a16:creationId xmlns:a16="http://schemas.microsoft.com/office/drawing/2014/main" id="{136ABB8C-024A-10C0-7C1C-FBB88162FF0F}"/>
              </a:ext>
            </a:extLst>
          </p:cNvPr>
          <p:cNvSpPr>
            <a:spLocks noGrp="1"/>
          </p:cNvSpPr>
          <p:nvPr>
            <p:ph idx="1"/>
          </p:nvPr>
        </p:nvSpPr>
        <p:spPr/>
        <p:txBody>
          <a:bodyPr>
            <a:normAutofit/>
          </a:bodyPr>
          <a:lstStyle/>
          <a:p>
            <a:pPr marL="0" indent="0">
              <a:buNone/>
            </a:pPr>
            <a:r>
              <a:rPr lang="fr-FR" dirty="0"/>
              <a:t>De nombreuses promesses (Es 11.1-3 ; 32.14-15 ; 42.11s ; 44.1-5 ; </a:t>
            </a:r>
            <a:r>
              <a:rPr lang="fr-FR" dirty="0" err="1"/>
              <a:t>Ez</a:t>
            </a:r>
            <a:r>
              <a:rPr lang="fr-FR" dirty="0"/>
              <a:t> 36.24-27, cf. 11.17-20, 37.1-14), ainsi que dans le NT: </a:t>
            </a:r>
          </a:p>
          <a:p>
            <a:pPr marL="457200" lvl="1" indent="0">
              <a:buNone/>
            </a:pPr>
            <a:r>
              <a:rPr lang="fr-FR" baseline="30000" dirty="0"/>
              <a:t>11</a:t>
            </a:r>
            <a:r>
              <a:rPr lang="fr-FR" dirty="0"/>
              <a:t> Moi, je vous baptise dans l’eau, en vue de la repentance, mais celui qui vient après moi est plus puissant que moi, et je ne mérite pas de porter ses sandales. Lui vous baptisera d’Esprit Saint et de feu. </a:t>
            </a:r>
            <a:r>
              <a:rPr lang="fr-FR" baseline="30000" dirty="0"/>
              <a:t>12</a:t>
            </a:r>
            <a:r>
              <a:rPr lang="fr-FR" dirty="0"/>
              <a:t> Il a son van à la main, il nettoiera son aire, il amassera son blé dans le grenier, mais il brûlera la paille dans un feu qui ne s’éteint pas. (Matthieu 3.11-12)</a:t>
            </a:r>
          </a:p>
          <a:p>
            <a:pPr marL="457200" lvl="1" indent="0">
              <a:buNone/>
            </a:pPr>
            <a:endParaRPr lang="fr-FR" dirty="0"/>
          </a:p>
          <a:p>
            <a:pPr marL="457200" lvl="1" indent="0">
              <a:buNone/>
            </a:pPr>
            <a:r>
              <a:rPr lang="fr-FR" baseline="30000" dirty="0"/>
              <a:t>21</a:t>
            </a:r>
            <a:r>
              <a:rPr lang="fr-FR" dirty="0"/>
              <a:t>Jésus leur dit de nouveau : Que la paix soit avec vous ! Comme le Père m’a envoyé, moi aussi, je vous envoie. </a:t>
            </a:r>
            <a:r>
              <a:rPr lang="fr-FR" baseline="30000" dirty="0"/>
              <a:t>22</a:t>
            </a:r>
            <a:r>
              <a:rPr lang="fr-FR" dirty="0"/>
              <a:t>Après ces paroles, il souffla sur eux et leur dit : Recevez l’Esprit Saint. </a:t>
            </a:r>
            <a:r>
              <a:rPr lang="fr-FR" baseline="30000" dirty="0"/>
              <a:t>23</a:t>
            </a:r>
            <a:r>
              <a:rPr lang="fr-FR" dirty="0"/>
              <a:t>Ceux à qui vous pardonnerez les péchés, ils leur seront pardonnés, et ceux à qui vous les retiendrez, ils leur seront retenus.  (Jean 20.21-23)</a:t>
            </a:r>
          </a:p>
          <a:p>
            <a:pPr marL="0" indent="0">
              <a:buNone/>
            </a:pPr>
            <a:endParaRPr lang="fr-FR" dirty="0"/>
          </a:p>
        </p:txBody>
      </p:sp>
    </p:spTree>
    <p:extLst>
      <p:ext uri="{BB962C8B-B14F-4D97-AF65-F5344CB8AC3E}">
        <p14:creationId xmlns:p14="http://schemas.microsoft.com/office/powerpoint/2010/main" val="44243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BBB93F-EB00-757B-1283-09EAF081DA1A}"/>
              </a:ext>
            </a:extLst>
          </p:cNvPr>
          <p:cNvSpPr>
            <a:spLocks noGrp="1"/>
          </p:cNvSpPr>
          <p:nvPr>
            <p:ph type="title"/>
          </p:nvPr>
        </p:nvSpPr>
        <p:spPr/>
        <p:txBody>
          <a:bodyPr/>
          <a:lstStyle/>
          <a:p>
            <a:r>
              <a:rPr lang="fr-FR" dirty="0"/>
              <a:t>L’enseignement des épîtres</a:t>
            </a:r>
          </a:p>
        </p:txBody>
      </p:sp>
      <p:sp>
        <p:nvSpPr>
          <p:cNvPr id="3" name="Espace réservé du contenu 2">
            <a:extLst>
              <a:ext uri="{FF2B5EF4-FFF2-40B4-BE49-F238E27FC236}">
                <a16:creationId xmlns:a16="http://schemas.microsoft.com/office/drawing/2014/main" id="{592FD6B6-E259-5D20-D1F9-6D2565358E6E}"/>
              </a:ext>
            </a:extLst>
          </p:cNvPr>
          <p:cNvSpPr>
            <a:spLocks noGrp="1"/>
          </p:cNvSpPr>
          <p:nvPr>
            <p:ph sz="half" idx="1"/>
          </p:nvPr>
        </p:nvSpPr>
        <p:spPr/>
        <p:txBody>
          <a:bodyPr/>
          <a:lstStyle/>
          <a:p>
            <a:r>
              <a:rPr lang="fr-FR" dirty="0"/>
              <a:t>Car c’est dans un seul Esprit que nous tous, pour former un seul corps, avons tous été baptisés... (1 Co 12.13) </a:t>
            </a:r>
          </a:p>
          <a:p>
            <a:endParaRPr lang="fr-FR" dirty="0"/>
          </a:p>
        </p:txBody>
      </p:sp>
      <p:sp>
        <p:nvSpPr>
          <p:cNvPr id="5" name="Ellipse 4">
            <a:extLst>
              <a:ext uri="{FF2B5EF4-FFF2-40B4-BE49-F238E27FC236}">
                <a16:creationId xmlns:a16="http://schemas.microsoft.com/office/drawing/2014/main" id="{F3479728-20C0-5EB6-3DD1-8D96508485FE}"/>
              </a:ext>
            </a:extLst>
          </p:cNvPr>
          <p:cNvSpPr/>
          <p:nvPr/>
        </p:nvSpPr>
        <p:spPr>
          <a:xfrm>
            <a:off x="7659541" y="3515041"/>
            <a:ext cx="2880320" cy="202041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C7304CD0-3CA8-79D6-49C6-592C4DFA1452}"/>
              </a:ext>
            </a:extLst>
          </p:cNvPr>
          <p:cNvSpPr/>
          <p:nvPr/>
        </p:nvSpPr>
        <p:spPr>
          <a:xfrm>
            <a:off x="6723437" y="2164601"/>
            <a:ext cx="4760472" cy="3726705"/>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14635CBE-15C7-8014-AE2E-42F01BE368BD}"/>
              </a:ext>
            </a:extLst>
          </p:cNvPr>
          <p:cNvSpPr/>
          <p:nvPr/>
        </p:nvSpPr>
        <p:spPr>
          <a:xfrm>
            <a:off x="8114594" y="4093555"/>
            <a:ext cx="1962268"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Chrétiens</a:t>
            </a:r>
            <a:b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baptisés membres</a:t>
            </a:r>
            <a:b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du Corps du Christ </a:t>
            </a:r>
          </a:p>
        </p:txBody>
      </p:sp>
      <p:sp>
        <p:nvSpPr>
          <p:cNvPr id="8" name="Rectangle 7">
            <a:extLst>
              <a:ext uri="{FF2B5EF4-FFF2-40B4-BE49-F238E27FC236}">
                <a16:creationId xmlns:a16="http://schemas.microsoft.com/office/drawing/2014/main" id="{0E3BDDFA-5126-56C0-72EA-88D892E3B904}"/>
              </a:ext>
            </a:extLst>
          </p:cNvPr>
          <p:cNvSpPr/>
          <p:nvPr/>
        </p:nvSpPr>
        <p:spPr>
          <a:xfrm>
            <a:off x="7839417" y="2468021"/>
            <a:ext cx="2514156"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Chrétiens</a:t>
            </a:r>
            <a:b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non-membres</a:t>
            </a:r>
            <a:b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du Corps du Christ </a:t>
            </a:r>
          </a:p>
        </p:txBody>
      </p:sp>
      <p:sp>
        <p:nvSpPr>
          <p:cNvPr id="9" name="Rectangle 8">
            <a:extLst>
              <a:ext uri="{FF2B5EF4-FFF2-40B4-BE49-F238E27FC236}">
                <a16:creationId xmlns:a16="http://schemas.microsoft.com/office/drawing/2014/main" id="{58763484-8B4F-00F2-707F-C49CA8143425}"/>
              </a:ext>
            </a:extLst>
          </p:cNvPr>
          <p:cNvSpPr/>
          <p:nvPr/>
        </p:nvSpPr>
        <p:spPr>
          <a:xfrm>
            <a:off x="7845829" y="1448295"/>
            <a:ext cx="2514156" cy="33855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1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Non Chrétiens</a:t>
            </a:r>
          </a:p>
        </p:txBody>
      </p:sp>
      <p:sp>
        <p:nvSpPr>
          <p:cNvPr id="10" name="Rectangle 9">
            <a:extLst>
              <a:ext uri="{FF2B5EF4-FFF2-40B4-BE49-F238E27FC236}">
                <a16:creationId xmlns:a16="http://schemas.microsoft.com/office/drawing/2014/main" id="{B5A5C665-4DE0-9D7C-C0AF-4FCF79592802}"/>
              </a:ext>
            </a:extLst>
          </p:cNvPr>
          <p:cNvSpPr/>
          <p:nvPr/>
        </p:nvSpPr>
        <p:spPr>
          <a:xfrm rot="19790578">
            <a:off x="6519097" y="3341408"/>
            <a:ext cx="5305234" cy="1754326"/>
          </a:xfrm>
          <a:prstGeom prst="rect">
            <a:avLst/>
          </a:prstGeom>
          <a:noFill/>
        </p:spPr>
        <p:txBody>
          <a:bodyPr wrap="none" lIns="91440" tIns="45720" rIns="91440" bIns="45720">
            <a:spAutoFit/>
          </a:bodyPr>
          <a:lstStyle/>
          <a:p>
            <a:pPr algn="ctr"/>
            <a:r>
              <a:rPr lang="fr-FR" sz="5400" dirty="0">
                <a:ln w="18415" cmpd="sng">
                  <a:solidFill>
                    <a:srgbClr val="FFFFFF"/>
                  </a:solidFill>
                  <a:prstDash val="solid"/>
                </a:ln>
                <a:solidFill>
                  <a:srgbClr val="FFFFFF"/>
                </a:solidFill>
                <a:effectLst>
                  <a:outerShdw blurRad="63500" dir="3600000" algn="tl" rotWithShape="0">
                    <a:srgbClr val="000000">
                      <a:alpha val="70000"/>
                    </a:srgbClr>
                  </a:outerShdw>
                </a:effectLst>
              </a:rPr>
              <a:t>Il n’y a qu’un seul</a:t>
            </a:r>
            <a:br>
              <a:rPr lang="fr-FR" sz="5400"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fr-FR" sz="5400" dirty="0">
                <a:ln w="18415" cmpd="sng">
                  <a:solidFill>
                    <a:srgbClr val="FFFFFF"/>
                  </a:solidFill>
                  <a:prstDash val="solid"/>
                </a:ln>
                <a:solidFill>
                  <a:srgbClr val="FFFFFF"/>
                </a:solidFill>
                <a:effectLst>
                  <a:outerShdw blurRad="63500" dir="3600000" algn="tl" rotWithShape="0">
                    <a:srgbClr val="000000">
                      <a:alpha val="70000"/>
                    </a:srgbClr>
                  </a:outerShdw>
                </a:effectLst>
              </a:rPr>
              <a:t>Corps du Christ</a:t>
            </a:r>
          </a:p>
        </p:txBody>
      </p:sp>
    </p:spTree>
    <p:extLst>
      <p:ext uri="{BB962C8B-B14F-4D97-AF65-F5344CB8AC3E}">
        <p14:creationId xmlns:p14="http://schemas.microsoft.com/office/powerpoint/2010/main" val="396904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F676C-20E7-26A8-8B1F-FE358E4568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6814AD-F5F4-79AE-9602-9AD4D1121E28}"/>
              </a:ext>
            </a:extLst>
          </p:cNvPr>
          <p:cNvSpPr>
            <a:spLocks noGrp="1"/>
          </p:cNvSpPr>
          <p:nvPr>
            <p:ph type="title"/>
          </p:nvPr>
        </p:nvSpPr>
        <p:spPr/>
        <p:txBody>
          <a:bodyPr/>
          <a:lstStyle/>
          <a:p>
            <a:r>
              <a:rPr lang="fr-FR" dirty="0"/>
              <a:t>L’enseignement des épîtres</a:t>
            </a:r>
          </a:p>
        </p:txBody>
      </p:sp>
      <p:sp>
        <p:nvSpPr>
          <p:cNvPr id="3" name="Espace réservé du contenu 2">
            <a:extLst>
              <a:ext uri="{FF2B5EF4-FFF2-40B4-BE49-F238E27FC236}">
                <a16:creationId xmlns:a16="http://schemas.microsoft.com/office/drawing/2014/main" id="{04C27B74-8D0F-813D-2F6A-B5389A7F0309}"/>
              </a:ext>
            </a:extLst>
          </p:cNvPr>
          <p:cNvSpPr>
            <a:spLocks noGrp="1"/>
          </p:cNvSpPr>
          <p:nvPr>
            <p:ph sz="half" idx="1"/>
          </p:nvPr>
        </p:nvSpPr>
        <p:spPr/>
        <p:txBody>
          <a:bodyPr>
            <a:normAutofit/>
          </a:bodyPr>
          <a:lstStyle/>
          <a:p>
            <a:r>
              <a:rPr lang="fr-FR" dirty="0"/>
              <a:t>Car c’est dans un seul Esprit que nous tous, pour former un seul corps, avons tous été baptisés... (1 Co 12.13) </a:t>
            </a:r>
          </a:p>
          <a:p>
            <a:r>
              <a:rPr lang="fr-FR" dirty="0"/>
              <a:t>Vous êtes le corps de Christ, et vous êtes ses membres, chacun pour sa part (1 Co 12.27) </a:t>
            </a:r>
          </a:p>
          <a:p>
            <a:endParaRPr lang="fr-FR" dirty="0"/>
          </a:p>
        </p:txBody>
      </p:sp>
      <p:sp>
        <p:nvSpPr>
          <p:cNvPr id="4" name="Espace réservé du contenu 3">
            <a:extLst>
              <a:ext uri="{FF2B5EF4-FFF2-40B4-BE49-F238E27FC236}">
                <a16:creationId xmlns:a16="http://schemas.microsoft.com/office/drawing/2014/main" id="{5ABACFC9-264D-A95F-89E1-1C8A519D3ED4}"/>
              </a:ext>
            </a:extLst>
          </p:cNvPr>
          <p:cNvSpPr>
            <a:spLocks noGrp="1"/>
          </p:cNvSpPr>
          <p:nvPr>
            <p:ph sz="half" idx="2"/>
          </p:nvPr>
        </p:nvSpPr>
        <p:spPr/>
        <p:txBody>
          <a:bodyPr>
            <a:normAutofit/>
          </a:bodyPr>
          <a:lstStyle/>
          <a:p>
            <a:r>
              <a:rPr lang="fr-FR" dirty="0"/>
              <a:t>Si quelqu’un n’a pas l’Esprit de Christ, il ne lui appartient pas (</a:t>
            </a:r>
            <a:r>
              <a:rPr lang="fr-FR" dirty="0" err="1"/>
              <a:t>Rm</a:t>
            </a:r>
            <a:r>
              <a:rPr lang="fr-FR" dirty="0"/>
              <a:t> 8.9)</a:t>
            </a:r>
          </a:p>
          <a:p>
            <a:r>
              <a:rPr lang="fr-FR" dirty="0"/>
              <a:t>Et vous avez tout pleinement en lui, qui est le chef de toute principauté et de tout pouvoir (Col 2.10)</a:t>
            </a:r>
          </a:p>
          <a:p>
            <a:endParaRPr lang="fr-FR" dirty="0"/>
          </a:p>
        </p:txBody>
      </p:sp>
    </p:spTree>
    <p:extLst>
      <p:ext uri="{BB962C8B-B14F-4D97-AF65-F5344CB8AC3E}">
        <p14:creationId xmlns:p14="http://schemas.microsoft.com/office/powerpoint/2010/main" val="7236201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Quelques avis charismatiques contemporains</a:t>
            </a:r>
          </a:p>
        </p:txBody>
      </p:sp>
      <p:sp>
        <p:nvSpPr>
          <p:cNvPr id="6" name="Espace réservé du contenu 5"/>
          <p:cNvSpPr>
            <a:spLocks noGrp="1"/>
          </p:cNvSpPr>
          <p:nvPr>
            <p:ph sz="quarter" idx="13"/>
          </p:nvPr>
        </p:nvSpPr>
        <p:spPr>
          <a:xfrm>
            <a:off x="3574474" y="1417637"/>
            <a:ext cx="7802114" cy="5165726"/>
          </a:xfrm>
        </p:spPr>
        <p:txBody>
          <a:bodyPr>
            <a:normAutofit/>
          </a:bodyPr>
          <a:lstStyle/>
          <a:p>
            <a:pPr marL="0" indent="0">
              <a:buNone/>
            </a:pPr>
            <a:r>
              <a:rPr lang="fr-FR" dirty="0"/>
              <a:t>« … dans la pensée de Paul, </a:t>
            </a:r>
            <a:r>
              <a:rPr lang="fr-FR" i="1" dirty="0"/>
              <a:t>le baptême dans le Saint-Esprit avait lieu au moment de la conversion</a:t>
            </a:r>
            <a:r>
              <a:rPr lang="fr-FR" dirty="0"/>
              <a:t>. [Citation de 1 Co 12.13]. Pour cette raison, le « baptême dans le Saint-Esprit » doit faire référence à l’activité du Saint-Esprit au début de la vie chrétienne, lorsqu’il nous communique une nouvelle vie spirituelle (par la régénération), nous purifie et marque une rupture nette avec la domination et l’amour du péché (la phase initiale de sanctification). Le « baptême dans …le Saint-Esprit » désigne donc tout ce que fait le Saint-Esprit au début de notre vie chrétienne, ce qui écarte toute possibilité de référence à une expérience postérieure à la conversion, comme le voudraient les pentecôtistes. » </a:t>
            </a:r>
          </a:p>
          <a:p>
            <a:pPr marL="0" indent="0" algn="r">
              <a:buNone/>
            </a:pPr>
            <a:r>
              <a:rPr lang="fr-FR" dirty="0"/>
              <a:t>W. </a:t>
            </a:r>
            <a:r>
              <a:rPr lang="fr-FR" dirty="0" err="1"/>
              <a:t>Grudem</a:t>
            </a:r>
            <a:r>
              <a:rPr lang="fr-FR" dirty="0"/>
              <a:t>, p. 845-846</a:t>
            </a:r>
          </a:p>
        </p:txBody>
      </p:sp>
      <p:pic>
        <p:nvPicPr>
          <p:cNvPr id="5" name="Picture 9"/>
          <p:cNvPicPr>
            <a:picLocks noChangeAspect="1" noChangeArrowheads="1"/>
          </p:cNvPicPr>
          <p:nvPr/>
        </p:nvPicPr>
        <p:blipFill>
          <a:blip r:embed="rId3"/>
          <a:srcRect/>
          <a:stretch>
            <a:fillRect/>
          </a:stretch>
        </p:blipFill>
        <p:spPr bwMode="auto">
          <a:xfrm>
            <a:off x="1768761" y="2927999"/>
            <a:ext cx="1260139" cy="1909301"/>
          </a:xfrm>
          <a:prstGeom prst="rect">
            <a:avLst/>
          </a:prstGeom>
          <a:noFill/>
          <a:ln w="9525">
            <a:noFill/>
            <a:miter lim="800000"/>
            <a:headEnd/>
            <a:tailEnd/>
          </a:ln>
        </p:spPr>
      </p:pic>
      <p:pic>
        <p:nvPicPr>
          <p:cNvPr id="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2731" y="4337175"/>
            <a:ext cx="1260138" cy="1737060"/>
          </a:xfrm>
          <a:prstGeom prst="rect">
            <a:avLst/>
          </a:prstGeom>
          <a:noFill/>
          <a:ln w="9525">
            <a:noFill/>
            <a:miter lim="800000"/>
            <a:headEnd/>
            <a:tailEnd/>
          </a:ln>
        </p:spPr>
      </p:pic>
      <p:pic>
        <p:nvPicPr>
          <p:cNvPr id="1028" name="Picture 4" descr="http://ecx.images-amazon.com/images/I/61IQcm7dJvL._AA1500_.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82729" y="1545639"/>
            <a:ext cx="1260140" cy="188336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05057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DF177-E1B2-1675-3AC2-0CDE7198BCEA}"/>
            </a:ext>
          </a:extLst>
        </p:cNvPr>
        <p:cNvGrpSpPr/>
        <p:nvPr/>
      </p:nvGrpSpPr>
      <p:grpSpPr>
        <a:xfrm>
          <a:off x="0" y="0"/>
          <a:ext cx="0" cy="0"/>
          <a:chOff x="0" y="0"/>
          <a:chExt cx="0" cy="0"/>
        </a:xfrm>
      </p:grpSpPr>
      <p:sp>
        <p:nvSpPr>
          <p:cNvPr id="4" name="Right Arrow 3">
            <a:extLst>
              <a:ext uri="{FF2B5EF4-FFF2-40B4-BE49-F238E27FC236}">
                <a16:creationId xmlns:a16="http://schemas.microsoft.com/office/drawing/2014/main" id="{A7F97D69-3F42-A312-053D-7E7EF26B1442}"/>
              </a:ext>
            </a:extLst>
          </p:cNvPr>
          <p:cNvSpPr/>
          <p:nvPr/>
        </p:nvSpPr>
        <p:spPr>
          <a:xfrm>
            <a:off x="1108359" y="2878050"/>
            <a:ext cx="9370948" cy="553524"/>
          </a:xfrm>
          <a:prstGeom prst="rightArrow">
            <a:avLst>
              <a:gd name="adj1" fmla="val 32353"/>
              <a:gd name="adj2" fmla="val 50000"/>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bg1"/>
              </a:solidFill>
            </a:endParaRPr>
          </a:p>
        </p:txBody>
      </p:sp>
      <p:cxnSp>
        <p:nvCxnSpPr>
          <p:cNvPr id="5" name="Straight Connector 4">
            <a:extLst>
              <a:ext uri="{FF2B5EF4-FFF2-40B4-BE49-F238E27FC236}">
                <a16:creationId xmlns:a16="http://schemas.microsoft.com/office/drawing/2014/main" id="{9C4E9356-F065-96A8-42EF-12B2FAA9C0A0}"/>
              </a:ext>
            </a:extLst>
          </p:cNvPr>
          <p:cNvCxnSpPr>
            <a:cxnSpLocks/>
          </p:cNvCxnSpPr>
          <p:nvPr/>
        </p:nvCxnSpPr>
        <p:spPr>
          <a:xfrm>
            <a:off x="4412456" y="2893915"/>
            <a:ext cx="0" cy="3464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37E7D0D1-FDD5-4A24-8A94-1D6A38C5D21E}"/>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366" b="99817" l="2024" r="100000"/>
                    </a14:imgEffect>
                  </a14:imgLayer>
                </a14:imgProps>
              </a:ext>
              <a:ext uri="{28A0092B-C50C-407E-A947-70E740481C1C}">
                <a14:useLocalDpi xmlns:a14="http://schemas.microsoft.com/office/drawing/2010/main"/>
              </a:ext>
            </a:extLst>
          </a:blip>
          <a:srcRect/>
          <a:stretch/>
        </p:blipFill>
        <p:spPr>
          <a:xfrm>
            <a:off x="4296505" y="520141"/>
            <a:ext cx="820678" cy="940047"/>
          </a:xfrm>
          <a:prstGeom prst="rect">
            <a:avLst/>
          </a:prstGeom>
        </p:spPr>
      </p:pic>
      <p:sp>
        <p:nvSpPr>
          <p:cNvPr id="8" name="Rectangle 7">
            <a:extLst>
              <a:ext uri="{FF2B5EF4-FFF2-40B4-BE49-F238E27FC236}">
                <a16:creationId xmlns:a16="http://schemas.microsoft.com/office/drawing/2014/main" id="{1A08CBA4-A803-B73A-34C7-242322E874C5}"/>
              </a:ext>
            </a:extLst>
          </p:cNvPr>
          <p:cNvSpPr/>
          <p:nvPr/>
        </p:nvSpPr>
        <p:spPr>
          <a:xfrm>
            <a:off x="2660071" y="2309140"/>
            <a:ext cx="1242200"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Avant</a:t>
            </a:r>
          </a:p>
        </p:txBody>
      </p:sp>
      <p:sp>
        <p:nvSpPr>
          <p:cNvPr id="9" name="Rectangle 8">
            <a:extLst>
              <a:ext uri="{FF2B5EF4-FFF2-40B4-BE49-F238E27FC236}">
                <a16:creationId xmlns:a16="http://schemas.microsoft.com/office/drawing/2014/main" id="{2F8012F1-F92B-9446-18A7-3342B7A28DEE}"/>
              </a:ext>
            </a:extLst>
          </p:cNvPr>
          <p:cNvSpPr/>
          <p:nvPr/>
        </p:nvSpPr>
        <p:spPr>
          <a:xfrm>
            <a:off x="5033358" y="2309139"/>
            <a:ext cx="1266885"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Après</a:t>
            </a:r>
          </a:p>
        </p:txBody>
      </p:sp>
      <p:pic>
        <p:nvPicPr>
          <p:cNvPr id="11" name="Picture 4" descr="ROUGSTYL">
            <a:extLst>
              <a:ext uri="{FF2B5EF4-FFF2-40B4-BE49-F238E27FC236}">
                <a16:creationId xmlns:a16="http://schemas.microsoft.com/office/drawing/2014/main" id="{DB4EE510-075E-B28C-B7CB-AFCFF2DF8479}"/>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3661300" y="555294"/>
            <a:ext cx="635205" cy="96981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420764B-4F39-9C1B-A77D-9B1FC16039E4}"/>
              </a:ext>
            </a:extLst>
          </p:cNvPr>
          <p:cNvSpPr txBox="1"/>
          <p:nvPr/>
        </p:nvSpPr>
        <p:spPr>
          <a:xfrm>
            <a:off x="4443376" y="3681166"/>
            <a:ext cx="6917345" cy="2677656"/>
          </a:xfrm>
          <a:prstGeom prst="rect">
            <a:avLst/>
          </a:prstGeom>
          <a:noFill/>
        </p:spPr>
        <p:txBody>
          <a:bodyPr wrap="square" rtlCol="0">
            <a:spAutoFit/>
          </a:bodyPr>
          <a:lstStyle/>
          <a:p>
            <a:r>
              <a:rPr lang="fr-FR" sz="2400" dirty="0">
                <a:solidFill>
                  <a:schemeClr val="bg1"/>
                </a:solidFill>
              </a:rPr>
              <a:t>« naître d’en-haut » (Jean 3.5-8)</a:t>
            </a:r>
          </a:p>
          <a:p>
            <a:r>
              <a:rPr lang="fr-FR" sz="2400" dirty="0">
                <a:solidFill>
                  <a:schemeClr val="bg1"/>
                </a:solidFill>
              </a:rPr>
              <a:t>« régénération … renouveau » (Tite 3.5)</a:t>
            </a:r>
          </a:p>
          <a:p>
            <a:r>
              <a:rPr lang="fr-FR" sz="2400" dirty="0">
                <a:solidFill>
                  <a:schemeClr val="bg1"/>
                </a:solidFill>
              </a:rPr>
              <a:t>« Lavés, sanctifiés, justifiés » (1 Co 6.11)</a:t>
            </a:r>
          </a:p>
          <a:p>
            <a:r>
              <a:rPr lang="fr-FR" sz="2400" dirty="0">
                <a:solidFill>
                  <a:schemeClr val="bg1"/>
                </a:solidFill>
              </a:rPr>
              <a:t>« scellés » (</a:t>
            </a:r>
            <a:r>
              <a:rPr lang="fr-FR" sz="2400" dirty="0" err="1">
                <a:solidFill>
                  <a:schemeClr val="bg1"/>
                </a:solidFill>
              </a:rPr>
              <a:t>Eph</a:t>
            </a:r>
            <a:r>
              <a:rPr lang="fr-FR" sz="2400" dirty="0">
                <a:solidFill>
                  <a:schemeClr val="bg1"/>
                </a:solidFill>
              </a:rPr>
              <a:t> 1.14)</a:t>
            </a:r>
          </a:p>
          <a:p>
            <a:r>
              <a:rPr lang="fr-FR" sz="2400" dirty="0">
                <a:solidFill>
                  <a:schemeClr val="bg1"/>
                </a:solidFill>
              </a:rPr>
              <a:t>« habite en vous » (Rom 8.9)</a:t>
            </a:r>
          </a:p>
          <a:p>
            <a:r>
              <a:rPr lang="fr-FR" sz="2400" dirty="0">
                <a:solidFill>
                  <a:schemeClr val="bg1"/>
                </a:solidFill>
              </a:rPr>
              <a:t>« mis… les arrhes de l’Esprit » (2 Co 1.22)</a:t>
            </a:r>
          </a:p>
          <a:p>
            <a:r>
              <a:rPr lang="fr-FR" sz="2400" dirty="0">
                <a:solidFill>
                  <a:schemeClr val="bg1"/>
                </a:solidFill>
              </a:rPr>
              <a:t>« tous… avez été baptisés » (1 Cor. 12.13)</a:t>
            </a:r>
          </a:p>
        </p:txBody>
      </p:sp>
      <p:sp>
        <p:nvSpPr>
          <p:cNvPr id="3" name="Rectangle 2">
            <a:extLst>
              <a:ext uri="{FF2B5EF4-FFF2-40B4-BE49-F238E27FC236}">
                <a16:creationId xmlns:a16="http://schemas.microsoft.com/office/drawing/2014/main" id="{16086A25-B241-D289-8D61-2A1092CF8D11}"/>
              </a:ext>
            </a:extLst>
          </p:cNvPr>
          <p:cNvSpPr/>
          <p:nvPr/>
        </p:nvSpPr>
        <p:spPr>
          <a:xfrm>
            <a:off x="4173715" y="2312053"/>
            <a:ext cx="439544"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À</a:t>
            </a:r>
          </a:p>
        </p:txBody>
      </p:sp>
      <p:sp>
        <p:nvSpPr>
          <p:cNvPr id="14" name="Titre 13">
            <a:extLst>
              <a:ext uri="{FF2B5EF4-FFF2-40B4-BE49-F238E27FC236}">
                <a16:creationId xmlns:a16="http://schemas.microsoft.com/office/drawing/2014/main" id="{6A7B1AE6-8B05-9B2A-5EB2-8134CAA2AE5E}"/>
              </a:ext>
            </a:extLst>
          </p:cNvPr>
          <p:cNvSpPr>
            <a:spLocks noGrp="1"/>
          </p:cNvSpPr>
          <p:nvPr>
            <p:ph type="title"/>
          </p:nvPr>
        </p:nvSpPr>
        <p:spPr/>
        <p:txBody>
          <a:bodyPr/>
          <a:lstStyle/>
          <a:p>
            <a:r>
              <a:rPr lang="fr-FR" dirty="0"/>
              <a:t>Conversion</a:t>
            </a:r>
          </a:p>
        </p:txBody>
      </p:sp>
    </p:spTree>
    <p:extLst>
      <p:ext uri="{BB962C8B-B14F-4D97-AF65-F5344CB8AC3E}">
        <p14:creationId xmlns:p14="http://schemas.microsoft.com/office/powerpoint/2010/main" val="19739261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912DCE-F13C-EB80-F399-ABDBFFA362C2}"/>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6064200-6CD3-A19F-4422-0F18531AF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26" name="Rectangle 25">
            <a:extLst>
              <a:ext uri="{FF2B5EF4-FFF2-40B4-BE49-F238E27FC236}">
                <a16:creationId xmlns:a16="http://schemas.microsoft.com/office/drawing/2014/main" id="{6430E6DF-3357-0309-F31D-C5C47780A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1" y="685801"/>
            <a:ext cx="47244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pic>
        <p:nvPicPr>
          <p:cNvPr id="4" name="Image 3">
            <a:extLst>
              <a:ext uri="{FF2B5EF4-FFF2-40B4-BE49-F238E27FC236}">
                <a16:creationId xmlns:a16="http://schemas.microsoft.com/office/drawing/2014/main" id="{FA2ABE51-28C7-C49C-560A-C72D80979A2C}"/>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6095980" cy="6857990"/>
          </a:xfrm>
          <a:prstGeom prst="rect">
            <a:avLst/>
          </a:prstGeom>
        </p:spPr>
      </p:pic>
      <p:sp>
        <p:nvSpPr>
          <p:cNvPr id="3" name="Espace réservé du contenu 2">
            <a:extLst>
              <a:ext uri="{FF2B5EF4-FFF2-40B4-BE49-F238E27FC236}">
                <a16:creationId xmlns:a16="http://schemas.microsoft.com/office/drawing/2014/main" id="{28B3AAE8-1BBF-DB17-6BCB-BE13B381A938}"/>
              </a:ext>
            </a:extLst>
          </p:cNvPr>
          <p:cNvSpPr>
            <a:spLocks noGrp="1"/>
          </p:cNvSpPr>
          <p:nvPr>
            <p:ph idx="1"/>
          </p:nvPr>
        </p:nvSpPr>
        <p:spPr>
          <a:xfrm>
            <a:off x="7378995" y="2135939"/>
            <a:ext cx="3572540" cy="3546806"/>
          </a:xfrm>
        </p:spPr>
        <p:txBody>
          <a:bodyPr>
            <a:normAutofit/>
          </a:bodyPr>
          <a:lstStyle/>
          <a:p>
            <a:r>
              <a:rPr lang="fr-FR" dirty="0"/>
              <a:t>La nouvelle naissance ou régénération  </a:t>
            </a:r>
            <a:br>
              <a:rPr lang="fr-FR" dirty="0"/>
            </a:br>
            <a:r>
              <a:rPr lang="fr-FR" dirty="0"/>
              <a:t>Jean 3.6, Tt 3.5</a:t>
            </a:r>
          </a:p>
          <a:p>
            <a:r>
              <a:rPr lang="fr-FR" dirty="0"/>
              <a:t>La nouvelle création </a:t>
            </a:r>
            <a:br>
              <a:rPr lang="fr-FR" dirty="0"/>
            </a:br>
            <a:r>
              <a:rPr lang="fr-FR" dirty="0"/>
              <a:t>2Co 5.17, </a:t>
            </a:r>
            <a:r>
              <a:rPr lang="fr-FR" dirty="0" err="1"/>
              <a:t>Rm</a:t>
            </a:r>
            <a:r>
              <a:rPr lang="fr-FR" dirty="0"/>
              <a:t> 8.19-23</a:t>
            </a:r>
          </a:p>
          <a:p>
            <a:r>
              <a:rPr lang="fr-FR" dirty="0"/>
              <a:t>La résurrection spirituelle</a:t>
            </a:r>
            <a:br>
              <a:rPr lang="fr-FR" dirty="0"/>
            </a:br>
            <a:r>
              <a:rPr lang="fr-FR" dirty="0" err="1"/>
              <a:t>Eph</a:t>
            </a:r>
            <a:r>
              <a:rPr lang="fr-FR" dirty="0"/>
              <a:t> 2.1-6 </a:t>
            </a:r>
          </a:p>
        </p:txBody>
      </p:sp>
    </p:spTree>
    <p:extLst>
      <p:ext uri="{BB962C8B-B14F-4D97-AF65-F5344CB8AC3E}">
        <p14:creationId xmlns:p14="http://schemas.microsoft.com/office/powerpoint/2010/main" val="16636886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7D0BBC-50B5-8A7E-85B8-D20B499259A0}"/>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EF3FB745-A7EC-1287-1965-B5D204618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33" name="Rectangle 32">
            <a:extLst>
              <a:ext uri="{FF2B5EF4-FFF2-40B4-BE49-F238E27FC236}">
                <a16:creationId xmlns:a16="http://schemas.microsoft.com/office/drawing/2014/main" id="{70E4D10D-FD47-093F-B28A-9A429FDB85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1" y="685801"/>
            <a:ext cx="47244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pic>
        <p:nvPicPr>
          <p:cNvPr id="2" name="Image 1">
            <a:extLst>
              <a:ext uri="{FF2B5EF4-FFF2-40B4-BE49-F238E27FC236}">
                <a16:creationId xmlns:a16="http://schemas.microsoft.com/office/drawing/2014/main" id="{784E001A-C76C-2DC7-9BD8-54C492D21E24}"/>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6095980" cy="6857990"/>
          </a:xfrm>
          <a:prstGeom prst="rect">
            <a:avLst/>
          </a:prstGeom>
        </p:spPr>
      </p:pic>
      <p:sp>
        <p:nvSpPr>
          <p:cNvPr id="3" name="Espace réservé du contenu 2">
            <a:extLst>
              <a:ext uri="{FF2B5EF4-FFF2-40B4-BE49-F238E27FC236}">
                <a16:creationId xmlns:a16="http://schemas.microsoft.com/office/drawing/2014/main" id="{6F6E9D49-17D0-303D-F51E-1AA47F067E08}"/>
              </a:ext>
            </a:extLst>
          </p:cNvPr>
          <p:cNvSpPr>
            <a:spLocks noGrp="1"/>
          </p:cNvSpPr>
          <p:nvPr>
            <p:ph idx="1"/>
          </p:nvPr>
        </p:nvSpPr>
        <p:spPr>
          <a:xfrm>
            <a:off x="7378995" y="2135939"/>
            <a:ext cx="3572540" cy="3546806"/>
          </a:xfrm>
        </p:spPr>
        <p:txBody>
          <a:bodyPr>
            <a:normAutofit lnSpcReduction="10000"/>
          </a:bodyPr>
          <a:lstStyle/>
          <a:p>
            <a:r>
              <a:rPr lang="fr-FR" dirty="0"/>
              <a:t>Il conduit dans la vérité </a:t>
            </a:r>
            <a:br>
              <a:rPr lang="fr-FR" dirty="0"/>
            </a:br>
            <a:r>
              <a:rPr lang="fr-FR" dirty="0" err="1"/>
              <a:t>Jn</a:t>
            </a:r>
            <a:r>
              <a:rPr lang="fr-FR" dirty="0"/>
              <a:t> 16.13</a:t>
            </a:r>
          </a:p>
          <a:p>
            <a:r>
              <a:rPr lang="fr-FR" dirty="0"/>
              <a:t>Il révèle la gloire du Christ </a:t>
            </a:r>
            <a:br>
              <a:rPr lang="fr-FR" dirty="0"/>
            </a:br>
            <a:r>
              <a:rPr lang="fr-FR" dirty="0"/>
              <a:t>2Co 3.17-18</a:t>
            </a:r>
          </a:p>
          <a:p>
            <a:r>
              <a:rPr lang="fr-FR" dirty="0"/>
              <a:t>Il éclaire l’intelligence pour comprendre les Écritures</a:t>
            </a:r>
            <a:br>
              <a:rPr lang="fr-FR" dirty="0"/>
            </a:br>
            <a:r>
              <a:rPr lang="fr-FR" dirty="0" err="1"/>
              <a:t>Jn</a:t>
            </a:r>
            <a:r>
              <a:rPr lang="fr-FR" dirty="0"/>
              <a:t> 14.26, </a:t>
            </a:r>
            <a:r>
              <a:rPr lang="fr-FR" dirty="0" err="1"/>
              <a:t>Eph</a:t>
            </a:r>
            <a:r>
              <a:rPr lang="fr-FR" dirty="0"/>
              <a:t> 1.17-18</a:t>
            </a:r>
          </a:p>
        </p:txBody>
      </p:sp>
    </p:spTree>
    <p:extLst>
      <p:ext uri="{BB962C8B-B14F-4D97-AF65-F5344CB8AC3E}">
        <p14:creationId xmlns:p14="http://schemas.microsoft.com/office/powerpoint/2010/main" val="27184799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4D8CD0-F4FC-E5CB-EA3D-89CDCB9BCC7F}"/>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74CB94D5-FCFC-DC73-D2DD-AEB5AA748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40" name="Rectangle 39">
            <a:extLst>
              <a:ext uri="{FF2B5EF4-FFF2-40B4-BE49-F238E27FC236}">
                <a16:creationId xmlns:a16="http://schemas.microsoft.com/office/drawing/2014/main" id="{03B466E3-314F-2216-BA65-A17FAFAD3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1" y="685801"/>
            <a:ext cx="4724400"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pic>
        <p:nvPicPr>
          <p:cNvPr id="4" name="Image 3">
            <a:extLst>
              <a:ext uri="{FF2B5EF4-FFF2-40B4-BE49-F238E27FC236}">
                <a16:creationId xmlns:a16="http://schemas.microsoft.com/office/drawing/2014/main" id="{AA670A43-B909-D315-12B8-1CA2C0C11C54}"/>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6095980" cy="6857990"/>
          </a:xfrm>
          <a:prstGeom prst="rect">
            <a:avLst/>
          </a:prstGeom>
        </p:spPr>
      </p:pic>
      <p:sp>
        <p:nvSpPr>
          <p:cNvPr id="3" name="Espace réservé du contenu 2">
            <a:extLst>
              <a:ext uri="{FF2B5EF4-FFF2-40B4-BE49-F238E27FC236}">
                <a16:creationId xmlns:a16="http://schemas.microsoft.com/office/drawing/2014/main" id="{14E693D8-CAAF-C842-8A11-75DF5B01D1BB}"/>
              </a:ext>
            </a:extLst>
          </p:cNvPr>
          <p:cNvSpPr>
            <a:spLocks noGrp="1"/>
          </p:cNvSpPr>
          <p:nvPr>
            <p:ph idx="1"/>
          </p:nvPr>
        </p:nvSpPr>
        <p:spPr>
          <a:xfrm>
            <a:off x="6781801" y="685799"/>
            <a:ext cx="4724401" cy="5486399"/>
          </a:xfrm>
        </p:spPr>
        <p:txBody>
          <a:bodyPr>
            <a:normAutofit lnSpcReduction="10000"/>
          </a:bodyPr>
          <a:lstStyle/>
          <a:p>
            <a:pPr algn="just"/>
            <a:r>
              <a:rPr lang="fr-FR" dirty="0"/>
              <a:t>« Dieu vous a choisis dès le commencement pour le salut, par la </a:t>
            </a:r>
            <a:r>
              <a:rPr lang="fr-FR" b="1" dirty="0"/>
              <a:t>sanctification de l’Esprit</a:t>
            </a:r>
            <a:r>
              <a:rPr lang="fr-FR" dirty="0"/>
              <a:t> et la foi en la vérité. » 2Thess 2,13 , voir aussi 1Pierre 1,2</a:t>
            </a:r>
          </a:p>
          <a:p>
            <a:pPr algn="just"/>
            <a:r>
              <a:rPr lang="fr-FR" dirty="0"/>
              <a:t>« Mais vous avez été </a:t>
            </a:r>
            <a:r>
              <a:rPr lang="fr-FR" b="1" dirty="0"/>
              <a:t>lavés</a:t>
            </a:r>
            <a:r>
              <a:rPr lang="fr-FR" dirty="0"/>
              <a:t>, mais vous avez été </a:t>
            </a:r>
            <a:r>
              <a:rPr lang="fr-FR" b="1" dirty="0"/>
              <a:t>sanctifiés</a:t>
            </a:r>
            <a:r>
              <a:rPr lang="fr-FR" dirty="0"/>
              <a:t>, mais vous avez été justifiés au nom du Seigneur Jésus-Christ et </a:t>
            </a:r>
            <a:r>
              <a:rPr lang="fr-FR" b="1" dirty="0"/>
              <a:t>par l’Esprit de notre Dieu.</a:t>
            </a:r>
            <a:r>
              <a:rPr lang="fr-FR" dirty="0"/>
              <a:t> » 1Cor 6,11</a:t>
            </a:r>
          </a:p>
          <a:p>
            <a:pPr algn="just"/>
            <a:r>
              <a:rPr lang="fr-FR" dirty="0"/>
              <a:t>« Mais </a:t>
            </a:r>
            <a:r>
              <a:rPr lang="fr-FR" b="1" dirty="0"/>
              <a:t>le fruit de l’Esprit</a:t>
            </a:r>
            <a:r>
              <a:rPr lang="fr-FR" dirty="0"/>
              <a:t>, c’est l’amour, la joie, la paix, la patience, la bonté, la bienveillance, la fidélité, la douceur, la maîtrise de soi. » Gal 5,22 …</a:t>
            </a:r>
          </a:p>
        </p:txBody>
      </p:sp>
    </p:spTree>
    <p:extLst>
      <p:ext uri="{BB962C8B-B14F-4D97-AF65-F5344CB8AC3E}">
        <p14:creationId xmlns:p14="http://schemas.microsoft.com/office/powerpoint/2010/main" val="3465533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E74337-CF7E-A54B-305B-94D49FD09D7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29EB218-607F-D570-9908-C6CAAB7429F1}"/>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34181294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A97FF-42D6-22BD-3E24-8F0F92402F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F504D8B-8050-1CF2-7FC7-C836D19BF58F}"/>
              </a:ext>
            </a:extLst>
          </p:cNvPr>
          <p:cNvSpPr>
            <a:spLocks noGrp="1"/>
          </p:cNvSpPr>
          <p:nvPr>
            <p:ph type="ctrTitle"/>
          </p:nvPr>
        </p:nvSpPr>
        <p:spPr/>
        <p:txBody>
          <a:bodyPr>
            <a:normAutofit/>
          </a:bodyPr>
          <a:lstStyle/>
          <a:p>
            <a:r>
              <a:rPr lang="fr-FR" dirty="0"/>
              <a:t>#4. La croissance par l’Esprit</a:t>
            </a:r>
          </a:p>
        </p:txBody>
      </p:sp>
      <p:sp>
        <p:nvSpPr>
          <p:cNvPr id="3" name="Sous-titre 2">
            <a:extLst>
              <a:ext uri="{FF2B5EF4-FFF2-40B4-BE49-F238E27FC236}">
                <a16:creationId xmlns:a16="http://schemas.microsoft.com/office/drawing/2014/main" id="{509B69D2-9A97-4775-B56F-EF6D38A875BE}"/>
              </a:ext>
            </a:extLst>
          </p:cNvPr>
          <p:cNvSpPr>
            <a:spLocks noGrp="1"/>
          </p:cNvSpPr>
          <p:nvPr>
            <p:ph type="subTitle" idx="1"/>
          </p:nvPr>
        </p:nvSpPr>
        <p:spPr/>
        <p:txBody>
          <a:bodyPr/>
          <a:lstStyle/>
          <a:p>
            <a:r>
              <a:rPr lang="fr-FR" dirty="0"/>
              <a:t>(ce que l’Esprit réalise avec nous)</a:t>
            </a:r>
          </a:p>
        </p:txBody>
      </p:sp>
    </p:spTree>
    <p:extLst>
      <p:ext uri="{BB962C8B-B14F-4D97-AF65-F5344CB8AC3E}">
        <p14:creationId xmlns:p14="http://schemas.microsoft.com/office/powerpoint/2010/main" val="19167194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CB8C1-D241-FDCF-C02D-E5982B82488F}"/>
            </a:ext>
          </a:extLst>
        </p:cNvPr>
        <p:cNvGrpSpPr/>
        <p:nvPr/>
      </p:nvGrpSpPr>
      <p:grpSpPr>
        <a:xfrm>
          <a:off x="0" y="0"/>
          <a:ext cx="0" cy="0"/>
          <a:chOff x="0" y="0"/>
          <a:chExt cx="0" cy="0"/>
        </a:xfrm>
      </p:grpSpPr>
      <p:sp>
        <p:nvSpPr>
          <p:cNvPr id="4" name="Right Arrow 3">
            <a:extLst>
              <a:ext uri="{FF2B5EF4-FFF2-40B4-BE49-F238E27FC236}">
                <a16:creationId xmlns:a16="http://schemas.microsoft.com/office/drawing/2014/main" id="{25608057-6F4D-C2F7-7C1C-079D1F561579}"/>
              </a:ext>
            </a:extLst>
          </p:cNvPr>
          <p:cNvSpPr/>
          <p:nvPr/>
        </p:nvSpPr>
        <p:spPr>
          <a:xfrm>
            <a:off x="838200" y="2878050"/>
            <a:ext cx="10298337" cy="553524"/>
          </a:xfrm>
          <a:prstGeom prst="rightArrow">
            <a:avLst>
              <a:gd name="adj1" fmla="val 32353"/>
              <a:gd name="adj2" fmla="val 50000"/>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bg1"/>
              </a:solidFill>
            </a:endParaRPr>
          </a:p>
        </p:txBody>
      </p:sp>
      <p:cxnSp>
        <p:nvCxnSpPr>
          <p:cNvPr id="5" name="Straight Connector 4">
            <a:extLst>
              <a:ext uri="{FF2B5EF4-FFF2-40B4-BE49-F238E27FC236}">
                <a16:creationId xmlns:a16="http://schemas.microsoft.com/office/drawing/2014/main" id="{00C3A31C-4339-94B1-3308-0981492BFD11}"/>
              </a:ext>
            </a:extLst>
          </p:cNvPr>
          <p:cNvCxnSpPr>
            <a:cxnSpLocks/>
          </p:cNvCxnSpPr>
          <p:nvPr/>
        </p:nvCxnSpPr>
        <p:spPr>
          <a:xfrm>
            <a:off x="5774413" y="3154812"/>
            <a:ext cx="0" cy="320401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2DF57283-F8E3-544C-9A93-F4E8450DD910}"/>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366" b="99817" l="2024" r="100000"/>
                    </a14:imgEffect>
                  </a14:imgLayer>
                </a14:imgProps>
              </a:ext>
              <a:ext uri="{28A0092B-C50C-407E-A947-70E740481C1C}">
                <a14:useLocalDpi xmlns:a14="http://schemas.microsoft.com/office/drawing/2010/main"/>
              </a:ext>
            </a:extLst>
          </a:blip>
          <a:srcRect/>
          <a:stretch/>
        </p:blipFill>
        <p:spPr>
          <a:xfrm>
            <a:off x="5117183" y="547991"/>
            <a:ext cx="820678" cy="940047"/>
          </a:xfrm>
          <a:prstGeom prst="rect">
            <a:avLst/>
          </a:prstGeom>
        </p:spPr>
      </p:pic>
      <p:sp>
        <p:nvSpPr>
          <p:cNvPr id="8" name="Rectangle 7">
            <a:extLst>
              <a:ext uri="{FF2B5EF4-FFF2-40B4-BE49-F238E27FC236}">
                <a16:creationId xmlns:a16="http://schemas.microsoft.com/office/drawing/2014/main" id="{31369B6D-769B-67F8-6026-319EB2B7319D}"/>
              </a:ext>
            </a:extLst>
          </p:cNvPr>
          <p:cNvSpPr/>
          <p:nvPr/>
        </p:nvSpPr>
        <p:spPr>
          <a:xfrm>
            <a:off x="838200" y="2312053"/>
            <a:ext cx="1242200"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Avant</a:t>
            </a:r>
          </a:p>
        </p:txBody>
      </p:sp>
      <p:sp>
        <p:nvSpPr>
          <p:cNvPr id="9" name="Rectangle 8">
            <a:extLst>
              <a:ext uri="{FF2B5EF4-FFF2-40B4-BE49-F238E27FC236}">
                <a16:creationId xmlns:a16="http://schemas.microsoft.com/office/drawing/2014/main" id="{4B5E039A-11BF-CA72-EF1D-5D70BEA6C457}"/>
              </a:ext>
            </a:extLst>
          </p:cNvPr>
          <p:cNvSpPr/>
          <p:nvPr/>
        </p:nvSpPr>
        <p:spPr>
          <a:xfrm>
            <a:off x="6811457" y="2293275"/>
            <a:ext cx="1266885"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Après</a:t>
            </a:r>
          </a:p>
        </p:txBody>
      </p:sp>
      <p:pic>
        <p:nvPicPr>
          <p:cNvPr id="11" name="Picture 4" descr="ROUGSTYL">
            <a:extLst>
              <a:ext uri="{FF2B5EF4-FFF2-40B4-BE49-F238E27FC236}">
                <a16:creationId xmlns:a16="http://schemas.microsoft.com/office/drawing/2014/main" id="{72172B05-FE32-6CD8-0883-89D64FC32577}"/>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4348578" y="572871"/>
            <a:ext cx="635205" cy="96981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a:extLst>
              <a:ext uri="{FF2B5EF4-FFF2-40B4-BE49-F238E27FC236}">
                <a16:creationId xmlns:a16="http://schemas.microsoft.com/office/drawing/2014/main" id="{3F2C1842-80A9-E77F-1CB1-F93AE5DB9FF1}"/>
              </a:ext>
            </a:extLst>
          </p:cNvPr>
          <p:cNvSpPr/>
          <p:nvPr/>
        </p:nvSpPr>
        <p:spPr>
          <a:xfrm>
            <a:off x="4830944" y="2312053"/>
            <a:ext cx="1864059" cy="584775"/>
          </a:xfrm>
          <a:prstGeom prst="rect">
            <a:avLst/>
          </a:prstGeom>
          <a:noFill/>
        </p:spPr>
        <p:txBody>
          <a:bodyPr wrap="squar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À</a:t>
            </a:r>
          </a:p>
        </p:txBody>
      </p:sp>
      <p:sp>
        <p:nvSpPr>
          <p:cNvPr id="14" name="Titre 13">
            <a:extLst>
              <a:ext uri="{FF2B5EF4-FFF2-40B4-BE49-F238E27FC236}">
                <a16:creationId xmlns:a16="http://schemas.microsoft.com/office/drawing/2014/main" id="{5FDFD02B-A1D6-DE7B-17F0-D4A43C8E6923}"/>
              </a:ext>
            </a:extLst>
          </p:cNvPr>
          <p:cNvSpPr>
            <a:spLocks noGrp="1"/>
          </p:cNvSpPr>
          <p:nvPr>
            <p:ph type="title"/>
          </p:nvPr>
        </p:nvSpPr>
        <p:spPr/>
        <p:txBody>
          <a:bodyPr/>
          <a:lstStyle/>
          <a:p>
            <a:r>
              <a:rPr lang="fr-FR" dirty="0"/>
              <a:t>Conversion</a:t>
            </a:r>
          </a:p>
        </p:txBody>
      </p:sp>
      <p:sp>
        <p:nvSpPr>
          <p:cNvPr id="2" name="Rectangle 8">
            <a:extLst>
              <a:ext uri="{FF2B5EF4-FFF2-40B4-BE49-F238E27FC236}">
                <a16:creationId xmlns:a16="http://schemas.microsoft.com/office/drawing/2014/main" id="{9897A5AB-308A-F92E-5CF8-B8AAC4C88CCE}"/>
              </a:ext>
            </a:extLst>
          </p:cNvPr>
          <p:cNvSpPr>
            <a:spLocks noChangeArrowheads="1"/>
          </p:cNvSpPr>
          <p:nvPr/>
        </p:nvSpPr>
        <p:spPr bwMode="auto">
          <a:xfrm>
            <a:off x="838201" y="3570327"/>
            <a:ext cx="4733924" cy="1569660"/>
          </a:xfrm>
          <a:prstGeom prst="rect">
            <a:avLst/>
          </a:prstGeom>
          <a:noFill/>
          <a:ln w="9525">
            <a:noFill/>
            <a:miter lim="800000"/>
            <a:headEnd/>
            <a:tailEnd/>
          </a:ln>
        </p:spPr>
        <p:txBody>
          <a:bodyPr wrap="square">
            <a:spAutoFit/>
          </a:bodyPr>
          <a:lstStyle/>
          <a:p>
            <a:r>
              <a:rPr lang="fr-FR" sz="2400" dirty="0">
                <a:solidFill>
                  <a:schemeClr val="bg1"/>
                </a:solidFill>
              </a:rPr>
              <a:t>Il dirige les rencontres (</a:t>
            </a:r>
            <a:r>
              <a:rPr lang="fr-FR" sz="2400" dirty="0" err="1">
                <a:solidFill>
                  <a:schemeClr val="bg1"/>
                </a:solidFill>
              </a:rPr>
              <a:t>Ac</a:t>
            </a:r>
            <a:r>
              <a:rPr lang="fr-FR" sz="2400" dirty="0">
                <a:solidFill>
                  <a:schemeClr val="bg1"/>
                </a:solidFill>
              </a:rPr>
              <a:t> 8.29)</a:t>
            </a:r>
          </a:p>
          <a:p>
            <a:r>
              <a:rPr lang="fr-FR" sz="2400" dirty="0">
                <a:solidFill>
                  <a:schemeClr val="bg1"/>
                </a:solidFill>
              </a:rPr>
              <a:t>Il convainc de péché, justice, </a:t>
            </a:r>
            <a:br>
              <a:rPr lang="fr-FR" sz="2400" dirty="0">
                <a:solidFill>
                  <a:schemeClr val="bg1"/>
                </a:solidFill>
              </a:rPr>
            </a:br>
            <a:r>
              <a:rPr lang="fr-FR" sz="2400" dirty="0">
                <a:solidFill>
                  <a:schemeClr val="bg1"/>
                </a:solidFill>
              </a:rPr>
              <a:t>jugement (</a:t>
            </a:r>
            <a:r>
              <a:rPr lang="fr-FR" sz="2400" dirty="0" err="1">
                <a:solidFill>
                  <a:schemeClr val="bg1"/>
                </a:solidFill>
              </a:rPr>
              <a:t>Jn</a:t>
            </a:r>
            <a:r>
              <a:rPr lang="fr-FR" sz="2400" dirty="0">
                <a:solidFill>
                  <a:schemeClr val="bg1"/>
                </a:solidFill>
              </a:rPr>
              <a:t> 16.8-11)</a:t>
            </a:r>
          </a:p>
          <a:p>
            <a:r>
              <a:rPr lang="fr-FR" sz="2400" dirty="0">
                <a:solidFill>
                  <a:schemeClr val="bg1"/>
                </a:solidFill>
              </a:rPr>
              <a:t>Il appelle à salut (</a:t>
            </a:r>
            <a:r>
              <a:rPr lang="fr-FR" sz="2400" dirty="0" err="1">
                <a:solidFill>
                  <a:schemeClr val="bg1"/>
                </a:solidFill>
              </a:rPr>
              <a:t>Ac</a:t>
            </a:r>
            <a:r>
              <a:rPr lang="fr-FR" sz="2400" dirty="0">
                <a:solidFill>
                  <a:schemeClr val="bg1"/>
                </a:solidFill>
              </a:rPr>
              <a:t> 2.39)</a:t>
            </a:r>
          </a:p>
        </p:txBody>
      </p:sp>
    </p:spTree>
    <p:extLst>
      <p:ext uri="{BB962C8B-B14F-4D97-AF65-F5344CB8AC3E}">
        <p14:creationId xmlns:p14="http://schemas.microsoft.com/office/powerpoint/2010/main" val="1652006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3C09B-BB06-3C5D-D179-B07FA181E945}"/>
            </a:ext>
          </a:extLst>
        </p:cNvPr>
        <p:cNvGrpSpPr/>
        <p:nvPr/>
      </p:nvGrpSpPr>
      <p:grpSpPr>
        <a:xfrm>
          <a:off x="0" y="0"/>
          <a:ext cx="0" cy="0"/>
          <a:chOff x="0" y="0"/>
          <a:chExt cx="0" cy="0"/>
        </a:xfrm>
      </p:grpSpPr>
      <p:sp>
        <p:nvSpPr>
          <p:cNvPr id="4" name="Right Arrow 3">
            <a:extLst>
              <a:ext uri="{FF2B5EF4-FFF2-40B4-BE49-F238E27FC236}">
                <a16:creationId xmlns:a16="http://schemas.microsoft.com/office/drawing/2014/main" id="{466A8D30-4561-CBDB-D590-208A56A51490}"/>
              </a:ext>
            </a:extLst>
          </p:cNvPr>
          <p:cNvSpPr/>
          <p:nvPr/>
        </p:nvSpPr>
        <p:spPr>
          <a:xfrm>
            <a:off x="1108359" y="2878050"/>
            <a:ext cx="9370948" cy="553524"/>
          </a:xfrm>
          <a:prstGeom prst="rightArrow">
            <a:avLst>
              <a:gd name="adj1" fmla="val 32353"/>
              <a:gd name="adj2" fmla="val 50000"/>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bg1"/>
              </a:solidFill>
            </a:endParaRPr>
          </a:p>
        </p:txBody>
      </p:sp>
      <p:cxnSp>
        <p:nvCxnSpPr>
          <p:cNvPr id="5" name="Straight Connector 4">
            <a:extLst>
              <a:ext uri="{FF2B5EF4-FFF2-40B4-BE49-F238E27FC236}">
                <a16:creationId xmlns:a16="http://schemas.microsoft.com/office/drawing/2014/main" id="{62EC04A9-40D5-6A78-3CA6-8E445042834E}"/>
              </a:ext>
            </a:extLst>
          </p:cNvPr>
          <p:cNvCxnSpPr>
            <a:cxnSpLocks/>
          </p:cNvCxnSpPr>
          <p:nvPr/>
        </p:nvCxnSpPr>
        <p:spPr>
          <a:xfrm>
            <a:off x="4412456" y="2893915"/>
            <a:ext cx="0" cy="3464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47F1052B-A3B0-149B-E2CC-C9A8A034CC9F}"/>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366" b="99817" l="2024" r="100000"/>
                    </a14:imgEffect>
                  </a14:imgLayer>
                </a14:imgProps>
              </a:ext>
              <a:ext uri="{28A0092B-C50C-407E-A947-70E740481C1C}">
                <a14:useLocalDpi xmlns:a14="http://schemas.microsoft.com/office/drawing/2010/main"/>
              </a:ext>
            </a:extLst>
          </a:blip>
          <a:srcRect/>
          <a:stretch/>
        </p:blipFill>
        <p:spPr>
          <a:xfrm>
            <a:off x="4296505" y="520141"/>
            <a:ext cx="820678" cy="940047"/>
          </a:xfrm>
          <a:prstGeom prst="rect">
            <a:avLst/>
          </a:prstGeom>
        </p:spPr>
      </p:pic>
      <p:sp>
        <p:nvSpPr>
          <p:cNvPr id="8" name="Rectangle 7">
            <a:extLst>
              <a:ext uri="{FF2B5EF4-FFF2-40B4-BE49-F238E27FC236}">
                <a16:creationId xmlns:a16="http://schemas.microsoft.com/office/drawing/2014/main" id="{05BD6DE7-487A-C564-442E-A602C58AD9AE}"/>
              </a:ext>
            </a:extLst>
          </p:cNvPr>
          <p:cNvSpPr/>
          <p:nvPr/>
        </p:nvSpPr>
        <p:spPr>
          <a:xfrm>
            <a:off x="2660071" y="2309140"/>
            <a:ext cx="1242200"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Avant</a:t>
            </a:r>
          </a:p>
        </p:txBody>
      </p:sp>
      <p:sp>
        <p:nvSpPr>
          <p:cNvPr id="9" name="Rectangle 8">
            <a:extLst>
              <a:ext uri="{FF2B5EF4-FFF2-40B4-BE49-F238E27FC236}">
                <a16:creationId xmlns:a16="http://schemas.microsoft.com/office/drawing/2014/main" id="{AD69D990-74F6-5C3A-A5B4-0CD4AF8EEB28}"/>
              </a:ext>
            </a:extLst>
          </p:cNvPr>
          <p:cNvSpPr/>
          <p:nvPr/>
        </p:nvSpPr>
        <p:spPr>
          <a:xfrm>
            <a:off x="5033358" y="2309139"/>
            <a:ext cx="1266885"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Après</a:t>
            </a:r>
          </a:p>
        </p:txBody>
      </p:sp>
      <p:pic>
        <p:nvPicPr>
          <p:cNvPr id="11" name="Picture 4" descr="ROUGSTYL">
            <a:extLst>
              <a:ext uri="{FF2B5EF4-FFF2-40B4-BE49-F238E27FC236}">
                <a16:creationId xmlns:a16="http://schemas.microsoft.com/office/drawing/2014/main" id="{1536266C-4CCF-DE90-5847-FAF40DC4521E}"/>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3661300" y="555294"/>
            <a:ext cx="635205" cy="96981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4CF7021-1A7C-921D-32F7-6E136AD60014}"/>
              </a:ext>
            </a:extLst>
          </p:cNvPr>
          <p:cNvSpPr txBox="1"/>
          <p:nvPr/>
        </p:nvSpPr>
        <p:spPr>
          <a:xfrm>
            <a:off x="4443376" y="3681166"/>
            <a:ext cx="6917345" cy="2677656"/>
          </a:xfrm>
          <a:prstGeom prst="rect">
            <a:avLst/>
          </a:prstGeom>
          <a:noFill/>
        </p:spPr>
        <p:txBody>
          <a:bodyPr wrap="square" rtlCol="0">
            <a:spAutoFit/>
          </a:bodyPr>
          <a:lstStyle/>
          <a:p>
            <a:r>
              <a:rPr lang="fr-FR" sz="2400" dirty="0">
                <a:solidFill>
                  <a:schemeClr val="bg1"/>
                </a:solidFill>
              </a:rPr>
              <a:t>« naître d’en-haut » (Jean 3.5-8)</a:t>
            </a:r>
          </a:p>
          <a:p>
            <a:r>
              <a:rPr lang="fr-FR" sz="2400" dirty="0">
                <a:solidFill>
                  <a:schemeClr val="bg1"/>
                </a:solidFill>
              </a:rPr>
              <a:t>« régénération … renouveau » (Tite 3.5)</a:t>
            </a:r>
          </a:p>
          <a:p>
            <a:r>
              <a:rPr lang="fr-FR" sz="2400" dirty="0">
                <a:solidFill>
                  <a:schemeClr val="bg1"/>
                </a:solidFill>
              </a:rPr>
              <a:t>« Lavés, sanctifiés, justifiés » (1 Co 6.11)</a:t>
            </a:r>
          </a:p>
          <a:p>
            <a:r>
              <a:rPr lang="fr-FR" sz="2400" dirty="0">
                <a:solidFill>
                  <a:schemeClr val="bg1"/>
                </a:solidFill>
              </a:rPr>
              <a:t>« scellés » (</a:t>
            </a:r>
            <a:r>
              <a:rPr lang="fr-FR" sz="2400" dirty="0" err="1">
                <a:solidFill>
                  <a:schemeClr val="bg1"/>
                </a:solidFill>
              </a:rPr>
              <a:t>Eph</a:t>
            </a:r>
            <a:r>
              <a:rPr lang="fr-FR" sz="2400" dirty="0">
                <a:solidFill>
                  <a:schemeClr val="bg1"/>
                </a:solidFill>
              </a:rPr>
              <a:t> 1.14)</a:t>
            </a:r>
          </a:p>
          <a:p>
            <a:r>
              <a:rPr lang="fr-FR" sz="2400" dirty="0">
                <a:solidFill>
                  <a:schemeClr val="bg1"/>
                </a:solidFill>
              </a:rPr>
              <a:t>« habite en vous » (Rom 8.9)</a:t>
            </a:r>
          </a:p>
          <a:p>
            <a:r>
              <a:rPr lang="fr-FR" sz="2400" dirty="0">
                <a:solidFill>
                  <a:schemeClr val="bg1"/>
                </a:solidFill>
              </a:rPr>
              <a:t>« mis… les arrhes de l’Esprit » (2 Co 1.22)</a:t>
            </a:r>
          </a:p>
          <a:p>
            <a:r>
              <a:rPr lang="fr-FR" sz="2400" dirty="0">
                <a:solidFill>
                  <a:schemeClr val="bg1"/>
                </a:solidFill>
              </a:rPr>
              <a:t>« tous… avez été baptisés » (1 Cor. 12.13)</a:t>
            </a:r>
          </a:p>
        </p:txBody>
      </p:sp>
      <p:sp>
        <p:nvSpPr>
          <p:cNvPr id="3" name="Rectangle 2">
            <a:extLst>
              <a:ext uri="{FF2B5EF4-FFF2-40B4-BE49-F238E27FC236}">
                <a16:creationId xmlns:a16="http://schemas.microsoft.com/office/drawing/2014/main" id="{BFA86BD3-C6B5-8CE4-E8E3-789D07C98430}"/>
              </a:ext>
            </a:extLst>
          </p:cNvPr>
          <p:cNvSpPr/>
          <p:nvPr/>
        </p:nvSpPr>
        <p:spPr>
          <a:xfrm>
            <a:off x="4173715" y="2312053"/>
            <a:ext cx="439544"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À</a:t>
            </a:r>
          </a:p>
        </p:txBody>
      </p:sp>
      <p:sp>
        <p:nvSpPr>
          <p:cNvPr id="14" name="Titre 13">
            <a:extLst>
              <a:ext uri="{FF2B5EF4-FFF2-40B4-BE49-F238E27FC236}">
                <a16:creationId xmlns:a16="http://schemas.microsoft.com/office/drawing/2014/main" id="{238ACDFF-4CF2-36ED-6AAD-496DA03A08A6}"/>
              </a:ext>
            </a:extLst>
          </p:cNvPr>
          <p:cNvSpPr>
            <a:spLocks noGrp="1"/>
          </p:cNvSpPr>
          <p:nvPr>
            <p:ph type="title"/>
          </p:nvPr>
        </p:nvSpPr>
        <p:spPr/>
        <p:txBody>
          <a:bodyPr/>
          <a:lstStyle/>
          <a:p>
            <a:r>
              <a:rPr lang="fr-FR" dirty="0"/>
              <a:t>Conversion</a:t>
            </a:r>
          </a:p>
        </p:txBody>
      </p:sp>
    </p:spTree>
    <p:extLst>
      <p:ext uri="{BB962C8B-B14F-4D97-AF65-F5344CB8AC3E}">
        <p14:creationId xmlns:p14="http://schemas.microsoft.com/office/powerpoint/2010/main" val="28386076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21A78C-54D4-1066-13E0-A7D83467065C}"/>
              </a:ext>
            </a:extLst>
          </p:cNvPr>
          <p:cNvSpPr>
            <a:spLocks noGrp="1"/>
          </p:cNvSpPr>
          <p:nvPr>
            <p:ph type="title"/>
          </p:nvPr>
        </p:nvSpPr>
        <p:spPr/>
        <p:txBody>
          <a:bodyPr/>
          <a:lstStyle/>
          <a:p>
            <a:r>
              <a:rPr lang="fr-FR" dirty="0"/>
              <a:t>Le blasphème de l’Esprit?</a:t>
            </a:r>
          </a:p>
        </p:txBody>
      </p:sp>
      <p:sp>
        <p:nvSpPr>
          <p:cNvPr id="4" name="Espace réservé du contenu 3">
            <a:extLst>
              <a:ext uri="{FF2B5EF4-FFF2-40B4-BE49-F238E27FC236}">
                <a16:creationId xmlns:a16="http://schemas.microsoft.com/office/drawing/2014/main" id="{A3DF006E-3044-D1F2-7A54-3CA47568C374}"/>
              </a:ext>
            </a:extLst>
          </p:cNvPr>
          <p:cNvSpPr>
            <a:spLocks noGrp="1"/>
          </p:cNvSpPr>
          <p:nvPr>
            <p:ph sz="half" idx="1"/>
          </p:nvPr>
        </p:nvSpPr>
        <p:spPr/>
        <p:txBody>
          <a:bodyPr>
            <a:normAutofit lnSpcReduction="10000"/>
          </a:bodyPr>
          <a:lstStyle/>
          <a:p>
            <a:pPr marL="0" indent="0">
              <a:buNone/>
            </a:pPr>
            <a:r>
              <a:rPr lang="fr-FR" baseline="30000" dirty="0">
                <a:effectLst/>
                <a:latin typeface="Times"/>
              </a:rPr>
              <a:t>22</a:t>
            </a:r>
            <a:r>
              <a:rPr lang="fr-FR" dirty="0">
                <a:effectLst/>
                <a:latin typeface="Helvetica" pitchFamily="2" charset="0"/>
              </a:rPr>
              <a:t>Alors on lui amena un démoniaque aveugle et muet, et il le guérit, de sorte que le muet parlait et voyait. </a:t>
            </a:r>
            <a:r>
              <a:rPr lang="fr-FR" baseline="30000" dirty="0">
                <a:effectLst/>
                <a:latin typeface="Times"/>
              </a:rPr>
              <a:t>23</a:t>
            </a:r>
            <a:r>
              <a:rPr lang="fr-FR" dirty="0">
                <a:effectLst/>
                <a:latin typeface="Helvetica" pitchFamily="2" charset="0"/>
              </a:rPr>
              <a:t>Toute la foule hors d’elle-même disait : N’est-ce pas là le Fils de David ? </a:t>
            </a:r>
            <a:r>
              <a:rPr lang="fr-FR" baseline="30000" dirty="0">
                <a:effectLst/>
                <a:latin typeface="Times"/>
              </a:rPr>
              <a:t>24</a:t>
            </a:r>
            <a:r>
              <a:rPr lang="fr-FR" dirty="0">
                <a:effectLst/>
                <a:latin typeface="Helvetica" pitchFamily="2" charset="0"/>
              </a:rPr>
              <a:t>Les Pharisiens l’ayant appris, dirent : Cet homme ne chasse les démons que par </a:t>
            </a:r>
            <a:r>
              <a:rPr lang="fr-FR" dirty="0" err="1">
                <a:effectLst/>
                <a:latin typeface="Helvetica" pitchFamily="2" charset="0"/>
              </a:rPr>
              <a:t>Béelzébul</a:t>
            </a:r>
            <a:r>
              <a:rPr lang="fr-FR" dirty="0">
                <a:effectLst/>
                <a:latin typeface="Helvetica" pitchFamily="2" charset="0"/>
              </a:rPr>
              <a:t>, prince des démons. </a:t>
            </a:r>
          </a:p>
          <a:p>
            <a:pPr marL="0" indent="0">
              <a:buNone/>
            </a:pPr>
            <a:r>
              <a:rPr lang="fr-FR" dirty="0"/>
              <a:t>Mt 12.22–24.</a:t>
            </a:r>
          </a:p>
          <a:p>
            <a:pPr marL="0" indent="0">
              <a:buNone/>
            </a:pPr>
            <a:endParaRPr lang="fr-FR" dirty="0"/>
          </a:p>
        </p:txBody>
      </p:sp>
      <p:sp>
        <p:nvSpPr>
          <p:cNvPr id="5" name="Espace réservé du contenu 4">
            <a:extLst>
              <a:ext uri="{FF2B5EF4-FFF2-40B4-BE49-F238E27FC236}">
                <a16:creationId xmlns:a16="http://schemas.microsoft.com/office/drawing/2014/main" id="{334F8D6C-B44A-0CCE-0F31-F0CE545235E6}"/>
              </a:ext>
            </a:extLst>
          </p:cNvPr>
          <p:cNvSpPr>
            <a:spLocks noGrp="1"/>
          </p:cNvSpPr>
          <p:nvPr>
            <p:ph sz="half" idx="2"/>
          </p:nvPr>
        </p:nvSpPr>
        <p:spPr/>
        <p:txBody>
          <a:bodyPr>
            <a:normAutofit lnSpcReduction="10000"/>
          </a:bodyPr>
          <a:lstStyle/>
          <a:p>
            <a:pPr marL="0" indent="0">
              <a:buNone/>
            </a:pPr>
            <a:r>
              <a:rPr lang="fr-FR" baseline="30000" dirty="0">
                <a:effectLst/>
                <a:latin typeface="Times"/>
              </a:rPr>
              <a:t>31</a:t>
            </a:r>
            <a:r>
              <a:rPr lang="fr-FR" dirty="0">
                <a:effectLst/>
                <a:latin typeface="Helvetica" pitchFamily="2" charset="0"/>
              </a:rPr>
              <a:t>C’est pourquoi je vous dis : Tout péché et tout blasphème sera pardonné aux hommes, mais le blasphème contre l’Esprit ne sera point pardonné. </a:t>
            </a:r>
            <a:r>
              <a:rPr lang="fr-FR" baseline="30000" dirty="0">
                <a:effectLst/>
                <a:latin typeface="Times"/>
              </a:rPr>
              <a:t>32</a:t>
            </a:r>
            <a:r>
              <a:rPr lang="fr-FR" dirty="0">
                <a:effectLst/>
                <a:latin typeface="Helvetica" pitchFamily="2" charset="0"/>
              </a:rPr>
              <a:t>Quiconque parlera contre le Fils de l’homme, il lui sera pardonné, mais quiconque parlera contre le Saint-Esprit, il ne lui sera pardonné ni dans ce siècle, ni dans le siècle à venir.</a:t>
            </a:r>
          </a:p>
          <a:p>
            <a:pPr marL="0" indent="0">
              <a:buNone/>
            </a:pPr>
            <a:r>
              <a:rPr lang="fr-FR" dirty="0"/>
              <a:t>Mt 12.31–32.</a:t>
            </a:r>
          </a:p>
          <a:p>
            <a:pPr marL="0" indent="0">
              <a:buNone/>
            </a:pPr>
            <a:endParaRPr lang="fr-FR" dirty="0"/>
          </a:p>
        </p:txBody>
      </p:sp>
      <p:sp>
        <p:nvSpPr>
          <p:cNvPr id="6" name="Espace réservé du contenu 4">
            <a:extLst>
              <a:ext uri="{FF2B5EF4-FFF2-40B4-BE49-F238E27FC236}">
                <a16:creationId xmlns:a16="http://schemas.microsoft.com/office/drawing/2014/main" id="{2DABBF78-F853-FAC5-F50B-1C2E251FD40A}"/>
              </a:ext>
            </a:extLst>
          </p:cNvPr>
          <p:cNvSpPr txBox="1">
            <a:spLocks/>
          </p:cNvSpPr>
          <p:nvPr/>
        </p:nvSpPr>
        <p:spPr>
          <a:xfrm>
            <a:off x="1534391" y="2438401"/>
            <a:ext cx="9123218" cy="2951018"/>
          </a:xfrm>
          <a:prstGeom prst="rect">
            <a:avLst/>
          </a:prstGeom>
          <a:solidFill>
            <a:srgbClr val="FFFF00"/>
          </a:solidFill>
          <a:effectLst>
            <a:softEdge rad="0"/>
          </a:effectLst>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fr-FR" dirty="0">
                <a:solidFill>
                  <a:schemeClr val="tx1"/>
                </a:solidFill>
              </a:rPr>
              <a:t>L’opposition constante à la conviction de l’Esprit (</a:t>
            </a:r>
            <a:r>
              <a:rPr lang="fr-FR" dirty="0" err="1">
                <a:solidFill>
                  <a:schemeClr val="tx1"/>
                </a:solidFill>
              </a:rPr>
              <a:t>Jn</a:t>
            </a:r>
            <a:r>
              <a:rPr lang="fr-FR" dirty="0">
                <a:solidFill>
                  <a:schemeClr val="tx1"/>
                </a:solidFill>
              </a:rPr>
              <a:t> 3.18-19, Hé 6.4-6)</a:t>
            </a:r>
          </a:p>
          <a:p>
            <a:pPr marL="514350" indent="-514350">
              <a:buFont typeface="+mj-lt"/>
              <a:buAutoNum type="arabicPeriod"/>
            </a:pPr>
            <a:r>
              <a:rPr lang="fr-FR" dirty="0">
                <a:solidFill>
                  <a:schemeClr val="tx1"/>
                </a:solidFill>
              </a:rPr>
              <a:t>Le péché de ceux qui ont vu la puissance et la sagesse de Dieu, et l’ont attribuée au diable (cf. contexte)</a:t>
            </a:r>
          </a:p>
        </p:txBody>
      </p:sp>
    </p:spTree>
    <p:extLst>
      <p:ext uri="{BB962C8B-B14F-4D97-AF65-F5344CB8AC3E}">
        <p14:creationId xmlns:p14="http://schemas.microsoft.com/office/powerpoint/2010/main" val="209807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DA608-CAD8-781C-1D41-2CD33D65E9D1}"/>
            </a:ext>
          </a:extLst>
        </p:cNvPr>
        <p:cNvGrpSpPr/>
        <p:nvPr/>
      </p:nvGrpSpPr>
      <p:grpSpPr>
        <a:xfrm>
          <a:off x="0" y="0"/>
          <a:ext cx="0" cy="0"/>
          <a:chOff x="0" y="0"/>
          <a:chExt cx="0" cy="0"/>
        </a:xfrm>
      </p:grpSpPr>
      <p:sp>
        <p:nvSpPr>
          <p:cNvPr id="4" name="Right Arrow 3">
            <a:extLst>
              <a:ext uri="{FF2B5EF4-FFF2-40B4-BE49-F238E27FC236}">
                <a16:creationId xmlns:a16="http://schemas.microsoft.com/office/drawing/2014/main" id="{56826A0E-F54A-182F-EB79-48EA265E5628}"/>
              </a:ext>
            </a:extLst>
          </p:cNvPr>
          <p:cNvSpPr/>
          <p:nvPr/>
        </p:nvSpPr>
        <p:spPr>
          <a:xfrm>
            <a:off x="1108359" y="2878050"/>
            <a:ext cx="9370948" cy="553524"/>
          </a:xfrm>
          <a:prstGeom prst="rightArrow">
            <a:avLst>
              <a:gd name="adj1" fmla="val 32353"/>
              <a:gd name="adj2" fmla="val 50000"/>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solidFill>
                <a:schemeClr val="bg1"/>
              </a:solidFill>
            </a:endParaRPr>
          </a:p>
        </p:txBody>
      </p:sp>
      <p:cxnSp>
        <p:nvCxnSpPr>
          <p:cNvPr id="5" name="Straight Connector 4">
            <a:extLst>
              <a:ext uri="{FF2B5EF4-FFF2-40B4-BE49-F238E27FC236}">
                <a16:creationId xmlns:a16="http://schemas.microsoft.com/office/drawing/2014/main" id="{475B143F-C5F1-3468-EA2C-CE70DE55C91B}"/>
              </a:ext>
            </a:extLst>
          </p:cNvPr>
          <p:cNvCxnSpPr>
            <a:cxnSpLocks/>
          </p:cNvCxnSpPr>
          <p:nvPr/>
        </p:nvCxnSpPr>
        <p:spPr>
          <a:xfrm>
            <a:off x="5117183" y="2893915"/>
            <a:ext cx="0" cy="3464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C276C20E-C09C-249D-9D08-A7A4ED1C94B8}"/>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366" b="99817" l="2024" r="100000"/>
                    </a14:imgEffect>
                  </a14:imgLayer>
                </a14:imgProps>
              </a:ext>
              <a:ext uri="{28A0092B-C50C-407E-A947-70E740481C1C}">
                <a14:useLocalDpi xmlns:a14="http://schemas.microsoft.com/office/drawing/2010/main"/>
              </a:ext>
            </a:extLst>
          </a:blip>
          <a:srcRect/>
          <a:stretch/>
        </p:blipFill>
        <p:spPr>
          <a:xfrm>
            <a:off x="4296505" y="520141"/>
            <a:ext cx="820678" cy="940047"/>
          </a:xfrm>
          <a:prstGeom prst="rect">
            <a:avLst/>
          </a:prstGeom>
        </p:spPr>
      </p:pic>
      <p:sp>
        <p:nvSpPr>
          <p:cNvPr id="8" name="Rectangle 7">
            <a:extLst>
              <a:ext uri="{FF2B5EF4-FFF2-40B4-BE49-F238E27FC236}">
                <a16:creationId xmlns:a16="http://schemas.microsoft.com/office/drawing/2014/main" id="{051870DB-1ED8-3096-1B94-A7A9D5D83B54}"/>
              </a:ext>
            </a:extLst>
          </p:cNvPr>
          <p:cNvSpPr/>
          <p:nvPr/>
        </p:nvSpPr>
        <p:spPr>
          <a:xfrm>
            <a:off x="2660071" y="2309140"/>
            <a:ext cx="1242200"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Avant</a:t>
            </a:r>
          </a:p>
        </p:txBody>
      </p:sp>
      <p:sp>
        <p:nvSpPr>
          <p:cNvPr id="9" name="Rectangle 8">
            <a:extLst>
              <a:ext uri="{FF2B5EF4-FFF2-40B4-BE49-F238E27FC236}">
                <a16:creationId xmlns:a16="http://schemas.microsoft.com/office/drawing/2014/main" id="{E0019BA7-42CA-CD0D-5442-1BE3051D1850}"/>
              </a:ext>
            </a:extLst>
          </p:cNvPr>
          <p:cNvSpPr/>
          <p:nvPr/>
        </p:nvSpPr>
        <p:spPr>
          <a:xfrm>
            <a:off x="5033358" y="2309139"/>
            <a:ext cx="1266885"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Après</a:t>
            </a:r>
          </a:p>
        </p:txBody>
      </p:sp>
      <p:pic>
        <p:nvPicPr>
          <p:cNvPr id="11" name="Picture 4" descr="ROUGSTYL">
            <a:extLst>
              <a:ext uri="{FF2B5EF4-FFF2-40B4-BE49-F238E27FC236}">
                <a16:creationId xmlns:a16="http://schemas.microsoft.com/office/drawing/2014/main" id="{58476894-D0F4-A14F-F3F0-F7D73A232C95}"/>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3661300" y="555294"/>
            <a:ext cx="635205" cy="96981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a:extLst>
              <a:ext uri="{FF2B5EF4-FFF2-40B4-BE49-F238E27FC236}">
                <a16:creationId xmlns:a16="http://schemas.microsoft.com/office/drawing/2014/main" id="{5E5BA55E-27B2-C362-E0A3-FABA45D6CE73}"/>
              </a:ext>
            </a:extLst>
          </p:cNvPr>
          <p:cNvSpPr txBox="1"/>
          <p:nvPr/>
        </p:nvSpPr>
        <p:spPr>
          <a:xfrm>
            <a:off x="5117183" y="3570327"/>
            <a:ext cx="6243538" cy="2862322"/>
          </a:xfrm>
          <a:prstGeom prst="rect">
            <a:avLst/>
          </a:prstGeom>
          <a:noFill/>
        </p:spPr>
        <p:txBody>
          <a:bodyPr wrap="square" rtlCol="0">
            <a:spAutoFit/>
          </a:bodyPr>
          <a:lstStyle/>
          <a:p>
            <a:pPr fontAlgn="auto">
              <a:defRPr/>
            </a:pPr>
            <a:r>
              <a:rPr lang="fr-FR" sz="2800" i="1" dirty="0">
                <a:solidFill>
                  <a:schemeClr val="bg1"/>
                </a:solidFill>
              </a:rPr>
              <a:t>Toute </a:t>
            </a:r>
            <a:r>
              <a:rPr lang="fr-FR" sz="2800" dirty="0">
                <a:solidFill>
                  <a:schemeClr val="bg1"/>
                </a:solidFill>
              </a:rPr>
              <a:t>la vie !</a:t>
            </a:r>
          </a:p>
          <a:p>
            <a:pPr fontAlgn="auto">
              <a:defRPr/>
            </a:pPr>
            <a:r>
              <a:rPr lang="fr-FR" sz="2800" dirty="0">
                <a:solidFill>
                  <a:schemeClr val="bg1"/>
                </a:solidFill>
              </a:rPr>
              <a:t>Le fruit et les dons de l’Esprit</a:t>
            </a:r>
          </a:p>
          <a:p>
            <a:pPr fontAlgn="auto">
              <a:defRPr/>
            </a:pPr>
            <a:r>
              <a:rPr lang="fr-FR" sz="2800" dirty="0">
                <a:solidFill>
                  <a:schemeClr val="bg1"/>
                </a:solidFill>
              </a:rPr>
              <a:t>4 impératifs : </a:t>
            </a:r>
          </a:p>
          <a:p>
            <a:pPr marL="342900" indent="-342900">
              <a:buFont typeface="Arial" pitchFamily="34" charset="0"/>
              <a:buChar char="•"/>
              <a:defRPr/>
            </a:pPr>
            <a:r>
              <a:rPr lang="fr-FR" sz="2400" dirty="0">
                <a:solidFill>
                  <a:schemeClr val="bg1"/>
                </a:solidFill>
              </a:rPr>
              <a:t>Marchez par l’Esprit… (Ga 5.16)</a:t>
            </a:r>
          </a:p>
          <a:p>
            <a:pPr marL="342900" indent="-342900">
              <a:buFont typeface="Arial" pitchFamily="34" charset="0"/>
              <a:buChar char="•"/>
              <a:defRPr/>
            </a:pPr>
            <a:r>
              <a:rPr lang="fr-FR" sz="2400" dirty="0">
                <a:solidFill>
                  <a:schemeClr val="bg1"/>
                </a:solidFill>
              </a:rPr>
              <a:t>N’éteignez pas l’Esprit… (1Th 5.19)</a:t>
            </a:r>
          </a:p>
          <a:p>
            <a:pPr marL="342900" indent="-342900">
              <a:buFont typeface="Arial" pitchFamily="34" charset="0"/>
              <a:buChar char="•"/>
              <a:defRPr/>
            </a:pPr>
            <a:r>
              <a:rPr lang="fr-FR" sz="2400" dirty="0">
                <a:solidFill>
                  <a:schemeClr val="bg1"/>
                </a:solidFill>
              </a:rPr>
              <a:t>N’attristez pas l’Esprit… (Ep 4.30)</a:t>
            </a:r>
          </a:p>
          <a:p>
            <a:pPr marL="342900" indent="-342900">
              <a:buFont typeface="Arial" pitchFamily="34" charset="0"/>
              <a:buChar char="•"/>
              <a:defRPr/>
            </a:pPr>
            <a:r>
              <a:rPr lang="fr-FR" sz="2400" dirty="0">
                <a:solidFill>
                  <a:schemeClr val="bg1"/>
                </a:solidFill>
              </a:rPr>
              <a:t>Soyez remplis de l’Esprit… (Ep 5.18)</a:t>
            </a:r>
          </a:p>
        </p:txBody>
      </p:sp>
      <p:sp>
        <p:nvSpPr>
          <p:cNvPr id="3" name="Rectangle 2">
            <a:extLst>
              <a:ext uri="{FF2B5EF4-FFF2-40B4-BE49-F238E27FC236}">
                <a16:creationId xmlns:a16="http://schemas.microsoft.com/office/drawing/2014/main" id="{BC123D68-D8DB-6CA3-71F5-80EAC2210427}"/>
              </a:ext>
            </a:extLst>
          </p:cNvPr>
          <p:cNvSpPr/>
          <p:nvPr/>
        </p:nvSpPr>
        <p:spPr>
          <a:xfrm>
            <a:off x="4173715" y="2312053"/>
            <a:ext cx="439544" cy="584775"/>
          </a:xfrm>
          <a:prstGeom prst="rect">
            <a:avLst/>
          </a:prstGeom>
          <a:noFill/>
        </p:spPr>
        <p:txBody>
          <a:bodyPr wrap="none" lIns="91440" tIns="45720" rIns="91440" bIns="45720">
            <a:spAutoFit/>
          </a:bodyPr>
          <a:lstStyle/>
          <a:p>
            <a:pPr algn="ctr"/>
            <a:r>
              <a:rPr lang="fr-FR" sz="32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À</a:t>
            </a:r>
          </a:p>
        </p:txBody>
      </p:sp>
      <p:sp>
        <p:nvSpPr>
          <p:cNvPr id="14" name="Titre 13">
            <a:extLst>
              <a:ext uri="{FF2B5EF4-FFF2-40B4-BE49-F238E27FC236}">
                <a16:creationId xmlns:a16="http://schemas.microsoft.com/office/drawing/2014/main" id="{B0D0DDA1-45CA-C1CC-D1ED-CE92F74B69BB}"/>
              </a:ext>
            </a:extLst>
          </p:cNvPr>
          <p:cNvSpPr>
            <a:spLocks noGrp="1"/>
          </p:cNvSpPr>
          <p:nvPr>
            <p:ph type="title"/>
          </p:nvPr>
        </p:nvSpPr>
        <p:spPr/>
        <p:txBody>
          <a:bodyPr/>
          <a:lstStyle/>
          <a:p>
            <a:r>
              <a:rPr lang="fr-FR" dirty="0"/>
              <a:t>Conversion</a:t>
            </a:r>
          </a:p>
        </p:txBody>
      </p:sp>
    </p:spTree>
    <p:extLst>
      <p:ext uri="{BB962C8B-B14F-4D97-AF65-F5344CB8AC3E}">
        <p14:creationId xmlns:p14="http://schemas.microsoft.com/office/powerpoint/2010/main" val="13727908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33669-9707-1D3A-B2CF-3D494DE6B3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FDB057-FB72-A043-6034-FEE2948ADAF2}"/>
              </a:ext>
            </a:extLst>
          </p:cNvPr>
          <p:cNvSpPr>
            <a:spLocks noGrp="1"/>
          </p:cNvSpPr>
          <p:nvPr>
            <p:ph type="title"/>
          </p:nvPr>
        </p:nvSpPr>
        <p:spPr/>
        <p:txBody>
          <a:bodyPr/>
          <a:lstStyle/>
          <a:p>
            <a:pPr>
              <a:defRPr/>
            </a:pPr>
            <a:r>
              <a:rPr lang="fr-FR" dirty="0"/>
              <a:t>4 impératifs du NT</a:t>
            </a:r>
          </a:p>
        </p:txBody>
      </p:sp>
      <p:sp>
        <p:nvSpPr>
          <p:cNvPr id="6" name="Espace réservé du contenu 5">
            <a:extLst>
              <a:ext uri="{FF2B5EF4-FFF2-40B4-BE49-F238E27FC236}">
                <a16:creationId xmlns:a16="http://schemas.microsoft.com/office/drawing/2014/main" id="{2FD0CD1D-5376-8DC4-03F7-374AC4323F28}"/>
              </a:ext>
            </a:extLst>
          </p:cNvPr>
          <p:cNvSpPr>
            <a:spLocks noGrp="1"/>
          </p:cNvSpPr>
          <p:nvPr>
            <p:ph sz="half" idx="1"/>
          </p:nvPr>
        </p:nvSpPr>
        <p:spPr/>
        <p:txBody>
          <a:bodyPr>
            <a:normAutofit lnSpcReduction="10000"/>
          </a:bodyPr>
          <a:lstStyle/>
          <a:p>
            <a:r>
              <a:rPr lang="fr-FR" dirty="0"/>
              <a:t>N’éteignez pas l’Esprit… </a:t>
            </a:r>
            <a:br>
              <a:rPr lang="fr-FR" dirty="0"/>
            </a:br>
            <a:r>
              <a:rPr lang="fr-FR" dirty="0"/>
              <a:t>(1 Th 5.19)</a:t>
            </a:r>
          </a:p>
          <a:p>
            <a:endParaRPr lang="fr-FR" dirty="0"/>
          </a:p>
          <a:p>
            <a:r>
              <a:rPr lang="fr-FR" dirty="0"/>
              <a:t>Marchez par l’Esprit… </a:t>
            </a:r>
            <a:br>
              <a:rPr lang="fr-FR" dirty="0"/>
            </a:br>
            <a:r>
              <a:rPr lang="fr-FR" dirty="0"/>
              <a:t>(Gal 5.16)</a:t>
            </a:r>
          </a:p>
          <a:p>
            <a:endParaRPr lang="fr-FR" dirty="0"/>
          </a:p>
          <a:p>
            <a:r>
              <a:rPr lang="fr-FR" dirty="0"/>
              <a:t>N’attristez pas l’Esprit… </a:t>
            </a:r>
            <a:br>
              <a:rPr lang="fr-FR" dirty="0"/>
            </a:br>
            <a:r>
              <a:rPr lang="fr-FR" dirty="0"/>
              <a:t>(</a:t>
            </a:r>
            <a:r>
              <a:rPr lang="fr-FR" dirty="0" err="1"/>
              <a:t>Eph</a:t>
            </a:r>
            <a:r>
              <a:rPr lang="fr-FR" dirty="0"/>
              <a:t> 4.30)</a:t>
            </a:r>
          </a:p>
          <a:p>
            <a:endParaRPr lang="fr-FR" dirty="0"/>
          </a:p>
          <a:p>
            <a:r>
              <a:rPr lang="fr-FR" dirty="0"/>
              <a:t>Soyez remplis de l’Esprit… (</a:t>
            </a:r>
            <a:r>
              <a:rPr lang="fr-FR" dirty="0" err="1"/>
              <a:t>Eph</a:t>
            </a:r>
            <a:r>
              <a:rPr lang="fr-FR" dirty="0"/>
              <a:t> 5.18)</a:t>
            </a:r>
          </a:p>
        </p:txBody>
      </p:sp>
      <p:sp>
        <p:nvSpPr>
          <p:cNvPr id="7" name="Espace réservé du contenu 6">
            <a:extLst>
              <a:ext uri="{FF2B5EF4-FFF2-40B4-BE49-F238E27FC236}">
                <a16:creationId xmlns:a16="http://schemas.microsoft.com/office/drawing/2014/main" id="{F3FA0398-8DFF-6603-F9DA-ADA8E51859C3}"/>
              </a:ext>
            </a:extLst>
          </p:cNvPr>
          <p:cNvSpPr>
            <a:spLocks noGrp="1"/>
          </p:cNvSpPr>
          <p:nvPr>
            <p:ph sz="half" idx="2"/>
          </p:nvPr>
        </p:nvSpPr>
        <p:spPr>
          <a:xfrm>
            <a:off x="6172200" y="0"/>
            <a:ext cx="6019800" cy="6858000"/>
          </a:xfrm>
        </p:spPr>
        <p:txBody>
          <a:bodyPr anchor="ctr">
            <a:normAutofit lnSpcReduction="10000"/>
          </a:bodyPr>
          <a:lstStyle/>
          <a:p>
            <a:pPr marL="0" indent="0">
              <a:buNone/>
            </a:pPr>
            <a:r>
              <a:rPr lang="fr-FR" sz="2800" dirty="0">
                <a:solidFill>
                  <a:schemeClr val="bg1"/>
                </a:solidFill>
                <a:latin typeface="Arial Narrow" pitchFamily="34" charset="0"/>
              </a:rPr>
              <a:t>La vie par l’Esprit n’est pas une soumission passive à l’Esprit pour qu’il fasse une œuvre surnaturelle dans la vie de quelqu’un. Bien plutôt, elle requiert un effort conscient, afin que l’Esprit accomplisse son œuvre en lui. […] Les gens de l’Esprit marchent selon un rythme différent, et l’Esprit les rend capables de vivre d’une telle manière que leur vie démontre ce fait : leur comportement est d’un ordre moral manifestement différent de leur ancienne manière de vivre. </a:t>
            </a:r>
          </a:p>
          <a:p>
            <a:pPr marL="0" indent="0">
              <a:buNone/>
            </a:pPr>
            <a:r>
              <a:rPr lang="fr-FR" sz="2800" dirty="0">
                <a:solidFill>
                  <a:schemeClr val="bg1"/>
                </a:solidFill>
                <a:latin typeface="Arial Narrow" pitchFamily="34" charset="0"/>
              </a:rPr>
              <a:t>Gordon </a:t>
            </a:r>
            <a:r>
              <a:rPr lang="fr-FR" sz="2800" dirty="0" err="1">
                <a:solidFill>
                  <a:schemeClr val="bg1"/>
                </a:solidFill>
                <a:latin typeface="Arial Narrow" pitchFamily="34" charset="0"/>
              </a:rPr>
              <a:t>Fee</a:t>
            </a:r>
            <a:r>
              <a:rPr lang="fr-FR" sz="2800" dirty="0">
                <a:solidFill>
                  <a:schemeClr val="bg1"/>
                </a:solidFill>
                <a:latin typeface="Arial Narrow" pitchFamily="34" charset="0"/>
              </a:rPr>
              <a:t>. </a:t>
            </a:r>
            <a:endParaRPr lang="fr-FR" dirty="0">
              <a:solidFill>
                <a:schemeClr val="bg1"/>
              </a:solidFill>
              <a:latin typeface="Arial Narrow" pitchFamily="34" charset="0"/>
            </a:endParaRPr>
          </a:p>
          <a:p>
            <a:pPr marL="0" indent="0">
              <a:buNone/>
            </a:pPr>
            <a:endParaRPr lang="fr-FR" dirty="0"/>
          </a:p>
        </p:txBody>
      </p:sp>
    </p:spTree>
    <p:extLst>
      <p:ext uri="{BB962C8B-B14F-4D97-AF65-F5344CB8AC3E}">
        <p14:creationId xmlns:p14="http://schemas.microsoft.com/office/powerpoint/2010/main" val="296239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a:t>4 impératifs du NT</a:t>
            </a:r>
          </a:p>
        </p:txBody>
      </p:sp>
      <p:sp>
        <p:nvSpPr>
          <p:cNvPr id="6" name="Espace réservé du contenu 5">
            <a:extLst>
              <a:ext uri="{FF2B5EF4-FFF2-40B4-BE49-F238E27FC236}">
                <a16:creationId xmlns:a16="http://schemas.microsoft.com/office/drawing/2014/main" id="{E56A0A0A-198C-7072-C923-954B79BF9804}"/>
              </a:ext>
            </a:extLst>
          </p:cNvPr>
          <p:cNvSpPr>
            <a:spLocks noGrp="1"/>
          </p:cNvSpPr>
          <p:nvPr>
            <p:ph sz="half" idx="1"/>
          </p:nvPr>
        </p:nvSpPr>
        <p:spPr/>
        <p:txBody>
          <a:bodyPr>
            <a:normAutofit lnSpcReduction="10000"/>
          </a:bodyPr>
          <a:lstStyle/>
          <a:p>
            <a:r>
              <a:rPr lang="fr-FR" dirty="0"/>
              <a:t>N’éteignez pas l’Esprit… </a:t>
            </a:r>
            <a:br>
              <a:rPr lang="fr-FR" dirty="0"/>
            </a:br>
            <a:r>
              <a:rPr lang="fr-FR" dirty="0"/>
              <a:t>(1 Th 5.19)</a:t>
            </a:r>
          </a:p>
          <a:p>
            <a:endParaRPr lang="fr-FR" dirty="0"/>
          </a:p>
          <a:p>
            <a:r>
              <a:rPr lang="fr-FR" dirty="0"/>
              <a:t>Marchez par l’Esprit… </a:t>
            </a:r>
            <a:br>
              <a:rPr lang="fr-FR" dirty="0"/>
            </a:br>
            <a:r>
              <a:rPr lang="fr-FR" dirty="0"/>
              <a:t>(Gal 5.16)</a:t>
            </a:r>
          </a:p>
          <a:p>
            <a:endParaRPr lang="fr-FR" dirty="0"/>
          </a:p>
          <a:p>
            <a:r>
              <a:rPr lang="fr-FR" dirty="0"/>
              <a:t>N’attristez pas l’Esprit… </a:t>
            </a:r>
            <a:br>
              <a:rPr lang="fr-FR" dirty="0"/>
            </a:br>
            <a:r>
              <a:rPr lang="fr-FR" dirty="0"/>
              <a:t>(</a:t>
            </a:r>
            <a:r>
              <a:rPr lang="fr-FR" dirty="0" err="1"/>
              <a:t>Eph</a:t>
            </a:r>
            <a:r>
              <a:rPr lang="fr-FR" dirty="0"/>
              <a:t> 4.30)</a:t>
            </a:r>
          </a:p>
          <a:p>
            <a:endParaRPr lang="fr-FR" dirty="0"/>
          </a:p>
          <a:p>
            <a:r>
              <a:rPr lang="fr-FR" dirty="0"/>
              <a:t>Soyez remplis de l’Esprit… (</a:t>
            </a:r>
            <a:r>
              <a:rPr lang="fr-FR" dirty="0" err="1"/>
              <a:t>Eph</a:t>
            </a:r>
            <a:r>
              <a:rPr lang="fr-FR" dirty="0"/>
              <a:t> 5.18)</a:t>
            </a:r>
          </a:p>
        </p:txBody>
      </p:sp>
      <p:sp>
        <p:nvSpPr>
          <p:cNvPr id="7" name="Espace réservé du contenu 6">
            <a:extLst>
              <a:ext uri="{FF2B5EF4-FFF2-40B4-BE49-F238E27FC236}">
                <a16:creationId xmlns:a16="http://schemas.microsoft.com/office/drawing/2014/main" id="{6FDED811-202B-C532-72B5-EB206574A21B}"/>
              </a:ext>
            </a:extLst>
          </p:cNvPr>
          <p:cNvSpPr>
            <a:spLocks noGrp="1"/>
          </p:cNvSpPr>
          <p:nvPr>
            <p:ph sz="half" idx="2"/>
          </p:nvPr>
        </p:nvSpPr>
        <p:spPr>
          <a:xfrm>
            <a:off x="6172200" y="0"/>
            <a:ext cx="6019800" cy="6858000"/>
          </a:xfrm>
        </p:spPr>
        <p:txBody>
          <a:bodyPr anchor="ctr">
            <a:normAutofit lnSpcReduction="10000"/>
          </a:bodyPr>
          <a:lstStyle/>
          <a:p>
            <a:pPr marL="0" indent="0">
              <a:buNone/>
            </a:pPr>
            <a:r>
              <a:rPr lang="fr-FR" sz="2800" dirty="0">
                <a:solidFill>
                  <a:schemeClr val="bg1"/>
                </a:solidFill>
                <a:latin typeface="Arial Narrow" pitchFamily="34" charset="0"/>
              </a:rPr>
              <a:t>Éteindre l’Esprit aujourd’hui c’est ignorer la Parole de Dieu prêchée ou lue qui devrait vivifier notre conscience, ou nous opposer à des ministères qui révèlent nos dérapages moraux à la lumière de la volonté révélée de Dieu.</a:t>
            </a:r>
          </a:p>
          <a:p>
            <a:pPr marL="0" indent="0">
              <a:buNone/>
            </a:pPr>
            <a:endParaRPr lang="fr-FR" dirty="0">
              <a:solidFill>
                <a:schemeClr val="bg1"/>
              </a:solidFill>
              <a:latin typeface="Arial Narrow" pitchFamily="34" charset="0"/>
            </a:endParaRPr>
          </a:p>
          <a:p>
            <a:pPr marL="0" indent="0" algn="r">
              <a:buNone/>
            </a:pPr>
            <a:r>
              <a:rPr lang="fr-FR" dirty="0">
                <a:solidFill>
                  <a:schemeClr val="bg1"/>
                </a:solidFill>
                <a:latin typeface="Arial Narrow" pitchFamily="34" charset="0"/>
              </a:rPr>
              <a:t>Graham A. Cole</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3CBE0-BF43-970D-A63C-F4CB7F26F23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21D538-B1DD-0E87-7CB7-E9CE9BBCF65E}"/>
              </a:ext>
            </a:extLst>
          </p:cNvPr>
          <p:cNvSpPr>
            <a:spLocks noGrp="1"/>
          </p:cNvSpPr>
          <p:nvPr>
            <p:ph type="title"/>
          </p:nvPr>
        </p:nvSpPr>
        <p:spPr/>
        <p:txBody>
          <a:bodyPr/>
          <a:lstStyle/>
          <a:p>
            <a:pPr>
              <a:defRPr/>
            </a:pPr>
            <a:r>
              <a:rPr lang="fr-FR" dirty="0"/>
              <a:t>4 impératifs du NT</a:t>
            </a:r>
          </a:p>
        </p:txBody>
      </p:sp>
      <p:sp>
        <p:nvSpPr>
          <p:cNvPr id="6" name="Espace réservé du contenu 5">
            <a:extLst>
              <a:ext uri="{FF2B5EF4-FFF2-40B4-BE49-F238E27FC236}">
                <a16:creationId xmlns:a16="http://schemas.microsoft.com/office/drawing/2014/main" id="{CE371C53-0F98-4AA4-9049-6B1E199AA85E}"/>
              </a:ext>
            </a:extLst>
          </p:cNvPr>
          <p:cNvSpPr>
            <a:spLocks noGrp="1"/>
          </p:cNvSpPr>
          <p:nvPr>
            <p:ph sz="half" idx="1"/>
          </p:nvPr>
        </p:nvSpPr>
        <p:spPr/>
        <p:txBody>
          <a:bodyPr>
            <a:normAutofit lnSpcReduction="10000"/>
          </a:bodyPr>
          <a:lstStyle/>
          <a:p>
            <a:r>
              <a:rPr lang="fr-FR" dirty="0"/>
              <a:t>N’éteignez pas l’Esprit… </a:t>
            </a:r>
            <a:br>
              <a:rPr lang="fr-FR" dirty="0"/>
            </a:br>
            <a:r>
              <a:rPr lang="fr-FR" dirty="0"/>
              <a:t>(1 Th 5.19)</a:t>
            </a:r>
          </a:p>
          <a:p>
            <a:endParaRPr lang="fr-FR" dirty="0"/>
          </a:p>
          <a:p>
            <a:r>
              <a:rPr lang="fr-FR" dirty="0"/>
              <a:t>Marchez par l’Esprit… </a:t>
            </a:r>
            <a:br>
              <a:rPr lang="fr-FR" dirty="0"/>
            </a:br>
            <a:r>
              <a:rPr lang="fr-FR" dirty="0"/>
              <a:t>(Gal 5.16)</a:t>
            </a:r>
          </a:p>
          <a:p>
            <a:endParaRPr lang="fr-FR" dirty="0"/>
          </a:p>
          <a:p>
            <a:r>
              <a:rPr lang="fr-FR" dirty="0"/>
              <a:t>N’attristez pas l’Esprit… </a:t>
            </a:r>
            <a:br>
              <a:rPr lang="fr-FR" dirty="0"/>
            </a:br>
            <a:r>
              <a:rPr lang="fr-FR" dirty="0"/>
              <a:t>(</a:t>
            </a:r>
            <a:r>
              <a:rPr lang="fr-FR" dirty="0" err="1"/>
              <a:t>Eph</a:t>
            </a:r>
            <a:r>
              <a:rPr lang="fr-FR" dirty="0"/>
              <a:t> 4.30)</a:t>
            </a:r>
          </a:p>
          <a:p>
            <a:endParaRPr lang="fr-FR" dirty="0"/>
          </a:p>
          <a:p>
            <a:r>
              <a:rPr lang="fr-FR" dirty="0"/>
              <a:t>Soyez remplis de l’Esprit… (</a:t>
            </a:r>
            <a:r>
              <a:rPr lang="fr-FR" dirty="0" err="1"/>
              <a:t>Eph</a:t>
            </a:r>
            <a:r>
              <a:rPr lang="fr-FR" dirty="0"/>
              <a:t> 5.18)</a:t>
            </a:r>
          </a:p>
        </p:txBody>
      </p:sp>
      <p:sp>
        <p:nvSpPr>
          <p:cNvPr id="7" name="Espace réservé du contenu 6">
            <a:extLst>
              <a:ext uri="{FF2B5EF4-FFF2-40B4-BE49-F238E27FC236}">
                <a16:creationId xmlns:a16="http://schemas.microsoft.com/office/drawing/2014/main" id="{DE4F78EC-8A0A-886D-2574-0792455D5197}"/>
              </a:ext>
            </a:extLst>
          </p:cNvPr>
          <p:cNvSpPr>
            <a:spLocks noGrp="1"/>
          </p:cNvSpPr>
          <p:nvPr>
            <p:ph sz="half" idx="2"/>
          </p:nvPr>
        </p:nvSpPr>
        <p:spPr>
          <a:xfrm>
            <a:off x="6172202" y="121722"/>
            <a:ext cx="5839691" cy="6614555"/>
          </a:xfrm>
        </p:spPr>
        <p:txBody>
          <a:bodyPr anchor="ctr">
            <a:noAutofit/>
          </a:bodyPr>
          <a:lstStyle/>
          <a:p>
            <a:pPr marL="0" indent="0">
              <a:buNone/>
            </a:pPr>
            <a:r>
              <a:rPr lang="fr-FR" dirty="0">
                <a:solidFill>
                  <a:schemeClr val="bg1"/>
                </a:solidFill>
                <a:latin typeface="Arial Narrow" pitchFamily="34" charset="0"/>
              </a:rPr>
              <a:t>Attrister l’Esprit peut être une triste réalité, aussi bien de la congrégation que de la vie individuelle. Cette idée paulinienne ne doit pas être évincée comme une simple anthropopathie [émotion humaine attribuée à Dieu, </a:t>
            </a:r>
            <a:r>
              <a:rPr lang="fr-FR" dirty="0" err="1">
                <a:solidFill>
                  <a:schemeClr val="bg1"/>
                </a:solidFill>
                <a:latin typeface="Arial Narrow" pitchFamily="34" charset="0"/>
              </a:rPr>
              <a:t>nda</a:t>
            </a:r>
            <a:r>
              <a:rPr lang="fr-FR" dirty="0">
                <a:solidFill>
                  <a:schemeClr val="bg1"/>
                </a:solidFill>
                <a:latin typeface="Arial Narrow" pitchFamily="34" charset="0"/>
              </a:rPr>
              <a:t>]. […] Nous attristons l’Esprit lorsqu’il existe une disparité morale entre ce que nous disons en tant que peuple de Dieu et ce que nous faisons. Je dis « nous » parce que le commandement est au pluriel et vise une assemblée, et non un individu. Comment nous nous comportons les uns avec les autres dans le corps du Christ et dans le temple de l’Esprit est vraiment important pour Dieu </a:t>
            </a:r>
          </a:p>
          <a:p>
            <a:pPr marL="0" indent="0" algn="r">
              <a:buNone/>
            </a:pPr>
            <a:r>
              <a:rPr lang="fr-FR" dirty="0">
                <a:solidFill>
                  <a:schemeClr val="bg1"/>
                </a:solidFill>
                <a:latin typeface="Arial Narrow" pitchFamily="34" charset="0"/>
              </a:rPr>
              <a:t>Graham A. Cole</a:t>
            </a:r>
            <a:endParaRPr lang="fr-FR" dirty="0"/>
          </a:p>
        </p:txBody>
      </p:sp>
    </p:spTree>
    <p:extLst>
      <p:ext uri="{BB962C8B-B14F-4D97-AF65-F5344CB8AC3E}">
        <p14:creationId xmlns:p14="http://schemas.microsoft.com/office/powerpoint/2010/main" val="9913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66BDC-996B-46CE-BAD7-628EEE8F97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396409-55C5-DE9E-7C3D-EA4827C04537}"/>
              </a:ext>
            </a:extLst>
          </p:cNvPr>
          <p:cNvSpPr>
            <a:spLocks noGrp="1"/>
          </p:cNvSpPr>
          <p:nvPr>
            <p:ph type="title"/>
          </p:nvPr>
        </p:nvSpPr>
        <p:spPr/>
        <p:txBody>
          <a:bodyPr/>
          <a:lstStyle/>
          <a:p>
            <a:pPr>
              <a:defRPr/>
            </a:pPr>
            <a:r>
              <a:rPr lang="fr-FR" dirty="0"/>
              <a:t>4 impératifs du NT</a:t>
            </a:r>
          </a:p>
        </p:txBody>
      </p:sp>
      <p:sp>
        <p:nvSpPr>
          <p:cNvPr id="6" name="Espace réservé du contenu 5">
            <a:extLst>
              <a:ext uri="{FF2B5EF4-FFF2-40B4-BE49-F238E27FC236}">
                <a16:creationId xmlns:a16="http://schemas.microsoft.com/office/drawing/2014/main" id="{6C74A418-6C7B-0B7B-1129-2F56F7D0C2D8}"/>
              </a:ext>
            </a:extLst>
          </p:cNvPr>
          <p:cNvSpPr>
            <a:spLocks noGrp="1"/>
          </p:cNvSpPr>
          <p:nvPr>
            <p:ph sz="half" idx="1"/>
          </p:nvPr>
        </p:nvSpPr>
        <p:spPr/>
        <p:txBody>
          <a:bodyPr>
            <a:normAutofit lnSpcReduction="10000"/>
          </a:bodyPr>
          <a:lstStyle/>
          <a:p>
            <a:r>
              <a:rPr lang="fr-FR" dirty="0"/>
              <a:t>N’éteignez pas l’Esprit… </a:t>
            </a:r>
            <a:br>
              <a:rPr lang="fr-FR" dirty="0"/>
            </a:br>
            <a:r>
              <a:rPr lang="fr-FR" dirty="0"/>
              <a:t>(1 Th 5.19)</a:t>
            </a:r>
          </a:p>
          <a:p>
            <a:endParaRPr lang="fr-FR" dirty="0"/>
          </a:p>
          <a:p>
            <a:r>
              <a:rPr lang="fr-FR" dirty="0"/>
              <a:t>Marchez par l’Esprit… </a:t>
            </a:r>
            <a:br>
              <a:rPr lang="fr-FR" dirty="0"/>
            </a:br>
            <a:r>
              <a:rPr lang="fr-FR" dirty="0"/>
              <a:t>(Gal 5.16)</a:t>
            </a:r>
          </a:p>
          <a:p>
            <a:endParaRPr lang="fr-FR" dirty="0"/>
          </a:p>
          <a:p>
            <a:r>
              <a:rPr lang="fr-FR" dirty="0"/>
              <a:t>N’attristez pas l’Esprit… </a:t>
            </a:r>
            <a:br>
              <a:rPr lang="fr-FR" dirty="0"/>
            </a:br>
            <a:r>
              <a:rPr lang="fr-FR" dirty="0"/>
              <a:t>(</a:t>
            </a:r>
            <a:r>
              <a:rPr lang="fr-FR" dirty="0" err="1"/>
              <a:t>Eph</a:t>
            </a:r>
            <a:r>
              <a:rPr lang="fr-FR" dirty="0"/>
              <a:t> 4.30)</a:t>
            </a:r>
          </a:p>
          <a:p>
            <a:endParaRPr lang="fr-FR" dirty="0"/>
          </a:p>
          <a:p>
            <a:r>
              <a:rPr lang="fr-FR" dirty="0"/>
              <a:t>Soyez remplis de l’Esprit… (</a:t>
            </a:r>
            <a:r>
              <a:rPr lang="fr-FR" dirty="0" err="1"/>
              <a:t>Eph</a:t>
            </a:r>
            <a:r>
              <a:rPr lang="fr-FR" dirty="0"/>
              <a:t> 5.18)</a:t>
            </a:r>
          </a:p>
        </p:txBody>
      </p:sp>
      <p:sp>
        <p:nvSpPr>
          <p:cNvPr id="7" name="Espace réservé du contenu 6">
            <a:extLst>
              <a:ext uri="{FF2B5EF4-FFF2-40B4-BE49-F238E27FC236}">
                <a16:creationId xmlns:a16="http://schemas.microsoft.com/office/drawing/2014/main" id="{B5616710-C5EB-A8FB-210A-14C7A2C5560A}"/>
              </a:ext>
            </a:extLst>
          </p:cNvPr>
          <p:cNvSpPr>
            <a:spLocks noGrp="1"/>
          </p:cNvSpPr>
          <p:nvPr>
            <p:ph sz="half" idx="2"/>
          </p:nvPr>
        </p:nvSpPr>
        <p:spPr>
          <a:xfrm>
            <a:off x="6172200" y="0"/>
            <a:ext cx="6019800" cy="6858000"/>
          </a:xfrm>
        </p:spPr>
        <p:txBody>
          <a:bodyPr anchor="ctr">
            <a:normAutofit lnSpcReduction="10000"/>
          </a:bodyPr>
          <a:lstStyle/>
          <a:p>
            <a:pPr marL="0" indent="0">
              <a:buNone/>
            </a:pPr>
            <a:r>
              <a:rPr lang="fr-FR" dirty="0">
                <a:effectLst/>
                <a:latin typeface="Aptos" panose="020B0004020202020204" pitchFamily="34" charset="0"/>
                <a:ea typeface="Aptos" panose="020B0004020202020204" pitchFamily="34" charset="0"/>
                <a:cs typeface="Times New Roman" panose="02020603050405020304" pitchFamily="18" charset="0"/>
              </a:rPr>
              <a:t>La vie de l’assemblée est centrée sur Dieu et sur les uns et les autres. Pour qu’une assemblée soit remplie par l’Esprit, il faut à la fois des attitudes (gratitude, révérence) et des activités (discours, chants, soumission). Le rassemblement chrétien n’est ni un concert de divertissement chrétien, ni une version contemporaine de l’école de </a:t>
            </a:r>
            <a:r>
              <a:rPr lang="fr-FR" dirty="0" err="1">
                <a:effectLst/>
                <a:latin typeface="Aptos" panose="020B0004020202020204" pitchFamily="34" charset="0"/>
                <a:ea typeface="Aptos" panose="020B0004020202020204" pitchFamily="34" charset="0"/>
                <a:cs typeface="Times New Roman" panose="02020603050405020304" pitchFamily="18" charset="0"/>
              </a:rPr>
              <a:t>Tyrannus</a:t>
            </a:r>
            <a:r>
              <a:rPr lang="fr-FR" dirty="0">
                <a:effectLst/>
                <a:latin typeface="Aptos" panose="020B0004020202020204" pitchFamily="34" charset="0"/>
                <a:ea typeface="Aptos" panose="020B0004020202020204" pitchFamily="34" charset="0"/>
                <a:cs typeface="Times New Roman" panose="02020603050405020304" pitchFamily="18" charset="0"/>
              </a:rPr>
              <a:t> où nous nous rassemblons pour entendre une leçon biblique […]. Bien plutôt, c’est le temple du Dieu vivant. Christ est mort pour rien de moins que cela</a:t>
            </a:r>
            <a:r>
              <a:rPr lang="fr-FR" dirty="0">
                <a:latin typeface="Aptos" panose="020B0004020202020204" pitchFamily="34" charset="0"/>
                <a:ea typeface="Aptos" panose="020B0004020202020204" pitchFamily="34" charset="0"/>
                <a:cs typeface="Times New Roman" panose="02020603050405020304" pitchFamily="18" charset="0"/>
              </a:rPr>
              <a:t>.</a:t>
            </a:r>
            <a:endParaRPr lang="fr-FR" dirty="0">
              <a:solidFill>
                <a:schemeClr val="bg1"/>
              </a:solidFill>
              <a:latin typeface="Arial Narrow" pitchFamily="34" charset="0"/>
            </a:endParaRPr>
          </a:p>
          <a:p>
            <a:pPr marL="0" indent="0">
              <a:buNone/>
            </a:pPr>
            <a:endParaRPr lang="fr-FR" dirty="0">
              <a:solidFill>
                <a:schemeClr val="bg1"/>
              </a:solidFill>
              <a:latin typeface="Arial Narrow" pitchFamily="34" charset="0"/>
            </a:endParaRPr>
          </a:p>
          <a:p>
            <a:pPr marL="0" indent="0" algn="r">
              <a:buNone/>
            </a:pPr>
            <a:r>
              <a:rPr lang="fr-FR" dirty="0">
                <a:solidFill>
                  <a:schemeClr val="bg1"/>
                </a:solidFill>
                <a:latin typeface="Arial Narrow" pitchFamily="34" charset="0"/>
              </a:rPr>
              <a:t>Graham A. Cole,</a:t>
            </a:r>
            <a:endParaRPr lang="fr-FR" dirty="0"/>
          </a:p>
        </p:txBody>
      </p:sp>
    </p:spTree>
    <p:extLst>
      <p:ext uri="{BB962C8B-B14F-4D97-AF65-F5344CB8AC3E}">
        <p14:creationId xmlns:p14="http://schemas.microsoft.com/office/powerpoint/2010/main" val="88568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C0BFE-B2D5-B107-50C5-9923627C61A4}"/>
              </a:ext>
            </a:extLst>
          </p:cNvPr>
          <p:cNvSpPr>
            <a:spLocks noGrp="1"/>
          </p:cNvSpPr>
          <p:nvPr>
            <p:ph type="title"/>
          </p:nvPr>
        </p:nvSpPr>
        <p:spPr/>
        <p:txBody>
          <a:bodyPr/>
          <a:lstStyle/>
          <a:p>
            <a:r>
              <a:rPr lang="fr-FR" dirty="0"/>
              <a:t>La maturité dans l’Esprit </a:t>
            </a:r>
          </a:p>
        </p:txBody>
      </p:sp>
      <p:sp>
        <p:nvSpPr>
          <p:cNvPr id="5" name="Espace réservé du contenu 4">
            <a:extLst>
              <a:ext uri="{FF2B5EF4-FFF2-40B4-BE49-F238E27FC236}">
                <a16:creationId xmlns:a16="http://schemas.microsoft.com/office/drawing/2014/main" id="{1C06C1E4-1E8D-0A49-87F9-BBA3B2164BE9}"/>
              </a:ext>
            </a:extLst>
          </p:cNvPr>
          <p:cNvSpPr>
            <a:spLocks noGrp="1"/>
          </p:cNvSpPr>
          <p:nvPr>
            <p:ph idx="1"/>
          </p:nvPr>
        </p:nvSpPr>
        <p:spPr/>
        <p:txBody>
          <a:bodyPr/>
          <a:lstStyle/>
          <a:p>
            <a:pPr marL="0" indent="0">
              <a:buNone/>
            </a:pPr>
            <a:r>
              <a:rPr lang="fr-FR" dirty="0"/>
              <a:t>« Mais le fruit de l’Esprit est : amour, joie, paix, patience, bonté, bienveillance, fidélité, douceur, maîtrise de soi ; la loi n’est pas contre de telles choses » Ga 5.22–23.</a:t>
            </a:r>
          </a:p>
          <a:p>
            <a:endParaRPr lang="fr-FR" dirty="0"/>
          </a:p>
        </p:txBody>
      </p:sp>
    </p:spTree>
    <p:extLst>
      <p:ext uri="{BB962C8B-B14F-4D97-AF65-F5344CB8AC3E}">
        <p14:creationId xmlns:p14="http://schemas.microsoft.com/office/powerpoint/2010/main" val="10923420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CF0E0-E665-5B2F-7F9B-ED7DDF2414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57BA16-DFA8-E811-88B1-78342C380D31}"/>
              </a:ext>
            </a:extLst>
          </p:cNvPr>
          <p:cNvSpPr>
            <a:spLocks noGrp="1"/>
          </p:cNvSpPr>
          <p:nvPr>
            <p:ph type="title"/>
          </p:nvPr>
        </p:nvSpPr>
        <p:spPr/>
        <p:txBody>
          <a:bodyPr/>
          <a:lstStyle/>
          <a:p>
            <a:r>
              <a:rPr lang="fr-FR" dirty="0"/>
              <a:t>Des questions? </a:t>
            </a:r>
          </a:p>
        </p:txBody>
      </p:sp>
      <p:pic>
        <p:nvPicPr>
          <p:cNvPr id="5" name="Image 4">
            <a:extLst>
              <a:ext uri="{FF2B5EF4-FFF2-40B4-BE49-F238E27FC236}">
                <a16:creationId xmlns:a16="http://schemas.microsoft.com/office/drawing/2014/main" id="{A86C5BC9-A23B-612A-06D9-B0A1F8F67C99}"/>
              </a:ext>
            </a:extLst>
          </p:cNvPr>
          <p:cNvPicPr>
            <a:picLocks noChangeAspect="1"/>
          </p:cNvPicPr>
          <p:nvPr/>
        </p:nvPicPr>
        <p:blipFill>
          <a:blip r:embed="rId2"/>
          <a:srcRect l="30926" t="9506" r="12593" b="16174"/>
          <a:stretch>
            <a:fillRect/>
          </a:stretch>
        </p:blipFill>
        <p:spPr>
          <a:xfrm rot="5400000">
            <a:off x="5588013" y="295287"/>
            <a:ext cx="6238495" cy="6156679"/>
          </a:xfrm>
          <a:prstGeom prst="rect">
            <a:avLst/>
          </a:prstGeom>
        </p:spPr>
      </p:pic>
    </p:spTree>
    <p:extLst>
      <p:ext uri="{BB962C8B-B14F-4D97-AF65-F5344CB8AC3E}">
        <p14:creationId xmlns:p14="http://schemas.microsoft.com/office/powerpoint/2010/main" val="36530732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AE266-27AE-9460-FAA0-D0CD313DEF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DC50F7-B6E1-87C2-8E5A-4FD94152FD8E}"/>
              </a:ext>
            </a:extLst>
          </p:cNvPr>
          <p:cNvSpPr>
            <a:spLocks noGrp="1"/>
          </p:cNvSpPr>
          <p:nvPr>
            <p:ph type="ctrTitle"/>
          </p:nvPr>
        </p:nvSpPr>
        <p:spPr/>
        <p:txBody>
          <a:bodyPr>
            <a:normAutofit/>
          </a:bodyPr>
          <a:lstStyle/>
          <a:p>
            <a:r>
              <a:rPr lang="fr-FR" dirty="0"/>
              <a:t>#6. Les dons de l’Esprit</a:t>
            </a:r>
          </a:p>
        </p:txBody>
      </p:sp>
      <p:sp>
        <p:nvSpPr>
          <p:cNvPr id="3" name="Sous-titre 2">
            <a:extLst>
              <a:ext uri="{FF2B5EF4-FFF2-40B4-BE49-F238E27FC236}">
                <a16:creationId xmlns:a16="http://schemas.microsoft.com/office/drawing/2014/main" id="{FF945ED5-38F9-F21E-2104-49FC243861EA}"/>
              </a:ext>
            </a:extLst>
          </p:cNvPr>
          <p:cNvSpPr>
            <a:spLocks noGrp="1"/>
          </p:cNvSpPr>
          <p:nvPr>
            <p:ph type="subTitle" idx="1"/>
          </p:nvPr>
        </p:nvSpPr>
        <p:spPr/>
        <p:txBody>
          <a:bodyPr/>
          <a:lstStyle/>
          <a:p>
            <a:r>
              <a:rPr lang="fr-FR" dirty="0"/>
              <a:t>(ce que l’Esprit réalise par nous)</a:t>
            </a:r>
          </a:p>
        </p:txBody>
      </p:sp>
    </p:spTree>
    <p:extLst>
      <p:ext uri="{BB962C8B-B14F-4D97-AF65-F5344CB8AC3E}">
        <p14:creationId xmlns:p14="http://schemas.microsoft.com/office/powerpoint/2010/main" val="39444063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08495A-8BBA-D101-7A34-E74937F5DB1F}"/>
              </a:ext>
            </a:extLst>
          </p:cNvPr>
          <p:cNvSpPr>
            <a:spLocks noGrp="1"/>
          </p:cNvSpPr>
          <p:nvPr>
            <p:ph type="title"/>
          </p:nvPr>
        </p:nvSpPr>
        <p:spPr/>
        <p:txBody>
          <a:bodyPr/>
          <a:lstStyle/>
          <a:p>
            <a:r>
              <a:rPr lang="fr-FR" dirty="0"/>
              <a:t>Dans l’Ancien Testament</a:t>
            </a:r>
          </a:p>
        </p:txBody>
      </p:sp>
      <p:sp>
        <p:nvSpPr>
          <p:cNvPr id="3" name="Espace réservé du contenu 2">
            <a:extLst>
              <a:ext uri="{FF2B5EF4-FFF2-40B4-BE49-F238E27FC236}">
                <a16:creationId xmlns:a16="http://schemas.microsoft.com/office/drawing/2014/main" id="{84D6B94B-80B6-3ABF-2A63-C2E61348E8A6}"/>
              </a:ext>
            </a:extLst>
          </p:cNvPr>
          <p:cNvSpPr>
            <a:spLocks noGrp="1"/>
          </p:cNvSpPr>
          <p:nvPr>
            <p:ph idx="1"/>
          </p:nvPr>
        </p:nvSpPr>
        <p:spPr>
          <a:xfrm>
            <a:off x="838200" y="1825625"/>
            <a:ext cx="3844636" cy="2372302"/>
          </a:xfrm>
        </p:spPr>
        <p:txBody>
          <a:bodyPr>
            <a:normAutofit/>
          </a:bodyPr>
          <a:lstStyle/>
          <a:p>
            <a:r>
              <a:rPr lang="fr-FR" dirty="0"/>
              <a:t>Exode 31.1-6 </a:t>
            </a:r>
          </a:p>
          <a:p>
            <a:r>
              <a:rPr lang="fr-FR" dirty="0"/>
              <a:t>Exode 35.30-36.1</a:t>
            </a:r>
          </a:p>
        </p:txBody>
      </p:sp>
      <p:pic>
        <p:nvPicPr>
          <p:cNvPr id="5122" name="Picture 2">
            <a:extLst>
              <a:ext uri="{FF2B5EF4-FFF2-40B4-BE49-F238E27FC236}">
                <a16:creationId xmlns:a16="http://schemas.microsoft.com/office/drawing/2014/main" id="{C4249105-FE76-F523-5F4A-55C50276B0B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8031" b="89675" l="667" r="97067">
                        <a14:foregroundMark x1="3867" y1="32505" x2="8133" y2="36520"/>
                        <a14:foregroundMark x1="8133" y1="36520" x2="4133" y2="31931"/>
                        <a14:foregroundMark x1="4133" y1="31931" x2="3867" y2="31931"/>
                        <a14:foregroundMark x1="48800" y1="8413" x2="55733" y2="8031"/>
                        <a14:foregroundMark x1="55733" y1="8031" x2="52267" y2="8222"/>
                        <a14:foregroundMark x1="91600" y1="42447" x2="96667" y2="41300"/>
                        <a14:foregroundMark x1="96667" y1="41300" x2="97067" y2="40918"/>
                        <a14:foregroundMark x1="667" y1="52581" x2="2267" y2="52772"/>
                      </a14:backgroundRemoval>
                    </a14:imgEffect>
                  </a14:imgLayer>
                </a14:imgProps>
              </a:ext>
              <a:ext uri="{28A0092B-C50C-407E-A947-70E740481C1C}">
                <a14:useLocalDpi xmlns:a14="http://schemas.microsoft.com/office/drawing/2010/main"/>
              </a:ext>
            </a:extLst>
          </a:blip>
          <a:srcRect/>
          <a:stretch>
            <a:fillRect/>
          </a:stretch>
        </p:blipFill>
        <p:spPr bwMode="auto">
          <a:xfrm>
            <a:off x="4936701" y="1709811"/>
            <a:ext cx="7255299" cy="505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0895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38321-1B2F-7484-9AF5-1480E5C3CA4C}"/>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CAD65BE6-76F2-4B67-4AA8-25F5AD561081}"/>
              </a:ext>
            </a:extLst>
          </p:cNvPr>
          <p:cNvSpPr>
            <a:spLocks noGrp="1"/>
          </p:cNvSpPr>
          <p:nvPr>
            <p:ph type="title"/>
          </p:nvPr>
        </p:nvSpPr>
        <p:spPr/>
        <p:txBody>
          <a:bodyPr/>
          <a:lstStyle/>
          <a:p>
            <a:r>
              <a:rPr lang="fr-FR" dirty="0"/>
              <a:t>Définition d’un don spi?</a:t>
            </a:r>
          </a:p>
        </p:txBody>
      </p:sp>
      <p:sp>
        <p:nvSpPr>
          <p:cNvPr id="2" name="Content Placeholder 1">
            <a:extLst>
              <a:ext uri="{FF2B5EF4-FFF2-40B4-BE49-F238E27FC236}">
                <a16:creationId xmlns:a16="http://schemas.microsoft.com/office/drawing/2014/main" id="{A40422C7-3089-05D6-9E91-9FA380929040}"/>
              </a:ext>
            </a:extLst>
          </p:cNvPr>
          <p:cNvSpPr>
            <a:spLocks noGrp="1"/>
          </p:cNvSpPr>
          <p:nvPr>
            <p:ph idx="1"/>
          </p:nvPr>
        </p:nvSpPr>
        <p:spPr/>
        <p:txBody>
          <a:bodyPr>
            <a:normAutofit/>
          </a:bodyPr>
          <a:lstStyle/>
          <a:p>
            <a:r>
              <a:rPr lang="fr-FR" dirty="0"/>
              <a:t>C. Schwarz : « Un don spirituel est une capacité particulière que le Saint Esprit donne selon la grâce de Dieu à chaque membre du corps de Christ et qui doit être utilisée pour l</a:t>
            </a:r>
            <a:r>
              <a:rPr lang="ja-JP" altLang="fr-FR" dirty="0">
                <a:latin typeface="Arial"/>
              </a:rPr>
              <a:t>’</a:t>
            </a:r>
            <a:r>
              <a:rPr lang="fr-FR" dirty="0"/>
              <a:t>édification de l</a:t>
            </a:r>
            <a:r>
              <a:rPr lang="ja-JP" altLang="fr-FR" dirty="0">
                <a:latin typeface="Arial"/>
              </a:rPr>
              <a:t>’</a:t>
            </a:r>
            <a:r>
              <a:rPr lang="fr-FR" dirty="0"/>
              <a:t>Eglise. »</a:t>
            </a:r>
          </a:p>
          <a:p>
            <a:r>
              <a:rPr lang="fr-FR" dirty="0" err="1"/>
              <a:t>Romerowski</a:t>
            </a:r>
            <a:r>
              <a:rPr lang="fr-FR" dirty="0"/>
              <a:t>: « Un </a:t>
            </a:r>
            <a:r>
              <a:rPr lang="fr-FR" i="1" dirty="0" err="1"/>
              <a:t>charisma</a:t>
            </a:r>
            <a:r>
              <a:rPr lang="fr-FR" i="1" dirty="0"/>
              <a:t> </a:t>
            </a:r>
            <a:r>
              <a:rPr lang="fr-FR" dirty="0"/>
              <a:t>est quelque chose qui est donné gratuitement, un cadeau. Il désigne en particulier dans le Nouveau Testament quelque chose que Dieu donne par grâce, et donc sans que celui qui le reçoit l’ait mérité »</a:t>
            </a:r>
          </a:p>
          <a:p>
            <a:endParaRPr lang="en-US" dirty="0"/>
          </a:p>
        </p:txBody>
      </p:sp>
    </p:spTree>
    <p:extLst>
      <p:ext uri="{BB962C8B-B14F-4D97-AF65-F5344CB8AC3E}">
        <p14:creationId xmlns:p14="http://schemas.microsoft.com/office/powerpoint/2010/main" val="24536386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7220426-65AE-8E48-8166-F71BB9A8F35E}"/>
              </a:ext>
            </a:extLst>
          </p:cNvPr>
          <p:cNvSpPr>
            <a:spLocks noGrp="1"/>
          </p:cNvSpPr>
          <p:nvPr>
            <p:ph type="title"/>
          </p:nvPr>
        </p:nvSpPr>
        <p:spPr/>
        <p:txBody>
          <a:bodyPr/>
          <a:lstStyle/>
          <a:p>
            <a:r>
              <a:rPr lang="fr-FR" dirty="0"/>
              <a:t>Définition d’un don spi?</a:t>
            </a:r>
          </a:p>
        </p:txBody>
      </p:sp>
      <p:sp>
        <p:nvSpPr>
          <p:cNvPr id="4" name="Espace réservé du contenu 3">
            <a:extLst>
              <a:ext uri="{FF2B5EF4-FFF2-40B4-BE49-F238E27FC236}">
                <a16:creationId xmlns:a16="http://schemas.microsoft.com/office/drawing/2014/main" id="{19C3B978-A16A-3743-BFB2-C3215BB2E5F5}"/>
              </a:ext>
            </a:extLst>
          </p:cNvPr>
          <p:cNvSpPr>
            <a:spLocks noGrp="1"/>
          </p:cNvSpPr>
          <p:nvPr>
            <p:ph idx="1"/>
          </p:nvPr>
        </p:nvSpPr>
        <p:spPr/>
        <p:txBody>
          <a:bodyPr>
            <a:normAutofit/>
          </a:bodyPr>
          <a:lstStyle/>
          <a:p>
            <a:r>
              <a:rPr lang="fr-FR" i="1" dirty="0"/>
              <a:t>Grand Dictionnaire: </a:t>
            </a:r>
            <a:r>
              <a:rPr lang="fr-FR" dirty="0"/>
              <a:t>Nous appelons « dons spirituels » des manifestations de l’Esprit de Dieu, accordées dans des événements ponctuels ou de façon continue, en vue d’équiper les croyants pour le service de Dieu et de son peuple. (p. 435) </a:t>
            </a:r>
          </a:p>
          <a:p>
            <a:r>
              <a:rPr lang="fr-FR" dirty="0"/>
              <a:t>F.V. : Un « don spirituel » est une manifestation gratuite de l’Esprit de Dieu dans la vie d’un disciple, pour un service particulier, en vue du témoignage et de l’édification de l’Église. </a:t>
            </a:r>
          </a:p>
          <a:p>
            <a:endParaRPr lang="fr-FR" dirty="0"/>
          </a:p>
        </p:txBody>
      </p:sp>
    </p:spTree>
    <p:extLst>
      <p:ext uri="{BB962C8B-B14F-4D97-AF65-F5344CB8AC3E}">
        <p14:creationId xmlns:p14="http://schemas.microsoft.com/office/powerpoint/2010/main" val="5029884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709" name="Line 77"/>
          <p:cNvSpPr>
            <a:spLocks noChangeShapeType="1"/>
          </p:cNvSpPr>
          <p:nvPr/>
        </p:nvSpPr>
        <p:spPr bwMode="auto">
          <a:xfrm flipV="1">
            <a:off x="1379659" y="2836863"/>
            <a:ext cx="8183563" cy="12700"/>
          </a:xfrm>
          <a:prstGeom prst="line">
            <a:avLst/>
          </a:prstGeom>
          <a:noFill/>
          <a:ln w="101600">
            <a:solidFill>
              <a:srgbClr val="FFC000"/>
            </a:solidFill>
            <a:round/>
            <a:headEnd/>
            <a:tailEnd type="arrow"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fr-FR">
              <a:solidFill>
                <a:schemeClr val="bg2"/>
              </a:solidFill>
            </a:endParaRPr>
          </a:p>
        </p:txBody>
      </p:sp>
      <p:sp>
        <p:nvSpPr>
          <p:cNvPr id="325710" name="Text Box 78"/>
          <p:cNvSpPr txBox="1">
            <a:spLocks noChangeArrowheads="1"/>
          </p:cNvSpPr>
          <p:nvPr/>
        </p:nvSpPr>
        <p:spPr bwMode="auto">
          <a:xfrm>
            <a:off x="1962271" y="2279651"/>
            <a:ext cx="1009650" cy="519113"/>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+30</a:t>
            </a:r>
          </a:p>
        </p:txBody>
      </p:sp>
      <p:sp>
        <p:nvSpPr>
          <p:cNvPr id="325712" name="Text Box 80"/>
          <p:cNvSpPr txBox="1">
            <a:spLocks noChangeArrowheads="1"/>
          </p:cNvSpPr>
          <p:nvPr/>
        </p:nvSpPr>
        <p:spPr bwMode="auto">
          <a:xfrm>
            <a:off x="6292971" y="2262188"/>
            <a:ext cx="1009650" cy="519112"/>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+60</a:t>
            </a:r>
          </a:p>
        </p:txBody>
      </p:sp>
      <p:sp>
        <p:nvSpPr>
          <p:cNvPr id="325713" name="Text Box 81"/>
          <p:cNvSpPr txBox="1">
            <a:spLocks noChangeArrowheads="1"/>
          </p:cNvSpPr>
          <p:nvPr/>
        </p:nvSpPr>
        <p:spPr bwMode="auto">
          <a:xfrm>
            <a:off x="2975096" y="2909888"/>
            <a:ext cx="3325812" cy="519112"/>
          </a:xfrm>
          <a:prstGeom prst="rect">
            <a:avLst/>
          </a:prstGeom>
          <a:solidFill>
            <a:schemeClr val="accent4">
              <a:lumMod val="60000"/>
              <a:lumOff val="40000"/>
            </a:schemeClr>
          </a:solidFill>
          <a:ln>
            <a:noFill/>
          </a:ln>
          <a:effectLst/>
        </p:spPr>
        <p:txBody>
          <a:bodyPr>
            <a:spAutoFit/>
          </a:bodyPr>
          <a:lstStyle/>
          <a:p>
            <a:pPr algn="ctr">
              <a:spcBef>
                <a:spcPct val="50000"/>
              </a:spcBef>
            </a:pPr>
            <a:r>
              <a:rPr lang="fr-FR" sz="2800" b="1" dirty="0"/>
              <a:t>Actes des Apôtres</a:t>
            </a:r>
          </a:p>
        </p:txBody>
      </p:sp>
      <p:sp>
        <p:nvSpPr>
          <p:cNvPr id="325717" name="Text Box 85"/>
          <p:cNvSpPr txBox="1">
            <a:spLocks noChangeArrowheads="1"/>
          </p:cNvSpPr>
          <p:nvPr/>
        </p:nvSpPr>
        <p:spPr bwMode="auto">
          <a:xfrm>
            <a:off x="7711878" y="2262188"/>
            <a:ext cx="1009650" cy="519112"/>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+70</a:t>
            </a:r>
          </a:p>
        </p:txBody>
      </p:sp>
      <p:sp>
        <p:nvSpPr>
          <p:cNvPr id="13" name="Text Box 80"/>
          <p:cNvSpPr txBox="1">
            <a:spLocks noChangeArrowheads="1"/>
          </p:cNvSpPr>
          <p:nvPr/>
        </p:nvSpPr>
        <p:spPr bwMode="auto">
          <a:xfrm>
            <a:off x="4860411" y="2272348"/>
            <a:ext cx="1009650" cy="519112"/>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+50</a:t>
            </a:r>
          </a:p>
        </p:txBody>
      </p:sp>
      <p:sp>
        <p:nvSpPr>
          <p:cNvPr id="14" name="Text Box 80"/>
          <p:cNvSpPr txBox="1">
            <a:spLocks noChangeArrowheads="1"/>
          </p:cNvSpPr>
          <p:nvPr/>
        </p:nvSpPr>
        <p:spPr bwMode="auto">
          <a:xfrm>
            <a:off x="3427851" y="2282508"/>
            <a:ext cx="1009650" cy="519112"/>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fr-FR" sz="2800" b="1" dirty="0"/>
              <a:t>+40</a:t>
            </a:r>
          </a:p>
        </p:txBody>
      </p:sp>
      <p:sp>
        <p:nvSpPr>
          <p:cNvPr id="18" name="Rectangle 5"/>
          <p:cNvSpPr>
            <a:spLocks noChangeArrowheads="1"/>
          </p:cNvSpPr>
          <p:nvPr/>
        </p:nvSpPr>
        <p:spPr bwMode="auto">
          <a:xfrm>
            <a:off x="5581455" y="3582790"/>
            <a:ext cx="271462" cy="2106612"/>
          </a:xfrm>
          <a:prstGeom prst="rect">
            <a:avLst/>
          </a:prstGeom>
          <a:solidFill>
            <a:srgbClr val="00FF00"/>
          </a:solidFill>
          <a:ln w="9525">
            <a:solidFill>
              <a:srgbClr val="33CC33"/>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solidFill>
                <a:schemeClr val="bg2"/>
              </a:solidFill>
            </a:endParaRPr>
          </a:p>
        </p:txBody>
      </p:sp>
      <p:sp>
        <p:nvSpPr>
          <p:cNvPr id="22" name="Text Box 13"/>
          <p:cNvSpPr txBox="1">
            <a:spLocks noChangeArrowheads="1"/>
          </p:cNvSpPr>
          <p:nvPr/>
        </p:nvSpPr>
        <p:spPr bwMode="auto">
          <a:xfrm>
            <a:off x="5540715" y="5723839"/>
            <a:ext cx="2766695"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fr-FR" sz="2800" dirty="0">
                <a:solidFill>
                  <a:schemeClr val="bg2"/>
                </a:solidFill>
              </a:rPr>
              <a:t>1 Corinthiens</a:t>
            </a:r>
          </a:p>
        </p:txBody>
      </p:sp>
      <p:sp>
        <p:nvSpPr>
          <p:cNvPr id="23" name="Text Box 14"/>
          <p:cNvSpPr txBox="1">
            <a:spLocks noChangeArrowheads="1"/>
          </p:cNvSpPr>
          <p:nvPr/>
        </p:nvSpPr>
        <p:spPr bwMode="auto">
          <a:xfrm>
            <a:off x="5875142" y="4876919"/>
            <a:ext cx="2309961"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fr-FR" sz="2800" dirty="0">
                <a:solidFill>
                  <a:schemeClr val="bg2"/>
                </a:solidFill>
              </a:rPr>
              <a:t>Romains</a:t>
            </a:r>
          </a:p>
        </p:txBody>
      </p:sp>
      <p:sp>
        <p:nvSpPr>
          <p:cNvPr id="24" name="Text Box 15"/>
          <p:cNvSpPr txBox="1">
            <a:spLocks noChangeArrowheads="1"/>
          </p:cNvSpPr>
          <p:nvPr/>
        </p:nvSpPr>
        <p:spPr bwMode="auto">
          <a:xfrm>
            <a:off x="6554653" y="4236230"/>
            <a:ext cx="2101850"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sz="2800" dirty="0">
                <a:solidFill>
                  <a:schemeClr val="bg2"/>
                </a:solidFill>
              </a:rPr>
              <a:t>Ephésiens</a:t>
            </a:r>
          </a:p>
        </p:txBody>
      </p:sp>
      <p:sp>
        <p:nvSpPr>
          <p:cNvPr id="25" name="Text Box 16"/>
          <p:cNvSpPr txBox="1">
            <a:spLocks noChangeArrowheads="1"/>
          </p:cNvSpPr>
          <p:nvPr/>
        </p:nvSpPr>
        <p:spPr bwMode="auto">
          <a:xfrm>
            <a:off x="7388693" y="3861758"/>
            <a:ext cx="2101850"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FR" sz="2800" dirty="0">
                <a:solidFill>
                  <a:schemeClr val="bg2"/>
                </a:solidFill>
              </a:rPr>
              <a:t>1 Pierre</a:t>
            </a:r>
          </a:p>
        </p:txBody>
      </p:sp>
      <p:sp>
        <p:nvSpPr>
          <p:cNvPr id="26" name="Rectangle 5"/>
          <p:cNvSpPr>
            <a:spLocks noChangeArrowheads="1"/>
          </p:cNvSpPr>
          <p:nvPr/>
        </p:nvSpPr>
        <p:spPr bwMode="auto">
          <a:xfrm>
            <a:off x="5937055" y="3572631"/>
            <a:ext cx="242252" cy="1283969"/>
          </a:xfrm>
          <a:prstGeom prst="rect">
            <a:avLst/>
          </a:prstGeom>
          <a:solidFill>
            <a:srgbClr val="00FF00"/>
          </a:solidFill>
          <a:ln w="9525">
            <a:solidFill>
              <a:srgbClr val="33CC33"/>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solidFill>
                <a:schemeClr val="bg2"/>
              </a:solidFill>
            </a:endParaRPr>
          </a:p>
        </p:txBody>
      </p:sp>
      <p:sp>
        <p:nvSpPr>
          <p:cNvPr id="27" name="Rectangle 5"/>
          <p:cNvSpPr>
            <a:spLocks noChangeArrowheads="1"/>
          </p:cNvSpPr>
          <p:nvPr/>
        </p:nvSpPr>
        <p:spPr bwMode="auto">
          <a:xfrm>
            <a:off x="6597456" y="3603111"/>
            <a:ext cx="200341" cy="611504"/>
          </a:xfrm>
          <a:prstGeom prst="rect">
            <a:avLst/>
          </a:prstGeom>
          <a:solidFill>
            <a:srgbClr val="00FF00"/>
          </a:solidFill>
          <a:ln w="9525">
            <a:solidFill>
              <a:srgbClr val="33CC33"/>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solidFill>
                <a:schemeClr val="bg2"/>
              </a:solidFill>
            </a:endParaRPr>
          </a:p>
        </p:txBody>
      </p:sp>
      <p:sp>
        <p:nvSpPr>
          <p:cNvPr id="28" name="Rectangle 5"/>
          <p:cNvSpPr>
            <a:spLocks noChangeArrowheads="1"/>
          </p:cNvSpPr>
          <p:nvPr/>
        </p:nvSpPr>
        <p:spPr bwMode="auto">
          <a:xfrm>
            <a:off x="7440736" y="3552311"/>
            <a:ext cx="200341" cy="305752"/>
          </a:xfrm>
          <a:prstGeom prst="rect">
            <a:avLst/>
          </a:prstGeom>
          <a:solidFill>
            <a:srgbClr val="00FF00"/>
          </a:solidFill>
          <a:ln w="9525">
            <a:solidFill>
              <a:srgbClr val="33CC33"/>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fr-FR">
              <a:solidFill>
                <a:schemeClr val="bg2"/>
              </a:solidFill>
            </a:endParaRPr>
          </a:p>
        </p:txBody>
      </p:sp>
      <p:sp>
        <p:nvSpPr>
          <p:cNvPr id="2" name="Titre 1">
            <a:extLst>
              <a:ext uri="{FF2B5EF4-FFF2-40B4-BE49-F238E27FC236}">
                <a16:creationId xmlns:a16="http://schemas.microsoft.com/office/drawing/2014/main" id="{C7824DF8-CA06-4A52-1093-6E1E7588B5EA}"/>
              </a:ext>
            </a:extLst>
          </p:cNvPr>
          <p:cNvSpPr>
            <a:spLocks noGrp="1"/>
          </p:cNvSpPr>
          <p:nvPr>
            <p:ph type="title"/>
          </p:nvPr>
        </p:nvSpPr>
        <p:spPr/>
        <p:txBody>
          <a:bodyPr/>
          <a:lstStyle/>
          <a:p>
            <a:r>
              <a:rPr lang="fr-FR" dirty="0"/>
              <a:t>Listes du Nouveau Testament</a:t>
            </a:r>
          </a:p>
        </p:txBody>
      </p:sp>
    </p:spTree>
    <p:extLst>
      <p:ext uri="{BB962C8B-B14F-4D97-AF65-F5344CB8AC3E}">
        <p14:creationId xmlns:p14="http://schemas.microsoft.com/office/powerpoint/2010/main" val="314356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p:bldP spid="23" grpId="0"/>
      <p:bldP spid="24" grpId="0"/>
      <p:bldP spid="25" grpId="0"/>
      <p:bldP spid="26" grpId="0" animBg="1"/>
      <p:bldP spid="27" grpId="0" animBg="1"/>
      <p:bldP spid="2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2261846B-0028-BDC3-97DC-7410041069BC}"/>
              </a:ext>
            </a:extLst>
          </p:cNvPr>
          <p:cNvGraphicFramePr>
            <a:graphicFrameLocks noGrp="1"/>
          </p:cNvGraphicFramePr>
          <p:nvPr>
            <p:extLst>
              <p:ext uri="{D42A27DB-BD31-4B8C-83A1-F6EECF244321}">
                <p14:modId xmlns:p14="http://schemas.microsoft.com/office/powerpoint/2010/main" val="2028113273"/>
              </p:ext>
            </p:extLst>
          </p:nvPr>
        </p:nvGraphicFramePr>
        <p:xfrm>
          <a:off x="1066800" y="165324"/>
          <a:ext cx="10058400" cy="293116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139027383"/>
                    </a:ext>
                  </a:extLst>
                </a:gridCol>
                <a:gridCol w="5029200">
                  <a:extLst>
                    <a:ext uri="{9D8B030D-6E8A-4147-A177-3AD203B41FA5}">
                      <a16:colId xmlns:a16="http://schemas.microsoft.com/office/drawing/2014/main" val="2686177774"/>
                    </a:ext>
                  </a:extLst>
                </a:gridCol>
              </a:tblGrid>
              <a:tr h="370840">
                <a:tc>
                  <a:txBody>
                    <a:bodyPr/>
                    <a:lstStyle/>
                    <a:p>
                      <a:r>
                        <a:rPr lang="fr-FR" dirty="0"/>
                        <a:t>1 Corinthiens 12.8-10</a:t>
                      </a:r>
                    </a:p>
                  </a:txBody>
                  <a:tcPr/>
                </a:tc>
                <a:tc>
                  <a:txBody>
                    <a:bodyPr/>
                    <a:lstStyle/>
                    <a:p>
                      <a:r>
                        <a:rPr lang="fr-FR" sz="1800" b="1" kern="1200" dirty="0">
                          <a:solidFill>
                            <a:schemeClr val="lt1"/>
                          </a:solidFill>
                          <a:effectLst/>
                          <a:latin typeface="+mn-lt"/>
                          <a:ea typeface="+mn-ea"/>
                          <a:cs typeface="+mn-cs"/>
                        </a:rPr>
                        <a:t>1 Corinthiens 12.28</a:t>
                      </a:r>
                      <a:r>
                        <a:rPr lang="fr-FR" dirty="0">
                          <a:effectLst/>
                        </a:rPr>
                        <a:t> </a:t>
                      </a:r>
                      <a:endParaRPr lang="fr-FR" dirty="0"/>
                    </a:p>
                  </a:txBody>
                  <a:tcPr/>
                </a:tc>
                <a:extLst>
                  <a:ext uri="{0D108BD9-81ED-4DB2-BD59-A6C34878D82A}">
                    <a16:rowId xmlns:a16="http://schemas.microsoft.com/office/drawing/2014/main" val="2016244117"/>
                  </a:ext>
                </a:extLst>
              </a:tr>
              <a:tr h="370840">
                <a:tc>
                  <a:txBody>
                    <a:bodyPr/>
                    <a:lstStyle/>
                    <a:p>
                      <a:pPr marL="285750" lvl="0" indent="-285750">
                        <a:buFont typeface="Arial" panose="020B0604020202020204" pitchFamily="34" charset="0"/>
                        <a:buChar char="•"/>
                      </a:pPr>
                      <a:r>
                        <a:rPr lang="fr-FR" sz="1800" kern="1200" dirty="0">
                          <a:solidFill>
                            <a:schemeClr val="dk1"/>
                          </a:solidFill>
                          <a:effectLst/>
                          <a:latin typeface="+mn-lt"/>
                          <a:ea typeface="+mn-ea"/>
                          <a:cs typeface="+mn-cs"/>
                        </a:rPr>
                        <a:t>parole de sagesse</a:t>
                      </a:r>
                    </a:p>
                    <a:p>
                      <a:pPr marL="285750" lvl="0" indent="-285750">
                        <a:buFont typeface="Arial" panose="020B0604020202020204" pitchFamily="34" charset="0"/>
                        <a:buChar char="•"/>
                      </a:pPr>
                      <a:r>
                        <a:rPr lang="fr-FR" sz="1800" kern="1200" dirty="0">
                          <a:solidFill>
                            <a:schemeClr val="dk1"/>
                          </a:solidFill>
                          <a:effectLst/>
                          <a:latin typeface="+mn-lt"/>
                          <a:ea typeface="+mn-ea"/>
                          <a:cs typeface="+mn-cs"/>
                        </a:rPr>
                        <a:t>parole de connaissance</a:t>
                      </a:r>
                    </a:p>
                    <a:p>
                      <a:pPr marL="285750" lvl="0" indent="-285750">
                        <a:buFont typeface="Arial" panose="020B0604020202020204" pitchFamily="34" charset="0"/>
                        <a:buChar char="•"/>
                      </a:pPr>
                      <a:r>
                        <a:rPr lang="fr-FR" sz="1800" kern="1200" dirty="0">
                          <a:solidFill>
                            <a:schemeClr val="dk1"/>
                          </a:solidFill>
                          <a:effectLst/>
                          <a:latin typeface="+mn-lt"/>
                          <a:ea typeface="+mn-ea"/>
                          <a:cs typeface="+mn-cs"/>
                        </a:rPr>
                        <a:t>la foi</a:t>
                      </a:r>
                    </a:p>
                    <a:p>
                      <a:pPr marL="285750" lvl="0" indent="-285750">
                        <a:buFont typeface="Arial" panose="020B0604020202020204" pitchFamily="34" charset="0"/>
                        <a:buChar char="•"/>
                      </a:pPr>
                      <a:r>
                        <a:rPr lang="fr-FR" sz="1800" kern="1200" dirty="0">
                          <a:solidFill>
                            <a:schemeClr val="dk1"/>
                          </a:solidFill>
                          <a:effectLst/>
                          <a:latin typeface="+mn-lt"/>
                          <a:ea typeface="+mn-ea"/>
                          <a:cs typeface="+mn-cs"/>
                        </a:rPr>
                        <a:t>les dons de guérisons</a:t>
                      </a:r>
                    </a:p>
                    <a:p>
                      <a:pPr marL="285750" lvl="0" indent="-285750">
                        <a:buFont typeface="Arial" panose="020B0604020202020204" pitchFamily="34" charset="0"/>
                        <a:buChar char="•"/>
                      </a:pPr>
                      <a:r>
                        <a:rPr lang="fr-FR" sz="1800" kern="1200" dirty="0">
                          <a:solidFill>
                            <a:schemeClr val="dk1"/>
                          </a:solidFill>
                          <a:effectLst/>
                          <a:latin typeface="+mn-lt"/>
                          <a:ea typeface="+mn-ea"/>
                          <a:cs typeface="+mn-cs"/>
                        </a:rPr>
                        <a:t>le don d’opérer des miracles</a:t>
                      </a:r>
                    </a:p>
                    <a:p>
                      <a:pPr marL="285750" lvl="0" indent="-285750">
                        <a:buFont typeface="Arial" panose="020B0604020202020204" pitchFamily="34" charset="0"/>
                        <a:buChar char="•"/>
                      </a:pPr>
                      <a:r>
                        <a:rPr lang="fr-FR" sz="1800" kern="1200" dirty="0">
                          <a:solidFill>
                            <a:schemeClr val="dk1"/>
                          </a:solidFill>
                          <a:effectLst/>
                          <a:latin typeface="+mn-lt"/>
                          <a:ea typeface="+mn-ea"/>
                          <a:cs typeface="+mn-cs"/>
                        </a:rPr>
                        <a:t>la prophétie</a:t>
                      </a:r>
                    </a:p>
                    <a:p>
                      <a:pPr marL="285750" lvl="0" indent="-285750">
                        <a:buFont typeface="Arial" panose="020B0604020202020204" pitchFamily="34" charset="0"/>
                        <a:buChar char="•"/>
                      </a:pPr>
                      <a:r>
                        <a:rPr lang="fr-FR" sz="1800" kern="1200" dirty="0">
                          <a:solidFill>
                            <a:schemeClr val="dk1"/>
                          </a:solidFill>
                          <a:effectLst/>
                          <a:latin typeface="+mn-lt"/>
                          <a:ea typeface="+mn-ea"/>
                          <a:cs typeface="+mn-cs"/>
                        </a:rPr>
                        <a:t>le discernement des esprits</a:t>
                      </a:r>
                    </a:p>
                    <a:p>
                      <a:pPr marL="285750" lvl="0" indent="-285750">
                        <a:buFont typeface="Arial" panose="020B0604020202020204" pitchFamily="34" charset="0"/>
                        <a:buChar char="•"/>
                      </a:pPr>
                      <a:r>
                        <a:rPr lang="fr-FR" sz="1800" kern="1200" dirty="0">
                          <a:solidFill>
                            <a:schemeClr val="dk1"/>
                          </a:solidFill>
                          <a:effectLst/>
                          <a:latin typeface="+mn-lt"/>
                          <a:ea typeface="+mn-ea"/>
                          <a:cs typeface="+mn-cs"/>
                        </a:rPr>
                        <a:t>diverses sortes de langues</a:t>
                      </a:r>
                    </a:p>
                    <a:p>
                      <a:pPr marL="285750" indent="-285750">
                        <a:buFont typeface="Arial" panose="020B0604020202020204" pitchFamily="34" charset="0"/>
                        <a:buChar char="•"/>
                      </a:pPr>
                      <a:r>
                        <a:rPr lang="fr-FR" sz="1800" kern="1200" dirty="0">
                          <a:solidFill>
                            <a:schemeClr val="dk1"/>
                          </a:solidFill>
                          <a:effectLst/>
                          <a:latin typeface="+mn-lt"/>
                          <a:ea typeface="+mn-ea"/>
                          <a:cs typeface="+mn-cs"/>
                        </a:rPr>
                        <a:t>l’interprétation des langues</a:t>
                      </a:r>
                      <a:r>
                        <a:rPr lang="fr-FR" dirty="0">
                          <a:effectLst/>
                        </a:rPr>
                        <a:t> </a:t>
                      </a:r>
                      <a:endParaRPr lang="fr-FR" dirty="0"/>
                    </a:p>
                  </a:txBody>
                  <a:tcPr/>
                </a:tc>
                <a:tc>
                  <a:txBody>
                    <a:bodyPr/>
                    <a:lstStyle/>
                    <a:p>
                      <a:pPr lvl="0"/>
                      <a:r>
                        <a:rPr lang="fr-FR" sz="1800" kern="1200" dirty="0">
                          <a:solidFill>
                            <a:schemeClr val="dk1"/>
                          </a:solidFill>
                          <a:effectLst/>
                          <a:latin typeface="+mn-lt"/>
                          <a:ea typeface="+mn-ea"/>
                          <a:cs typeface="+mn-cs"/>
                        </a:rPr>
                        <a:t>apôtres,</a:t>
                      </a:r>
                    </a:p>
                    <a:p>
                      <a:pPr lvl="0"/>
                      <a:r>
                        <a:rPr lang="fr-FR" sz="1800" kern="1200" dirty="0">
                          <a:solidFill>
                            <a:schemeClr val="dk1"/>
                          </a:solidFill>
                          <a:effectLst/>
                          <a:latin typeface="+mn-lt"/>
                          <a:ea typeface="+mn-ea"/>
                          <a:cs typeface="+mn-cs"/>
                        </a:rPr>
                        <a:t>prophètes</a:t>
                      </a:r>
                    </a:p>
                    <a:p>
                      <a:pPr lvl="0"/>
                      <a:r>
                        <a:rPr lang="fr-FR" sz="1800" kern="1200" dirty="0">
                          <a:solidFill>
                            <a:schemeClr val="dk1"/>
                          </a:solidFill>
                          <a:effectLst/>
                          <a:latin typeface="+mn-lt"/>
                          <a:ea typeface="+mn-ea"/>
                          <a:cs typeface="+mn-cs"/>
                        </a:rPr>
                        <a:t>docteurs</a:t>
                      </a:r>
                    </a:p>
                    <a:p>
                      <a:pPr lvl="0"/>
                      <a:r>
                        <a:rPr lang="fr-FR" sz="1800" kern="1200" dirty="0">
                          <a:solidFill>
                            <a:schemeClr val="dk1"/>
                          </a:solidFill>
                          <a:effectLst/>
                          <a:latin typeface="+mn-lt"/>
                          <a:ea typeface="+mn-ea"/>
                          <a:cs typeface="+mn-cs"/>
                        </a:rPr>
                        <a:t>les miracles</a:t>
                      </a:r>
                    </a:p>
                    <a:p>
                      <a:pPr lvl="0"/>
                      <a:r>
                        <a:rPr lang="fr-FR" sz="1800" kern="1200" dirty="0">
                          <a:solidFill>
                            <a:schemeClr val="dk1"/>
                          </a:solidFill>
                          <a:effectLst/>
                          <a:latin typeface="+mn-lt"/>
                          <a:ea typeface="+mn-ea"/>
                          <a:cs typeface="+mn-cs"/>
                        </a:rPr>
                        <a:t>le don de guérir</a:t>
                      </a:r>
                    </a:p>
                    <a:p>
                      <a:pPr lvl="0"/>
                      <a:r>
                        <a:rPr lang="fr-FR" sz="1800" kern="1200" dirty="0">
                          <a:solidFill>
                            <a:schemeClr val="dk1"/>
                          </a:solidFill>
                          <a:effectLst/>
                          <a:latin typeface="+mn-lt"/>
                          <a:ea typeface="+mn-ea"/>
                          <a:cs typeface="+mn-cs"/>
                        </a:rPr>
                        <a:t>le don de secourir</a:t>
                      </a:r>
                    </a:p>
                    <a:p>
                      <a:pPr lvl="0"/>
                      <a:r>
                        <a:rPr lang="fr-FR" sz="1800" kern="1200" dirty="0">
                          <a:solidFill>
                            <a:schemeClr val="dk1"/>
                          </a:solidFill>
                          <a:effectLst/>
                          <a:latin typeface="+mn-lt"/>
                          <a:ea typeface="+mn-ea"/>
                          <a:cs typeface="+mn-cs"/>
                        </a:rPr>
                        <a:t>le don de gouverner,</a:t>
                      </a:r>
                    </a:p>
                    <a:p>
                      <a:r>
                        <a:rPr lang="fr-FR" sz="1800" kern="1200" dirty="0">
                          <a:solidFill>
                            <a:schemeClr val="dk1"/>
                          </a:solidFill>
                          <a:effectLst/>
                          <a:latin typeface="+mn-lt"/>
                          <a:ea typeface="+mn-ea"/>
                          <a:cs typeface="+mn-cs"/>
                        </a:rPr>
                        <a:t>le don de parler diverses sortes de langues</a:t>
                      </a:r>
                      <a:r>
                        <a:rPr lang="fr-FR" dirty="0">
                          <a:effectLst/>
                        </a:rPr>
                        <a:t> </a:t>
                      </a:r>
                      <a:endParaRPr lang="fr-FR" dirty="0"/>
                    </a:p>
                  </a:txBody>
                  <a:tcPr/>
                </a:tc>
                <a:extLst>
                  <a:ext uri="{0D108BD9-81ED-4DB2-BD59-A6C34878D82A}">
                    <a16:rowId xmlns:a16="http://schemas.microsoft.com/office/drawing/2014/main" val="2511898848"/>
                  </a:ext>
                </a:extLst>
              </a:tr>
            </a:tbl>
          </a:graphicData>
        </a:graphic>
      </p:graphicFrame>
      <p:graphicFrame>
        <p:nvGraphicFramePr>
          <p:cNvPr id="4" name="Tableau 3">
            <a:extLst>
              <a:ext uri="{FF2B5EF4-FFF2-40B4-BE49-F238E27FC236}">
                <a16:creationId xmlns:a16="http://schemas.microsoft.com/office/drawing/2014/main" id="{8FF9EDF3-CC3B-58F3-9C41-15DA691CAFDA}"/>
              </a:ext>
            </a:extLst>
          </p:cNvPr>
          <p:cNvGraphicFramePr>
            <a:graphicFrameLocks noGrp="1"/>
          </p:cNvGraphicFramePr>
          <p:nvPr>
            <p:extLst>
              <p:ext uri="{D42A27DB-BD31-4B8C-83A1-F6EECF244321}">
                <p14:modId xmlns:p14="http://schemas.microsoft.com/office/powerpoint/2010/main" val="2940467961"/>
              </p:ext>
            </p:extLst>
          </p:nvPr>
        </p:nvGraphicFramePr>
        <p:xfrm>
          <a:off x="1066800" y="3096484"/>
          <a:ext cx="10058400" cy="238252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4031901647"/>
                    </a:ext>
                  </a:extLst>
                </a:gridCol>
                <a:gridCol w="5029200">
                  <a:extLst>
                    <a:ext uri="{9D8B030D-6E8A-4147-A177-3AD203B41FA5}">
                      <a16:colId xmlns:a16="http://schemas.microsoft.com/office/drawing/2014/main" val="2513245281"/>
                    </a:ext>
                  </a:extLst>
                </a:gridCol>
              </a:tblGrid>
              <a:tr h="370840">
                <a:tc>
                  <a:txBody>
                    <a:bodyPr/>
                    <a:lstStyle/>
                    <a:p>
                      <a:r>
                        <a:rPr lang="fr-FR" dirty="0"/>
                        <a:t>Romains 12.6-8</a:t>
                      </a:r>
                    </a:p>
                  </a:txBody>
                  <a:tcPr/>
                </a:tc>
                <a:tc>
                  <a:txBody>
                    <a:bodyPr/>
                    <a:lstStyle/>
                    <a:p>
                      <a:r>
                        <a:rPr lang="fr-FR" sz="1800" b="1" kern="1200" dirty="0">
                          <a:solidFill>
                            <a:schemeClr val="lt1"/>
                          </a:solidFill>
                          <a:effectLst/>
                          <a:latin typeface="+mn-lt"/>
                          <a:ea typeface="+mn-ea"/>
                          <a:cs typeface="+mn-cs"/>
                        </a:rPr>
                        <a:t>Éphésiens 4.11</a:t>
                      </a:r>
                      <a:endParaRPr lang="fr-FR" dirty="0"/>
                    </a:p>
                  </a:txBody>
                  <a:tcPr/>
                </a:tc>
                <a:extLst>
                  <a:ext uri="{0D108BD9-81ED-4DB2-BD59-A6C34878D82A}">
                    <a16:rowId xmlns:a16="http://schemas.microsoft.com/office/drawing/2014/main" val="2856415527"/>
                  </a:ext>
                </a:extLst>
              </a:tr>
              <a:tr h="370840">
                <a:tc>
                  <a:txBody>
                    <a:bodyPr/>
                    <a:lstStyle/>
                    <a:p>
                      <a:pPr lvl="0"/>
                      <a:r>
                        <a:rPr lang="fr-FR" sz="1800" kern="1200" dirty="0">
                          <a:solidFill>
                            <a:schemeClr val="dk1"/>
                          </a:solidFill>
                          <a:effectLst/>
                          <a:latin typeface="+mn-lt"/>
                          <a:ea typeface="+mn-ea"/>
                          <a:cs typeface="+mn-cs"/>
                        </a:rPr>
                        <a:t>la prophétie,</a:t>
                      </a:r>
                    </a:p>
                    <a:p>
                      <a:pPr lvl="0"/>
                      <a:r>
                        <a:rPr lang="fr-FR" sz="1800" kern="1200" dirty="0">
                          <a:solidFill>
                            <a:schemeClr val="dk1"/>
                          </a:solidFill>
                          <a:effectLst/>
                          <a:latin typeface="+mn-lt"/>
                          <a:ea typeface="+mn-ea"/>
                          <a:cs typeface="+mn-cs"/>
                        </a:rPr>
                        <a:t>le diaconat (service)</a:t>
                      </a:r>
                    </a:p>
                    <a:p>
                      <a:pPr lvl="0"/>
                      <a:r>
                        <a:rPr lang="fr-FR" sz="1800" kern="1200" dirty="0">
                          <a:solidFill>
                            <a:schemeClr val="dk1"/>
                          </a:solidFill>
                          <a:effectLst/>
                          <a:latin typeface="+mn-lt"/>
                          <a:ea typeface="+mn-ea"/>
                          <a:cs typeface="+mn-cs"/>
                        </a:rPr>
                        <a:t>l’enseignement</a:t>
                      </a:r>
                    </a:p>
                    <a:p>
                      <a:pPr lvl="0"/>
                      <a:r>
                        <a:rPr lang="fr-FR" sz="1800" kern="1200" dirty="0">
                          <a:solidFill>
                            <a:schemeClr val="dk1"/>
                          </a:solidFill>
                          <a:effectLst/>
                          <a:latin typeface="+mn-lt"/>
                          <a:ea typeface="+mn-ea"/>
                          <a:cs typeface="+mn-cs"/>
                        </a:rPr>
                        <a:t>l’exhortation</a:t>
                      </a:r>
                    </a:p>
                    <a:p>
                      <a:pPr lvl="0"/>
                      <a:r>
                        <a:rPr lang="fr-FR" sz="1800" kern="1200" dirty="0">
                          <a:solidFill>
                            <a:schemeClr val="dk1"/>
                          </a:solidFill>
                          <a:effectLst/>
                          <a:latin typeface="+mn-lt"/>
                          <a:ea typeface="+mn-ea"/>
                          <a:cs typeface="+mn-cs"/>
                        </a:rPr>
                        <a:t>la générosité financière</a:t>
                      </a:r>
                    </a:p>
                    <a:p>
                      <a:pPr lvl="0"/>
                      <a:r>
                        <a:rPr lang="fr-FR" sz="1800" kern="1200" dirty="0">
                          <a:solidFill>
                            <a:schemeClr val="dk1"/>
                          </a:solidFill>
                          <a:effectLst/>
                          <a:latin typeface="+mn-lt"/>
                          <a:ea typeface="+mn-ea"/>
                          <a:cs typeface="+mn-cs"/>
                        </a:rPr>
                        <a:t>la conduite, la présidence, le leadership</a:t>
                      </a:r>
                    </a:p>
                    <a:p>
                      <a:r>
                        <a:rPr lang="fr-FR" sz="1800" kern="1200" dirty="0">
                          <a:solidFill>
                            <a:schemeClr val="dk1"/>
                          </a:solidFill>
                          <a:effectLst/>
                          <a:latin typeface="+mn-lt"/>
                          <a:ea typeface="+mn-ea"/>
                          <a:cs typeface="+mn-cs"/>
                        </a:rPr>
                        <a:t>la miséricorde, le secours, la compassion</a:t>
                      </a:r>
                      <a:r>
                        <a:rPr lang="fr-FR" dirty="0">
                          <a:effectLst/>
                        </a:rPr>
                        <a:t> </a:t>
                      </a:r>
                      <a:endParaRPr lang="fr-FR" dirty="0"/>
                    </a:p>
                  </a:txBody>
                  <a:tcPr/>
                </a:tc>
                <a:tc>
                  <a:txBody>
                    <a:bodyPr/>
                    <a:lstStyle/>
                    <a:p>
                      <a:pPr lvl="0"/>
                      <a:r>
                        <a:rPr lang="fr-FR" sz="1800" kern="1200" dirty="0">
                          <a:solidFill>
                            <a:schemeClr val="dk1"/>
                          </a:solidFill>
                          <a:effectLst/>
                          <a:latin typeface="+mn-lt"/>
                          <a:ea typeface="+mn-ea"/>
                          <a:cs typeface="+mn-cs"/>
                        </a:rPr>
                        <a:t>apôtres</a:t>
                      </a:r>
                    </a:p>
                    <a:p>
                      <a:pPr lvl="0"/>
                      <a:r>
                        <a:rPr lang="fr-FR" sz="1800" kern="1200" dirty="0">
                          <a:solidFill>
                            <a:schemeClr val="dk1"/>
                          </a:solidFill>
                          <a:effectLst/>
                          <a:latin typeface="+mn-lt"/>
                          <a:ea typeface="+mn-ea"/>
                          <a:cs typeface="+mn-cs"/>
                        </a:rPr>
                        <a:t>prophètes</a:t>
                      </a:r>
                    </a:p>
                    <a:p>
                      <a:pPr lvl="0"/>
                      <a:r>
                        <a:rPr lang="fr-FR" sz="1800" kern="1200" dirty="0">
                          <a:solidFill>
                            <a:schemeClr val="dk1"/>
                          </a:solidFill>
                          <a:effectLst/>
                          <a:latin typeface="+mn-lt"/>
                          <a:ea typeface="+mn-ea"/>
                          <a:cs typeface="+mn-cs"/>
                        </a:rPr>
                        <a:t>évangélistes</a:t>
                      </a:r>
                    </a:p>
                    <a:p>
                      <a:pPr lvl="0"/>
                      <a:r>
                        <a:rPr lang="fr-FR" sz="1800" kern="1200" dirty="0">
                          <a:solidFill>
                            <a:schemeClr val="dk1"/>
                          </a:solidFill>
                          <a:effectLst/>
                          <a:latin typeface="+mn-lt"/>
                          <a:ea typeface="+mn-ea"/>
                          <a:cs typeface="+mn-cs"/>
                        </a:rPr>
                        <a:t>pasteurs</a:t>
                      </a:r>
                    </a:p>
                    <a:p>
                      <a:r>
                        <a:rPr lang="fr-FR" sz="1800" kern="1200" dirty="0">
                          <a:solidFill>
                            <a:schemeClr val="dk1"/>
                          </a:solidFill>
                          <a:effectLst/>
                          <a:latin typeface="+mn-lt"/>
                          <a:ea typeface="+mn-ea"/>
                          <a:cs typeface="+mn-cs"/>
                        </a:rPr>
                        <a:t>docteurs, enseignants</a:t>
                      </a:r>
                      <a:r>
                        <a:rPr lang="fr-FR" dirty="0">
                          <a:effectLst/>
                        </a:rPr>
                        <a:t> </a:t>
                      </a:r>
                      <a:endParaRPr lang="fr-FR" dirty="0"/>
                    </a:p>
                  </a:txBody>
                  <a:tcPr/>
                </a:tc>
                <a:extLst>
                  <a:ext uri="{0D108BD9-81ED-4DB2-BD59-A6C34878D82A}">
                    <a16:rowId xmlns:a16="http://schemas.microsoft.com/office/drawing/2014/main" val="30658522"/>
                  </a:ext>
                </a:extLst>
              </a:tr>
            </a:tbl>
          </a:graphicData>
        </a:graphic>
      </p:graphicFrame>
      <p:graphicFrame>
        <p:nvGraphicFramePr>
          <p:cNvPr id="5" name="Tableau 4">
            <a:extLst>
              <a:ext uri="{FF2B5EF4-FFF2-40B4-BE49-F238E27FC236}">
                <a16:creationId xmlns:a16="http://schemas.microsoft.com/office/drawing/2014/main" id="{363BBBC7-6713-D433-AE76-E17205F9A1E4}"/>
              </a:ext>
            </a:extLst>
          </p:cNvPr>
          <p:cNvGraphicFramePr>
            <a:graphicFrameLocks noGrp="1"/>
          </p:cNvGraphicFramePr>
          <p:nvPr>
            <p:extLst>
              <p:ext uri="{D42A27DB-BD31-4B8C-83A1-F6EECF244321}">
                <p14:modId xmlns:p14="http://schemas.microsoft.com/office/powerpoint/2010/main" val="3117655187"/>
              </p:ext>
            </p:extLst>
          </p:nvPr>
        </p:nvGraphicFramePr>
        <p:xfrm>
          <a:off x="1066800" y="5527494"/>
          <a:ext cx="10058400" cy="1010920"/>
        </p:xfrm>
        <a:graphic>
          <a:graphicData uri="http://schemas.openxmlformats.org/drawingml/2006/table">
            <a:tbl>
              <a:tblPr firstRow="1" bandRow="1">
                <a:tableStyleId>{5C22544A-7EE6-4342-B048-85BDC9FD1C3A}</a:tableStyleId>
              </a:tblPr>
              <a:tblGrid>
                <a:gridCol w="10058400">
                  <a:extLst>
                    <a:ext uri="{9D8B030D-6E8A-4147-A177-3AD203B41FA5}">
                      <a16:colId xmlns:a16="http://schemas.microsoft.com/office/drawing/2014/main" val="4031901647"/>
                    </a:ext>
                  </a:extLst>
                </a:gridCol>
              </a:tblGrid>
              <a:tr h="370840">
                <a:tc>
                  <a:txBody>
                    <a:bodyPr/>
                    <a:lstStyle/>
                    <a:p>
                      <a:pPr algn="ctr"/>
                      <a:r>
                        <a:rPr lang="fr-FR" dirty="0"/>
                        <a:t>1 Pierre 4.10-11</a:t>
                      </a:r>
                    </a:p>
                  </a:txBody>
                  <a:tcPr/>
                </a:tc>
                <a:extLst>
                  <a:ext uri="{0D108BD9-81ED-4DB2-BD59-A6C34878D82A}">
                    <a16:rowId xmlns:a16="http://schemas.microsoft.com/office/drawing/2014/main" val="2856415527"/>
                  </a:ext>
                </a:extLst>
              </a:tr>
              <a:tr h="370840">
                <a:tc>
                  <a:txBody>
                    <a:bodyPr/>
                    <a:lstStyle/>
                    <a:p>
                      <a:pPr lvl="0" algn="ctr"/>
                      <a:r>
                        <a:rPr lang="fr-FR" sz="1800" kern="1200" dirty="0">
                          <a:solidFill>
                            <a:schemeClr val="dk1"/>
                          </a:solidFill>
                          <a:effectLst/>
                          <a:latin typeface="+mn-lt"/>
                          <a:ea typeface="+mn-ea"/>
                          <a:cs typeface="+mn-cs"/>
                        </a:rPr>
                        <a:t>celui qui parle</a:t>
                      </a:r>
                    </a:p>
                    <a:p>
                      <a:pPr algn="ctr"/>
                      <a:r>
                        <a:rPr lang="fr-FR" sz="1800" kern="1200" dirty="0">
                          <a:solidFill>
                            <a:schemeClr val="dk1"/>
                          </a:solidFill>
                          <a:effectLst/>
                          <a:latin typeface="+mn-lt"/>
                          <a:ea typeface="+mn-ea"/>
                          <a:cs typeface="+mn-cs"/>
                        </a:rPr>
                        <a:t>celui qui sert</a:t>
                      </a:r>
                      <a:r>
                        <a:rPr lang="fr-FR" dirty="0">
                          <a:effectLst/>
                        </a:rPr>
                        <a:t> </a:t>
                      </a:r>
                      <a:endParaRPr lang="fr-FR" dirty="0"/>
                    </a:p>
                  </a:txBody>
                  <a:tcPr/>
                </a:tc>
                <a:extLst>
                  <a:ext uri="{0D108BD9-81ED-4DB2-BD59-A6C34878D82A}">
                    <a16:rowId xmlns:a16="http://schemas.microsoft.com/office/drawing/2014/main" val="30658522"/>
                  </a:ext>
                </a:extLst>
              </a:tr>
            </a:tbl>
          </a:graphicData>
        </a:graphic>
      </p:graphicFrame>
    </p:spTree>
    <p:extLst>
      <p:ext uri="{BB962C8B-B14F-4D97-AF65-F5344CB8AC3E}">
        <p14:creationId xmlns:p14="http://schemas.microsoft.com/office/powerpoint/2010/main" val="2844453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8674812A-287D-AB61-B991-DED90A6E6819}"/>
              </a:ext>
            </a:extLst>
          </p:cNvPr>
          <p:cNvSpPr txBox="1"/>
          <p:nvPr/>
        </p:nvSpPr>
        <p:spPr>
          <a:xfrm>
            <a:off x="838200" y="1884219"/>
            <a:ext cx="5846617" cy="954107"/>
          </a:xfrm>
          <a:prstGeom prst="rect">
            <a:avLst/>
          </a:prstGeom>
          <a:noFill/>
        </p:spPr>
        <p:txBody>
          <a:bodyPr wrap="square" rtlCol="0">
            <a:spAutoFit/>
          </a:bodyPr>
          <a:lstStyle/>
          <a:p>
            <a:r>
              <a:rPr lang="fr-FR" sz="2800" dirty="0">
                <a:solidFill>
                  <a:schemeClr val="bg1"/>
                </a:solidFill>
              </a:rPr>
              <a:t>1 Timothée 4.13-16</a:t>
            </a:r>
          </a:p>
          <a:p>
            <a:r>
              <a:rPr lang="fr-FR" sz="2800" dirty="0">
                <a:solidFill>
                  <a:schemeClr val="bg1"/>
                </a:solidFill>
              </a:rPr>
              <a:t>Actes 22.3</a:t>
            </a:r>
          </a:p>
        </p:txBody>
      </p:sp>
      <p:sp>
        <p:nvSpPr>
          <p:cNvPr id="9" name="Titre 8">
            <a:extLst>
              <a:ext uri="{FF2B5EF4-FFF2-40B4-BE49-F238E27FC236}">
                <a16:creationId xmlns:a16="http://schemas.microsoft.com/office/drawing/2014/main" id="{70CA4906-E390-55E8-1EDD-4A4014AE2521}"/>
              </a:ext>
            </a:extLst>
          </p:cNvPr>
          <p:cNvSpPr>
            <a:spLocks noGrp="1"/>
          </p:cNvSpPr>
          <p:nvPr>
            <p:ph type="title"/>
          </p:nvPr>
        </p:nvSpPr>
        <p:spPr/>
        <p:txBody>
          <a:bodyPr/>
          <a:lstStyle/>
          <a:p>
            <a:r>
              <a:rPr lang="fr-FR" dirty="0"/>
              <a:t>Apprentissage vs. surnaturel</a:t>
            </a:r>
          </a:p>
        </p:txBody>
      </p:sp>
    </p:spTree>
    <p:extLst>
      <p:ext uri="{BB962C8B-B14F-4D97-AF65-F5344CB8AC3E}">
        <p14:creationId xmlns:p14="http://schemas.microsoft.com/office/powerpoint/2010/main" val="23028521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5085C-EBEE-170D-B667-82A4F87A3559}"/>
            </a:ext>
          </a:extLst>
        </p:cNvPr>
        <p:cNvGrpSpPr/>
        <p:nvPr/>
      </p:nvGrpSpPr>
      <p:grpSpPr>
        <a:xfrm>
          <a:off x="0" y="0"/>
          <a:ext cx="0" cy="0"/>
          <a:chOff x="0" y="0"/>
          <a:chExt cx="0" cy="0"/>
        </a:xfrm>
      </p:grpSpPr>
      <p:graphicFrame>
        <p:nvGraphicFramePr>
          <p:cNvPr id="8" name="Tableau 7">
            <a:extLst>
              <a:ext uri="{FF2B5EF4-FFF2-40B4-BE49-F238E27FC236}">
                <a16:creationId xmlns:a16="http://schemas.microsoft.com/office/drawing/2014/main" id="{85039245-DED3-48D2-CBC8-CD1433ECE492}"/>
              </a:ext>
            </a:extLst>
          </p:cNvPr>
          <p:cNvGraphicFramePr>
            <a:graphicFrameLocks noGrp="1"/>
          </p:cNvGraphicFramePr>
          <p:nvPr>
            <p:extLst>
              <p:ext uri="{D42A27DB-BD31-4B8C-83A1-F6EECF244321}">
                <p14:modId xmlns:p14="http://schemas.microsoft.com/office/powerpoint/2010/main" val="4227740205"/>
              </p:ext>
            </p:extLst>
          </p:nvPr>
        </p:nvGraphicFramePr>
        <p:xfrm>
          <a:off x="838200" y="1898074"/>
          <a:ext cx="10002982" cy="4276436"/>
        </p:xfrm>
        <a:graphic>
          <a:graphicData uri="http://schemas.openxmlformats.org/drawingml/2006/table">
            <a:tbl>
              <a:tblPr firstRow="1" firstCol="1" bandRow="1">
                <a:tableStyleId>{5C22544A-7EE6-4342-B048-85BDC9FD1C3A}</a:tableStyleId>
              </a:tblPr>
              <a:tblGrid>
                <a:gridCol w="2500225">
                  <a:extLst>
                    <a:ext uri="{9D8B030D-6E8A-4147-A177-3AD203B41FA5}">
                      <a16:colId xmlns:a16="http://schemas.microsoft.com/office/drawing/2014/main" val="159114495"/>
                    </a:ext>
                  </a:extLst>
                </a:gridCol>
                <a:gridCol w="2500225">
                  <a:extLst>
                    <a:ext uri="{9D8B030D-6E8A-4147-A177-3AD203B41FA5}">
                      <a16:colId xmlns:a16="http://schemas.microsoft.com/office/drawing/2014/main" val="325963489"/>
                    </a:ext>
                  </a:extLst>
                </a:gridCol>
                <a:gridCol w="2501266">
                  <a:extLst>
                    <a:ext uri="{9D8B030D-6E8A-4147-A177-3AD203B41FA5}">
                      <a16:colId xmlns:a16="http://schemas.microsoft.com/office/drawing/2014/main" val="3698626230"/>
                    </a:ext>
                  </a:extLst>
                </a:gridCol>
                <a:gridCol w="2501266">
                  <a:extLst>
                    <a:ext uri="{9D8B030D-6E8A-4147-A177-3AD203B41FA5}">
                      <a16:colId xmlns:a16="http://schemas.microsoft.com/office/drawing/2014/main" val="4276706300"/>
                    </a:ext>
                  </a:extLst>
                </a:gridCol>
              </a:tblGrid>
              <a:tr h="407940">
                <a:tc>
                  <a:txBody>
                    <a:bodyPr/>
                    <a:lstStyle/>
                    <a:p>
                      <a:pPr algn="l">
                        <a:spcBef>
                          <a:spcPts val="600"/>
                        </a:spcBef>
                      </a:pPr>
                      <a:r>
                        <a:rPr lang="fr-FR" sz="2400">
                          <a:effectLst/>
                        </a:rPr>
                        <a:t>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Enseigner</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Donner de l’argent</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Évangéliser</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0704495"/>
                  </a:ext>
                </a:extLst>
              </a:tr>
              <a:tr h="815878">
                <a:tc>
                  <a:txBody>
                    <a:bodyPr/>
                    <a:lstStyle/>
                    <a:p>
                      <a:pPr algn="l">
                        <a:spcBef>
                          <a:spcPts val="600"/>
                        </a:spcBef>
                      </a:pPr>
                      <a:r>
                        <a:rPr lang="fr-FR" sz="2400">
                          <a:effectLst/>
                        </a:rPr>
                        <a:t>En tant que don spirituel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Romains 12.7, 1 Corinthiens 12.28</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Romains 12.8</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Éphésiens 4.11</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7517196"/>
                  </a:ext>
                </a:extLst>
              </a:tr>
              <a:tr h="1223818">
                <a:tc>
                  <a:txBody>
                    <a:bodyPr/>
                    <a:lstStyle/>
                    <a:p>
                      <a:pPr algn="l">
                        <a:spcBef>
                          <a:spcPts val="600"/>
                        </a:spcBef>
                      </a:pPr>
                      <a:r>
                        <a:rPr lang="fr-FR" sz="2400">
                          <a:effectLst/>
                        </a:rPr>
                        <a:t>En tant que service occasionnel…</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Actes 18.26 ; Tite 2.3 ; cf. 1 Timothée 2.12</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Philippiens 4.15 ; 1 Timothée 6.17-18</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2 Timothée 4.5</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0180202"/>
                  </a:ext>
                </a:extLst>
              </a:tr>
              <a:tr h="1223818">
                <a:tc>
                  <a:txBody>
                    <a:bodyPr/>
                    <a:lstStyle/>
                    <a:p>
                      <a:pPr algn="l">
                        <a:spcBef>
                          <a:spcPts val="600"/>
                        </a:spcBef>
                      </a:pPr>
                      <a:r>
                        <a:rPr lang="fr-FR" sz="2400">
                          <a:effectLst/>
                        </a:rPr>
                        <a:t>En tant que responsabilité universelle…</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Colossiens 3.16</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a:effectLst/>
                        </a:rPr>
                        <a:t>2 Corinthiens 8-9</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Bef>
                          <a:spcPts val="600"/>
                        </a:spcBef>
                      </a:pPr>
                      <a:r>
                        <a:rPr lang="fr-FR" sz="2400" dirty="0">
                          <a:effectLst/>
                        </a:rPr>
                        <a:t>Éphésiens 6.15 ; Actes 1.8 ; 1 Pierre 2.9</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97295849"/>
                  </a:ext>
                </a:extLst>
              </a:tr>
            </a:tbl>
          </a:graphicData>
        </a:graphic>
      </p:graphicFrame>
      <p:sp>
        <p:nvSpPr>
          <p:cNvPr id="2" name="Titre 1">
            <a:extLst>
              <a:ext uri="{FF2B5EF4-FFF2-40B4-BE49-F238E27FC236}">
                <a16:creationId xmlns:a16="http://schemas.microsoft.com/office/drawing/2014/main" id="{CEBF4044-52B4-D314-83B5-46BF6828BD76}"/>
              </a:ext>
            </a:extLst>
          </p:cNvPr>
          <p:cNvSpPr>
            <a:spLocks noGrp="1"/>
          </p:cNvSpPr>
          <p:nvPr>
            <p:ph type="title"/>
          </p:nvPr>
        </p:nvSpPr>
        <p:spPr/>
        <p:txBody>
          <a:bodyPr/>
          <a:lstStyle/>
          <a:p>
            <a:r>
              <a:rPr lang="fr-FR" dirty="0"/>
              <a:t>Don vs. engagement</a:t>
            </a:r>
          </a:p>
        </p:txBody>
      </p:sp>
    </p:spTree>
    <p:extLst>
      <p:ext uri="{BB962C8B-B14F-4D97-AF65-F5344CB8AC3E}">
        <p14:creationId xmlns:p14="http://schemas.microsoft.com/office/powerpoint/2010/main" val="23688059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fr-FR"/>
              <a:t>Etapes pour découvrir:</a:t>
            </a:r>
          </a:p>
        </p:txBody>
      </p:sp>
      <p:sp>
        <p:nvSpPr>
          <p:cNvPr id="205827" name="Rectangle 3"/>
          <p:cNvSpPr>
            <a:spLocks noGrp="1" noChangeArrowheads="1"/>
          </p:cNvSpPr>
          <p:nvPr>
            <p:ph sz="quarter" idx="1"/>
          </p:nvPr>
        </p:nvSpPr>
        <p:spPr/>
        <p:txBody>
          <a:bodyPr/>
          <a:lstStyle/>
          <a:p>
            <a:r>
              <a:rPr lang="fr-FR" dirty="0"/>
              <a:t>La prière</a:t>
            </a:r>
          </a:p>
          <a:p>
            <a:r>
              <a:rPr lang="fr-FR" dirty="0"/>
              <a:t>La disponibilité pratique</a:t>
            </a:r>
          </a:p>
          <a:p>
            <a:r>
              <a:rPr lang="fr-FR" dirty="0"/>
              <a:t>L’acquisition de connaissance</a:t>
            </a:r>
          </a:p>
          <a:p>
            <a:r>
              <a:rPr lang="fr-FR" dirty="0"/>
              <a:t>Le plaisir comme motivation</a:t>
            </a:r>
          </a:p>
          <a:p>
            <a:r>
              <a:rPr lang="fr-FR" dirty="0"/>
              <a:t>De nombreux essais</a:t>
            </a:r>
          </a:p>
          <a:p>
            <a:r>
              <a:rPr lang="fr-FR" dirty="0"/>
              <a:t>La vérification de votre efficacité</a:t>
            </a:r>
          </a:p>
          <a:p>
            <a:r>
              <a:rPr lang="fr-FR" dirty="0"/>
              <a:t>L’avis des autres</a:t>
            </a:r>
          </a:p>
          <a:p>
            <a:pPr marL="0" indent="0">
              <a:buNone/>
            </a:pPr>
            <a:r>
              <a:rPr lang="fr-FR" sz="2800" dirty="0">
                <a:solidFill>
                  <a:schemeClr val="bg1"/>
                </a:solidFill>
              </a:rPr>
              <a:t>C. </a:t>
            </a:r>
            <a:r>
              <a:rPr lang="fr-FR" sz="2800" dirty="0" err="1">
                <a:solidFill>
                  <a:schemeClr val="bg1"/>
                </a:solidFill>
              </a:rPr>
              <a:t>Scwartz</a:t>
            </a:r>
            <a:r>
              <a:rPr lang="fr-FR" sz="2800" dirty="0">
                <a:solidFill>
                  <a:schemeClr val="bg1"/>
                </a:solidFill>
              </a:rPr>
              <a:t>, </a:t>
            </a:r>
            <a:r>
              <a:rPr lang="fr-FR" sz="2800" i="1" dirty="0">
                <a:solidFill>
                  <a:schemeClr val="bg1"/>
                </a:solidFill>
              </a:rPr>
              <a:t>Découvrez vos dons</a:t>
            </a:r>
            <a:r>
              <a:rPr lang="fr-FR" i="1" dirty="0"/>
              <a:t>.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fr-FR" dirty="0"/>
              <a:t>Romains 12.11</a:t>
            </a:r>
          </a:p>
        </p:txBody>
      </p:sp>
      <p:sp>
        <p:nvSpPr>
          <p:cNvPr id="2" name="Espace réservé du contenu 1">
            <a:extLst>
              <a:ext uri="{FF2B5EF4-FFF2-40B4-BE49-F238E27FC236}">
                <a16:creationId xmlns:a16="http://schemas.microsoft.com/office/drawing/2014/main" id="{B18A8095-6324-70F5-95CA-B6BE3B01D64F}"/>
              </a:ext>
            </a:extLst>
          </p:cNvPr>
          <p:cNvSpPr>
            <a:spLocks noGrp="1"/>
          </p:cNvSpPr>
          <p:nvPr>
            <p:ph sz="half" idx="1"/>
          </p:nvPr>
        </p:nvSpPr>
        <p:spPr/>
        <p:txBody>
          <a:bodyPr/>
          <a:lstStyle/>
          <a:p>
            <a:pPr marL="0" indent="0">
              <a:buNone/>
            </a:pPr>
            <a:r>
              <a:rPr lang="fr-FR" dirty="0"/>
              <a:t>« Ayez de l’empressement et non de la paresse. Soyez fervents d’esprit. Servez le Seigneur. »</a:t>
            </a:r>
          </a:p>
          <a:p>
            <a:endParaRPr lang="fr-FR" dirty="0"/>
          </a:p>
        </p:txBody>
      </p:sp>
      <p:pic>
        <p:nvPicPr>
          <p:cNvPr id="4" name="Picture 5">
            <a:extLst>
              <a:ext uri="{FF2B5EF4-FFF2-40B4-BE49-F238E27FC236}">
                <a16:creationId xmlns:a16="http://schemas.microsoft.com/office/drawing/2014/main" id="{14397CC6-FE52-B0E5-1513-C26F6EE6AB1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398238">
            <a:off x="7788626" y="924891"/>
            <a:ext cx="2608633" cy="461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9D3252-6F43-8F0E-5B1E-C5E2551AA4AE}"/>
              </a:ext>
            </a:extLst>
          </p:cNvPr>
          <p:cNvSpPr>
            <a:spLocks noGrp="1"/>
          </p:cNvSpPr>
          <p:nvPr>
            <p:ph type="title"/>
          </p:nvPr>
        </p:nvSpPr>
        <p:spPr/>
        <p:txBody>
          <a:bodyPr/>
          <a:lstStyle/>
          <a:p>
            <a:r>
              <a:rPr lang="fr-FR" dirty="0"/>
              <a:t>Est-ce que tous les dons demeurent? </a:t>
            </a:r>
          </a:p>
        </p:txBody>
      </p:sp>
      <p:sp>
        <p:nvSpPr>
          <p:cNvPr id="3" name="Espace réservé du contenu 2">
            <a:extLst>
              <a:ext uri="{FF2B5EF4-FFF2-40B4-BE49-F238E27FC236}">
                <a16:creationId xmlns:a16="http://schemas.microsoft.com/office/drawing/2014/main" id="{681740E8-EBE4-C352-7684-9A084DD9CB59}"/>
              </a:ext>
            </a:extLst>
          </p:cNvPr>
          <p:cNvSpPr>
            <a:spLocks noGrp="1"/>
          </p:cNvSpPr>
          <p:nvPr>
            <p:ph sz="half" idx="1"/>
          </p:nvPr>
        </p:nvSpPr>
        <p:spPr/>
        <p:txBody>
          <a:bodyPr/>
          <a:lstStyle/>
          <a:p>
            <a:r>
              <a:rPr lang="fr-FR" dirty="0"/>
              <a:t>Le don d’artisan d’Ex 31? </a:t>
            </a:r>
          </a:p>
          <a:p>
            <a:r>
              <a:rPr lang="fr-FR" dirty="0"/>
              <a:t>L’apôtre? Cf. </a:t>
            </a:r>
            <a:r>
              <a:rPr lang="fr-FR" dirty="0" err="1"/>
              <a:t>Ép</a:t>
            </a:r>
            <a:r>
              <a:rPr lang="fr-FR" dirty="0"/>
              <a:t> 2.20, </a:t>
            </a:r>
            <a:r>
              <a:rPr lang="fr-FR" dirty="0" err="1"/>
              <a:t>Ap</a:t>
            </a:r>
            <a:r>
              <a:rPr lang="fr-FR" dirty="0"/>
              <a:t> 21.14</a:t>
            </a:r>
          </a:p>
          <a:p>
            <a:r>
              <a:rPr lang="fr-FR" dirty="0"/>
              <a:t>Les langues? </a:t>
            </a:r>
          </a:p>
          <a:p>
            <a:r>
              <a:rPr lang="fr-FR" dirty="0"/>
              <a:t>La prophétie « révélatrice » et la prophétie « exhortative?</a:t>
            </a:r>
          </a:p>
          <a:p>
            <a:r>
              <a:rPr lang="fr-FR" dirty="0"/>
              <a:t>Les dons de miracles et de guérisons? Cf. Mc 16, 2 Co 12.12</a:t>
            </a:r>
          </a:p>
        </p:txBody>
      </p:sp>
      <p:sp>
        <p:nvSpPr>
          <p:cNvPr id="4" name="Espace réservé du contenu 3">
            <a:extLst>
              <a:ext uri="{FF2B5EF4-FFF2-40B4-BE49-F238E27FC236}">
                <a16:creationId xmlns:a16="http://schemas.microsoft.com/office/drawing/2014/main" id="{047FD7E4-9F49-9F7E-3B2D-2C0646337E0F}"/>
              </a:ext>
            </a:extLst>
          </p:cNvPr>
          <p:cNvSpPr>
            <a:spLocks noGrp="1"/>
          </p:cNvSpPr>
          <p:nvPr>
            <p:ph sz="half" idx="2"/>
          </p:nvPr>
        </p:nvSpPr>
        <p:spPr/>
        <p:txBody>
          <a:bodyPr/>
          <a:lstStyle/>
          <a:p>
            <a:endParaRPr lang="fr-FR"/>
          </a:p>
        </p:txBody>
      </p:sp>
    </p:spTree>
    <p:extLst>
      <p:ext uri="{BB962C8B-B14F-4D97-AF65-F5344CB8AC3E}">
        <p14:creationId xmlns:p14="http://schemas.microsoft.com/office/powerpoint/2010/main" val="15654985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3A4258CD-5BEC-EA13-E309-5F65A712AF0D}"/>
              </a:ext>
            </a:extLst>
          </p:cNvPr>
          <p:cNvSpPr>
            <a:spLocks noGrp="1"/>
          </p:cNvSpPr>
          <p:nvPr>
            <p:ph type="title"/>
          </p:nvPr>
        </p:nvSpPr>
        <p:spPr/>
        <p:txBody>
          <a:bodyPr/>
          <a:lstStyle/>
          <a:p>
            <a:endParaRPr lang="fr-FR"/>
          </a:p>
        </p:txBody>
      </p:sp>
      <p:sp>
        <p:nvSpPr>
          <p:cNvPr id="6" name="Espace réservé du contenu 5">
            <a:extLst>
              <a:ext uri="{FF2B5EF4-FFF2-40B4-BE49-F238E27FC236}">
                <a16:creationId xmlns:a16="http://schemas.microsoft.com/office/drawing/2014/main" id="{E9EAB13B-A466-0A7A-670C-63CB70B8E52A}"/>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18686152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78BBE-D47B-E75C-DAA7-7C04DC9B0BFA}"/>
            </a:ext>
          </a:extLst>
        </p:cNvPr>
        <p:cNvGrpSpPr/>
        <p:nvPr/>
      </p:nvGrpSpPr>
      <p:grpSpPr>
        <a:xfrm>
          <a:off x="0" y="0"/>
          <a:ext cx="0" cy="0"/>
          <a:chOff x="0" y="0"/>
          <a:chExt cx="0" cy="0"/>
        </a:xfrm>
      </p:grpSpPr>
      <p:pic>
        <p:nvPicPr>
          <p:cNvPr id="3" name="Image 2" descr="Une image contenant texte, Brochure, capture d’écran, conception&#10;&#10;Le contenu généré par l’IA peut être incorrect.">
            <a:extLst>
              <a:ext uri="{FF2B5EF4-FFF2-40B4-BE49-F238E27FC236}">
                <a16:creationId xmlns:a16="http://schemas.microsoft.com/office/drawing/2014/main" id="{FDEDDCFC-AA10-D2B9-4249-560FD6BBD9C5}"/>
              </a:ext>
            </a:extLst>
          </p:cNvPr>
          <p:cNvPicPr>
            <a:picLocks noChangeAspect="1"/>
          </p:cNvPicPr>
          <p:nvPr/>
        </p:nvPicPr>
        <p:blipFill>
          <a:blip r:embed="rId2"/>
          <a:stretch>
            <a:fillRect/>
          </a:stretch>
        </p:blipFill>
        <p:spPr>
          <a:xfrm>
            <a:off x="3674268" y="0"/>
            <a:ext cx="4843463" cy="6858000"/>
          </a:xfrm>
          <a:prstGeom prst="rect">
            <a:avLst/>
          </a:prstGeom>
        </p:spPr>
      </p:pic>
    </p:spTree>
    <p:extLst>
      <p:ext uri="{BB962C8B-B14F-4D97-AF65-F5344CB8AC3E}">
        <p14:creationId xmlns:p14="http://schemas.microsoft.com/office/powerpoint/2010/main" val="18821911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wrap="square" numCol="1" compatLnSpc="1">
            <a:prstTxWarp prst="textNoShape">
              <a:avLst/>
            </a:prstTxWarp>
            <a:normAutofit/>
          </a:bodyPr>
          <a:lstStyle/>
          <a:p>
            <a:r>
              <a:rPr lang="fr-FR" cap="none" dirty="0"/>
              <a:t>Bibliographie sommaire</a:t>
            </a:r>
          </a:p>
        </p:txBody>
      </p:sp>
      <p:pic>
        <p:nvPicPr>
          <p:cNvPr id="2355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37112" y="4202553"/>
            <a:ext cx="1430338" cy="1971675"/>
          </a:xfrm>
          <a:prstGeom prst="rect">
            <a:avLst/>
          </a:prstGeom>
          <a:noFill/>
          <a:ln w="9525">
            <a:noFill/>
            <a:miter lim="800000"/>
            <a:headEnd/>
            <a:tailEnd/>
          </a:ln>
        </p:spPr>
      </p:pic>
      <p:pic>
        <p:nvPicPr>
          <p:cNvPr id="23556" name="Picture 2"/>
          <p:cNvPicPr>
            <a:picLocks noChangeAspect="1" noChangeArrowheads="1"/>
          </p:cNvPicPr>
          <p:nvPr/>
        </p:nvPicPr>
        <p:blipFill>
          <a:blip r:embed="rId4"/>
          <a:srcRect/>
          <a:stretch>
            <a:fillRect/>
          </a:stretch>
        </p:blipFill>
        <p:spPr bwMode="auto">
          <a:xfrm>
            <a:off x="5543836" y="1948876"/>
            <a:ext cx="1316038" cy="1966913"/>
          </a:xfrm>
          <a:prstGeom prst="rect">
            <a:avLst/>
          </a:prstGeom>
          <a:noFill/>
          <a:ln w="9525">
            <a:noFill/>
            <a:miter lim="800000"/>
            <a:headEnd/>
            <a:tailEnd/>
          </a:ln>
        </p:spPr>
      </p:pic>
      <p:pic>
        <p:nvPicPr>
          <p:cNvPr id="23557" name="Picture 4"/>
          <p:cNvPicPr>
            <a:picLocks noChangeAspect="1" noChangeArrowheads="1"/>
          </p:cNvPicPr>
          <p:nvPr/>
        </p:nvPicPr>
        <p:blipFill>
          <a:blip r:embed="rId5"/>
          <a:srcRect/>
          <a:stretch>
            <a:fillRect/>
          </a:stretch>
        </p:blipFill>
        <p:spPr bwMode="auto">
          <a:xfrm>
            <a:off x="4054762" y="1956814"/>
            <a:ext cx="1306513" cy="1971675"/>
          </a:xfrm>
          <a:prstGeom prst="rect">
            <a:avLst/>
          </a:prstGeom>
          <a:noFill/>
          <a:ln w="9525">
            <a:noFill/>
            <a:miter lim="800000"/>
            <a:headEnd/>
            <a:tailEnd/>
          </a:ln>
        </p:spPr>
      </p:pic>
      <p:pic>
        <p:nvPicPr>
          <p:cNvPr id="23558" name="Picture 5"/>
          <p:cNvPicPr>
            <a:picLocks noChangeAspect="1" noChangeArrowheads="1"/>
          </p:cNvPicPr>
          <p:nvPr/>
        </p:nvPicPr>
        <p:blipFill>
          <a:blip r:embed="rId6"/>
          <a:srcRect/>
          <a:stretch>
            <a:fillRect/>
          </a:stretch>
        </p:blipFill>
        <p:spPr bwMode="auto">
          <a:xfrm>
            <a:off x="9874537" y="1956814"/>
            <a:ext cx="1368425" cy="1941512"/>
          </a:xfrm>
          <a:prstGeom prst="rect">
            <a:avLst/>
          </a:prstGeom>
          <a:noFill/>
          <a:ln w="9525">
            <a:noFill/>
            <a:miter lim="800000"/>
            <a:headEnd/>
            <a:tailEnd/>
          </a:ln>
        </p:spPr>
      </p:pic>
      <p:pic>
        <p:nvPicPr>
          <p:cNvPr id="23559" name="Picture 6"/>
          <p:cNvPicPr>
            <a:picLocks noChangeAspect="1" noChangeArrowheads="1"/>
          </p:cNvPicPr>
          <p:nvPr/>
        </p:nvPicPr>
        <p:blipFill>
          <a:blip r:embed="rId7"/>
          <a:srcRect/>
          <a:stretch>
            <a:fillRect/>
          </a:stretch>
        </p:blipFill>
        <p:spPr bwMode="auto">
          <a:xfrm>
            <a:off x="1030575" y="1956814"/>
            <a:ext cx="1366837" cy="1939925"/>
          </a:xfrm>
          <a:prstGeom prst="rect">
            <a:avLst/>
          </a:prstGeom>
          <a:noFill/>
          <a:ln w="9525">
            <a:noFill/>
            <a:miter lim="800000"/>
            <a:headEnd/>
            <a:tailEnd/>
          </a:ln>
        </p:spPr>
      </p:pic>
      <p:pic>
        <p:nvPicPr>
          <p:cNvPr id="23560" name="Picture 8"/>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30575" y="4194615"/>
            <a:ext cx="1314450" cy="1973263"/>
          </a:xfrm>
          <a:prstGeom prst="rect">
            <a:avLst/>
          </a:prstGeom>
          <a:noFill/>
          <a:ln w="9525">
            <a:noFill/>
            <a:miter lim="800000"/>
            <a:headEnd/>
            <a:tailEnd/>
          </a:ln>
        </p:spPr>
      </p:pic>
      <p:pic>
        <p:nvPicPr>
          <p:cNvPr id="23561" name="Picture 9"/>
          <p:cNvPicPr>
            <a:picLocks noChangeAspect="1" noChangeArrowheads="1"/>
          </p:cNvPicPr>
          <p:nvPr/>
        </p:nvPicPr>
        <p:blipFill>
          <a:blip r:embed="rId9"/>
          <a:srcRect/>
          <a:stretch>
            <a:fillRect/>
          </a:stretch>
        </p:blipFill>
        <p:spPr bwMode="auto">
          <a:xfrm>
            <a:off x="8382286" y="1975864"/>
            <a:ext cx="1257300" cy="1905000"/>
          </a:xfrm>
          <a:prstGeom prst="rect">
            <a:avLst/>
          </a:prstGeom>
          <a:noFill/>
          <a:ln w="9525">
            <a:noFill/>
            <a:miter lim="800000"/>
            <a:headEnd/>
            <a:tailEnd/>
          </a:ln>
        </p:spPr>
      </p:pic>
      <p:pic>
        <p:nvPicPr>
          <p:cNvPr id="23562" name="Picture 11"/>
          <p:cNvPicPr>
            <a:picLocks noChangeAspect="1" noChangeArrowheads="1"/>
          </p:cNvPicPr>
          <p:nvPr/>
        </p:nvPicPr>
        <p:blipFill>
          <a:blip r:embed="rId10"/>
          <a:srcRect/>
          <a:stretch>
            <a:fillRect/>
          </a:stretch>
        </p:blipFill>
        <p:spPr bwMode="auto">
          <a:xfrm>
            <a:off x="2546637" y="1948875"/>
            <a:ext cx="1285875" cy="1905000"/>
          </a:xfrm>
          <a:prstGeom prst="rect">
            <a:avLst/>
          </a:prstGeom>
          <a:noFill/>
          <a:ln w="9525">
            <a:noFill/>
            <a:miter lim="800000"/>
            <a:headEnd/>
            <a:tailEnd/>
          </a:ln>
        </p:spPr>
      </p:pic>
      <p:pic>
        <p:nvPicPr>
          <p:cNvPr id="23563" name="Picture 2"/>
          <p:cNvPicPr>
            <a:picLocks noChangeAspect="1" noChangeArrowheads="1"/>
          </p:cNvPicPr>
          <p:nvPr/>
        </p:nvPicPr>
        <p:blipFill>
          <a:blip r:embed="rId11"/>
          <a:srcRect/>
          <a:stretch>
            <a:fillRect/>
          </a:stretch>
        </p:blipFill>
        <p:spPr bwMode="auto">
          <a:xfrm>
            <a:off x="4154775" y="4202553"/>
            <a:ext cx="1257300" cy="1965325"/>
          </a:xfrm>
          <a:prstGeom prst="rect">
            <a:avLst/>
          </a:prstGeom>
          <a:noFill/>
          <a:ln w="9525">
            <a:noFill/>
            <a:miter lim="800000"/>
            <a:headEnd/>
            <a:tailEnd/>
          </a:ln>
        </p:spPr>
      </p:pic>
      <p:pic>
        <p:nvPicPr>
          <p:cNvPr id="23564" name="Picture 2"/>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005924" y="1948876"/>
            <a:ext cx="1230312" cy="1979613"/>
          </a:xfrm>
          <a:prstGeom prst="rect">
            <a:avLst/>
          </a:prstGeom>
          <a:noFill/>
          <a:ln w="9525">
            <a:noFill/>
            <a:miter lim="800000"/>
            <a:headEnd/>
            <a:tailEnd/>
          </a:ln>
        </p:spPr>
      </p:pic>
      <p:pic>
        <p:nvPicPr>
          <p:cNvPr id="4098" name="Picture 2">
            <a:extLst>
              <a:ext uri="{FF2B5EF4-FFF2-40B4-BE49-F238E27FC236}">
                <a16:creationId xmlns:a16="http://schemas.microsoft.com/office/drawing/2014/main" id="{F68BFCB3-460A-061A-5520-D649638D8764}"/>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5599400" y="4202553"/>
            <a:ext cx="1316038" cy="19740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Prayer Candle">
            <a:extLst>
              <a:ext uri="{FF2B5EF4-FFF2-40B4-BE49-F238E27FC236}">
                <a16:creationId xmlns:a16="http://schemas.microsoft.com/office/drawing/2014/main" id="{86DE5BE8-5374-CC5D-4A10-D8F157F509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6948" y="2694018"/>
            <a:ext cx="1198532" cy="1198532"/>
          </a:xfrm>
          <a:prstGeom prst="rect">
            <a:avLst/>
          </a:prstGeom>
        </p:spPr>
      </p:pic>
      <p:sp>
        <p:nvSpPr>
          <p:cNvPr id="3" name="Espace réservé du contenu 2">
            <a:extLst>
              <a:ext uri="{FF2B5EF4-FFF2-40B4-BE49-F238E27FC236}">
                <a16:creationId xmlns:a16="http://schemas.microsoft.com/office/drawing/2014/main" id="{52EA92E3-0A4B-83E9-2E15-A1F8D0C47525}"/>
              </a:ext>
            </a:extLst>
          </p:cNvPr>
          <p:cNvSpPr>
            <a:spLocks noGrp="1"/>
          </p:cNvSpPr>
          <p:nvPr>
            <p:ph idx="1"/>
          </p:nvPr>
        </p:nvSpPr>
        <p:spPr>
          <a:xfrm>
            <a:off x="1927731" y="1091182"/>
            <a:ext cx="5801917" cy="2801368"/>
          </a:xfrm>
        </p:spPr>
        <p:txBody>
          <a:bodyPr>
            <a:normAutofit/>
          </a:bodyPr>
          <a:lstStyle/>
          <a:p>
            <a:pPr marL="0" indent="0">
              <a:buNone/>
            </a:pPr>
            <a:r>
              <a:rPr lang="fr-FR" sz="32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Que la grâce du Seigneur Jésus-Christ, l’amour de Dieu et la communion du Saint-Esprit soient avec vous tous. »</a:t>
            </a:r>
          </a:p>
          <a:p>
            <a:pPr marL="0" indent="0">
              <a:buNone/>
            </a:pPr>
            <a:endParaRPr lang="fr-FR" sz="2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fr-FR" sz="2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 Corinthiens 13.13</a:t>
            </a:r>
          </a:p>
          <a:p>
            <a:endParaRPr lang="fr-FR" sz="2000" dirty="0">
              <a:solidFill>
                <a:schemeClr val="tx1"/>
              </a:solidFill>
            </a:endParaRPr>
          </a:p>
        </p:txBody>
      </p:sp>
      <p:pic>
        <p:nvPicPr>
          <p:cNvPr id="9" name="Graphic 8" descr="Prayer Candle">
            <a:extLst>
              <a:ext uri="{FF2B5EF4-FFF2-40B4-BE49-F238E27FC236}">
                <a16:creationId xmlns:a16="http://schemas.microsoft.com/office/drawing/2014/main" id="{1E81A06E-69E5-4079-94EB-F38A9E68FD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5942383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EB0E-C826-EC6A-B659-088B609FAC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495B74-FD9F-B12E-4FA2-36CBFA3787D9}"/>
              </a:ext>
            </a:extLst>
          </p:cNvPr>
          <p:cNvSpPr>
            <a:spLocks noGrp="1"/>
          </p:cNvSpPr>
          <p:nvPr>
            <p:ph type="title"/>
          </p:nvPr>
        </p:nvSpPr>
        <p:spPr/>
        <p:txBody>
          <a:bodyPr/>
          <a:lstStyle/>
          <a:p>
            <a:r>
              <a:rPr lang="fr-FR" dirty="0"/>
              <a:t>Des questions? </a:t>
            </a:r>
          </a:p>
        </p:txBody>
      </p:sp>
      <p:pic>
        <p:nvPicPr>
          <p:cNvPr id="5" name="Image 4">
            <a:extLst>
              <a:ext uri="{FF2B5EF4-FFF2-40B4-BE49-F238E27FC236}">
                <a16:creationId xmlns:a16="http://schemas.microsoft.com/office/drawing/2014/main" id="{CDBCAA01-A5B0-AEBC-C8A5-71B6DC2999E9}"/>
              </a:ext>
            </a:extLst>
          </p:cNvPr>
          <p:cNvPicPr>
            <a:picLocks noChangeAspect="1"/>
          </p:cNvPicPr>
          <p:nvPr/>
        </p:nvPicPr>
        <p:blipFill>
          <a:blip r:embed="rId2"/>
          <a:srcRect l="30926" t="9506" r="12593" b="16174"/>
          <a:stretch>
            <a:fillRect/>
          </a:stretch>
        </p:blipFill>
        <p:spPr>
          <a:xfrm rot="5400000">
            <a:off x="5588013" y="295287"/>
            <a:ext cx="6238495" cy="6156679"/>
          </a:xfrm>
          <a:prstGeom prst="rect">
            <a:avLst/>
          </a:prstGeom>
        </p:spPr>
      </p:pic>
    </p:spTree>
    <p:extLst>
      <p:ext uri="{BB962C8B-B14F-4D97-AF65-F5344CB8AC3E}">
        <p14:creationId xmlns:p14="http://schemas.microsoft.com/office/powerpoint/2010/main" val="17757345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1F8BF-186A-F4E1-BFC7-4D5776EEBE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1A4B86-4D29-48F2-CFAC-46616514B67F}"/>
              </a:ext>
            </a:extLst>
          </p:cNvPr>
          <p:cNvSpPr>
            <a:spLocks noGrp="1"/>
          </p:cNvSpPr>
          <p:nvPr>
            <p:ph type="ctrTitle"/>
          </p:nvPr>
        </p:nvSpPr>
        <p:spPr/>
        <p:txBody>
          <a:bodyPr>
            <a:normAutofit/>
          </a:bodyPr>
          <a:lstStyle/>
          <a:p>
            <a:r>
              <a:rPr lang="fr-FR" dirty="0"/>
              <a:t>#7. Deux dons controversés</a:t>
            </a:r>
          </a:p>
        </p:txBody>
      </p:sp>
      <p:sp>
        <p:nvSpPr>
          <p:cNvPr id="3" name="Sous-titre 2">
            <a:extLst>
              <a:ext uri="{FF2B5EF4-FFF2-40B4-BE49-F238E27FC236}">
                <a16:creationId xmlns:a16="http://schemas.microsoft.com/office/drawing/2014/main" id="{01A477E4-C2D2-184B-C828-6F083A90E677}"/>
              </a:ext>
            </a:extLst>
          </p:cNvPr>
          <p:cNvSpPr>
            <a:spLocks noGrp="1"/>
          </p:cNvSpPr>
          <p:nvPr>
            <p:ph type="subTitle" idx="1"/>
          </p:nvPr>
        </p:nvSpPr>
        <p:spPr/>
        <p:txBody>
          <a:bodyPr/>
          <a:lstStyle/>
          <a:p>
            <a:r>
              <a:rPr lang="fr-FR" dirty="0"/>
              <a:t>- Le parler en langues</a:t>
            </a:r>
          </a:p>
        </p:txBody>
      </p:sp>
    </p:spTree>
    <p:extLst>
      <p:ext uri="{BB962C8B-B14F-4D97-AF65-F5344CB8AC3E}">
        <p14:creationId xmlns:p14="http://schemas.microsoft.com/office/powerpoint/2010/main" val="24798587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r>
              <a:rPr lang="fr-FR" dirty="0"/>
              <a:t>Le parler en langues </a:t>
            </a:r>
            <a:br>
              <a:rPr lang="fr-FR" dirty="0"/>
            </a:br>
            <a:r>
              <a:rPr lang="fr-FR" dirty="0"/>
              <a:t>et l’interprétation</a:t>
            </a:r>
          </a:p>
        </p:txBody>
      </p:sp>
      <p:sp>
        <p:nvSpPr>
          <p:cNvPr id="5" name="Sous-titre 4">
            <a:extLst>
              <a:ext uri="{FF2B5EF4-FFF2-40B4-BE49-F238E27FC236}">
                <a16:creationId xmlns:a16="http://schemas.microsoft.com/office/drawing/2014/main" id="{7C27589B-4393-2A20-0C5D-FAE209CAEED7}"/>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3036460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106D8E3-95F9-CA23-210F-F97595ABB865}"/>
              </a:ext>
            </a:extLst>
          </p:cNvPr>
          <p:cNvSpPr/>
          <p:nvPr/>
        </p:nvSpPr>
        <p:spPr>
          <a:xfrm rot="20200620">
            <a:off x="916983" y="669612"/>
            <a:ext cx="2855269"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Signe de</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l’Esprit?</a:t>
            </a:r>
          </a:p>
        </p:txBody>
      </p:sp>
      <p:sp>
        <p:nvSpPr>
          <p:cNvPr id="5" name="Rectangle 4">
            <a:extLst>
              <a:ext uri="{FF2B5EF4-FFF2-40B4-BE49-F238E27FC236}">
                <a16:creationId xmlns:a16="http://schemas.microsoft.com/office/drawing/2014/main" id="{0B5E93F2-DF8C-2BC7-AA61-F123444B7429}"/>
              </a:ext>
            </a:extLst>
          </p:cNvPr>
          <p:cNvSpPr/>
          <p:nvPr/>
        </p:nvSpPr>
        <p:spPr>
          <a:xfrm rot="1591098">
            <a:off x="3034126" y="2791489"/>
            <a:ext cx="3263329"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Langue </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terrestre?</a:t>
            </a:r>
          </a:p>
        </p:txBody>
      </p:sp>
      <p:sp>
        <p:nvSpPr>
          <p:cNvPr id="6" name="Rectangle 5">
            <a:extLst>
              <a:ext uri="{FF2B5EF4-FFF2-40B4-BE49-F238E27FC236}">
                <a16:creationId xmlns:a16="http://schemas.microsoft.com/office/drawing/2014/main" id="{3723906B-3CF8-F843-35B9-AF627323184A}"/>
              </a:ext>
            </a:extLst>
          </p:cNvPr>
          <p:cNvSpPr/>
          <p:nvPr/>
        </p:nvSpPr>
        <p:spPr>
          <a:xfrm rot="21112217">
            <a:off x="816892" y="4561674"/>
            <a:ext cx="2670859"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Premier</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don?</a:t>
            </a:r>
          </a:p>
        </p:txBody>
      </p:sp>
      <p:sp>
        <p:nvSpPr>
          <p:cNvPr id="7" name="Rectangle 6">
            <a:extLst>
              <a:ext uri="{FF2B5EF4-FFF2-40B4-BE49-F238E27FC236}">
                <a16:creationId xmlns:a16="http://schemas.microsoft.com/office/drawing/2014/main" id="{8ACEC7E6-7E7F-C4EF-202A-5392DBA8F84A}"/>
              </a:ext>
            </a:extLst>
          </p:cNvPr>
          <p:cNvSpPr/>
          <p:nvPr/>
        </p:nvSpPr>
        <p:spPr>
          <a:xfrm rot="1400644">
            <a:off x="8670956" y="271027"/>
            <a:ext cx="2834687"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Pratique</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privée?</a:t>
            </a:r>
          </a:p>
        </p:txBody>
      </p:sp>
      <p:sp>
        <p:nvSpPr>
          <p:cNvPr id="8" name="Rectangle 7">
            <a:extLst>
              <a:ext uri="{FF2B5EF4-FFF2-40B4-BE49-F238E27FC236}">
                <a16:creationId xmlns:a16="http://schemas.microsoft.com/office/drawing/2014/main" id="{2401394C-5F0E-451E-D38E-20F12BD76C35}"/>
              </a:ext>
            </a:extLst>
          </p:cNvPr>
          <p:cNvSpPr/>
          <p:nvPr/>
        </p:nvSpPr>
        <p:spPr>
          <a:xfrm rot="20095582">
            <a:off x="7184105" y="3037707"/>
            <a:ext cx="399038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Moyen de</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croissance?</a:t>
            </a:r>
          </a:p>
        </p:txBody>
      </p:sp>
      <p:sp>
        <p:nvSpPr>
          <p:cNvPr id="9" name="Rectangle 8">
            <a:extLst>
              <a:ext uri="{FF2B5EF4-FFF2-40B4-BE49-F238E27FC236}">
                <a16:creationId xmlns:a16="http://schemas.microsoft.com/office/drawing/2014/main" id="{403048F7-3282-F441-922A-A57CC45AF830}"/>
              </a:ext>
            </a:extLst>
          </p:cNvPr>
          <p:cNvSpPr/>
          <p:nvPr/>
        </p:nvSpPr>
        <p:spPr>
          <a:xfrm>
            <a:off x="5156596" y="893371"/>
            <a:ext cx="2544287"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Don</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actuel?</a:t>
            </a:r>
          </a:p>
        </p:txBody>
      </p:sp>
    </p:spTree>
    <p:extLst>
      <p:ext uri="{BB962C8B-B14F-4D97-AF65-F5344CB8AC3E}">
        <p14:creationId xmlns:p14="http://schemas.microsoft.com/office/powerpoint/2010/main" val="6078329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28CE-73AC-8690-6C30-B134C6D9F0B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CA78F20-EE4D-BD2B-07CF-56B4ECD1741F}"/>
              </a:ext>
            </a:extLst>
          </p:cNvPr>
          <p:cNvSpPr/>
          <p:nvPr/>
        </p:nvSpPr>
        <p:spPr>
          <a:xfrm rot="20200620">
            <a:off x="916983" y="669612"/>
            <a:ext cx="2855269"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Signe de</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l’Esprit?</a:t>
            </a:r>
          </a:p>
        </p:txBody>
      </p:sp>
      <p:sp>
        <p:nvSpPr>
          <p:cNvPr id="5" name="Rectangle 4">
            <a:extLst>
              <a:ext uri="{FF2B5EF4-FFF2-40B4-BE49-F238E27FC236}">
                <a16:creationId xmlns:a16="http://schemas.microsoft.com/office/drawing/2014/main" id="{60E70E28-BCA7-6436-85DC-5383C5A23644}"/>
              </a:ext>
            </a:extLst>
          </p:cNvPr>
          <p:cNvSpPr/>
          <p:nvPr/>
        </p:nvSpPr>
        <p:spPr>
          <a:xfrm rot="1591098">
            <a:off x="3034126" y="2791489"/>
            <a:ext cx="3263329"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Langue </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terrestre?</a:t>
            </a:r>
          </a:p>
        </p:txBody>
      </p:sp>
      <p:sp>
        <p:nvSpPr>
          <p:cNvPr id="6" name="Rectangle 5">
            <a:extLst>
              <a:ext uri="{FF2B5EF4-FFF2-40B4-BE49-F238E27FC236}">
                <a16:creationId xmlns:a16="http://schemas.microsoft.com/office/drawing/2014/main" id="{1EF60170-5FC3-352D-4C3E-BFC16701C5D2}"/>
              </a:ext>
            </a:extLst>
          </p:cNvPr>
          <p:cNvSpPr/>
          <p:nvPr/>
        </p:nvSpPr>
        <p:spPr>
          <a:xfrm rot="21112217">
            <a:off x="816892" y="4561674"/>
            <a:ext cx="2670859"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Premier</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don?</a:t>
            </a:r>
          </a:p>
        </p:txBody>
      </p:sp>
      <p:sp>
        <p:nvSpPr>
          <p:cNvPr id="7" name="Rectangle 6">
            <a:extLst>
              <a:ext uri="{FF2B5EF4-FFF2-40B4-BE49-F238E27FC236}">
                <a16:creationId xmlns:a16="http://schemas.microsoft.com/office/drawing/2014/main" id="{C743BDB4-0A6B-A5DC-F755-C938E2F00E16}"/>
              </a:ext>
            </a:extLst>
          </p:cNvPr>
          <p:cNvSpPr/>
          <p:nvPr/>
        </p:nvSpPr>
        <p:spPr>
          <a:xfrm rot="1400644">
            <a:off x="8670956" y="271027"/>
            <a:ext cx="2834687"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Pratique</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privée?</a:t>
            </a:r>
          </a:p>
        </p:txBody>
      </p:sp>
      <p:sp>
        <p:nvSpPr>
          <p:cNvPr id="8" name="Rectangle 7">
            <a:extLst>
              <a:ext uri="{FF2B5EF4-FFF2-40B4-BE49-F238E27FC236}">
                <a16:creationId xmlns:a16="http://schemas.microsoft.com/office/drawing/2014/main" id="{9FA5C59D-4FC8-6A88-D3BB-1445D9A29FA5}"/>
              </a:ext>
            </a:extLst>
          </p:cNvPr>
          <p:cNvSpPr/>
          <p:nvPr/>
        </p:nvSpPr>
        <p:spPr>
          <a:xfrm rot="20095582">
            <a:off x="7184105" y="3037707"/>
            <a:ext cx="399038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Moyen de</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croissance?</a:t>
            </a:r>
          </a:p>
        </p:txBody>
      </p:sp>
      <p:sp>
        <p:nvSpPr>
          <p:cNvPr id="9" name="Rectangle 8">
            <a:extLst>
              <a:ext uri="{FF2B5EF4-FFF2-40B4-BE49-F238E27FC236}">
                <a16:creationId xmlns:a16="http://schemas.microsoft.com/office/drawing/2014/main" id="{CC4CCFA0-B2AA-5A39-604C-E931A0871E21}"/>
              </a:ext>
            </a:extLst>
          </p:cNvPr>
          <p:cNvSpPr/>
          <p:nvPr/>
        </p:nvSpPr>
        <p:spPr>
          <a:xfrm>
            <a:off x="5156596" y="893371"/>
            <a:ext cx="2544287"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Don</a:t>
            </a:r>
            <a:b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br>
            <a:r>
              <a:rPr kumimoji="0" lang="fr-FR" sz="5400" b="1" i="0" u="none" strike="noStrike" kern="1200" cap="none" spc="0" normalizeH="0" baseline="0" noProof="0" dirty="0">
                <a:ln w="10160">
                  <a:solidFill>
                    <a:srgbClr val="A02B93"/>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actuel?</a:t>
            </a:r>
          </a:p>
        </p:txBody>
      </p:sp>
      <p:sp>
        <p:nvSpPr>
          <p:cNvPr id="2" name="Rectangle : coins arrondis 1">
            <a:extLst>
              <a:ext uri="{FF2B5EF4-FFF2-40B4-BE49-F238E27FC236}">
                <a16:creationId xmlns:a16="http://schemas.microsoft.com/office/drawing/2014/main" id="{8BF91669-60C7-F185-658C-ACF5FE75791A}"/>
              </a:ext>
            </a:extLst>
          </p:cNvPr>
          <p:cNvSpPr/>
          <p:nvPr/>
        </p:nvSpPr>
        <p:spPr>
          <a:xfrm>
            <a:off x="1037492" y="679938"/>
            <a:ext cx="10117015" cy="5498123"/>
          </a:xfrm>
          <a:prstGeom prst="roundRect">
            <a:avLst/>
          </a:prstGeom>
          <a:solidFill>
            <a:schemeClr val="bg2">
              <a:lumMod val="25000"/>
              <a:alpha val="8958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rPr>
              <a:t>L’assistant de Bal Bahadur [chaman tibétain] était un homme timide nommé </a:t>
            </a:r>
            <a:r>
              <a:rPr kumimoji="0" lang="fr-FR" sz="2400" b="0" i="0" u="none" strike="noStrike" kern="1200" cap="none" spc="0" normalizeH="0" baseline="0" noProof="0" dirty="0" err="1">
                <a:ln>
                  <a:noFill/>
                </a:ln>
                <a:solidFill>
                  <a:prstClr val="white"/>
                </a:solidFill>
                <a:effectLst/>
                <a:uLnTx/>
                <a:uFillTx/>
                <a:latin typeface="Aptos" panose="02110004020202020204"/>
                <a:ea typeface="+mn-ea"/>
                <a:cs typeface="+mn-cs"/>
              </a:rPr>
              <a:t>Tulba</a:t>
            </a:r>
            <a:r>
              <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rPr>
              <a:t> ; et ensemble ils formaient une bonne paire de collègues. Chacun connaissait le numéro de l’autre et les percussions se faisaient écho l’une à l’autre. Mais alors que la nuit se prolongeait, plusieurs des spectateurs furent pris de fatigue et rentrèrent chez eux. Vers une heure du matin, alors que nous n’étions plus qu’un petit groupe, un esprit de lama des Montagnes Kailas descendit sur Bal Bahadur. Il se mit à chanter de manière délicate et magnifique, dansant avec grâce autour de la pièce. Il se rapprocha du feu et se mit à parler dans la langue secrète des lamas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David E. Watters, </a:t>
            </a:r>
            <a:r>
              <a:rPr kumimoji="0" lang="fr-FR" sz="1800" b="0" i="1" u="none" strike="noStrike" kern="1200" cap="none" spc="0" normalizeH="0" baseline="0" noProof="0" dirty="0">
                <a:ln>
                  <a:noFill/>
                </a:ln>
                <a:solidFill>
                  <a:prstClr val="white"/>
                </a:solidFill>
                <a:effectLst/>
                <a:uLnTx/>
                <a:uFillTx/>
                <a:latin typeface="Aptos" panose="02110004020202020204"/>
                <a:ea typeface="+mn-ea"/>
                <a:cs typeface="+mn-cs"/>
              </a:rPr>
              <a:t>At the Foot of the </a:t>
            </a:r>
            <a:r>
              <a:rPr kumimoji="0" lang="fr-FR" sz="1800" b="0" i="1" u="none" strike="noStrike" kern="1200" cap="none" spc="0" normalizeH="0" baseline="0" noProof="0" dirty="0" err="1">
                <a:ln>
                  <a:noFill/>
                </a:ln>
                <a:solidFill>
                  <a:prstClr val="white"/>
                </a:solidFill>
                <a:effectLst/>
                <a:uLnTx/>
                <a:uFillTx/>
                <a:latin typeface="Aptos" panose="02110004020202020204"/>
                <a:ea typeface="+mn-ea"/>
                <a:cs typeface="+mn-cs"/>
              </a:rPr>
              <a:t>Snows</a:t>
            </a: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a:t>
            </a:r>
            <a:b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b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Reading (PA): Thomson Shore, 2011, p. 130-131.</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980396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descr="Une image contenant texte, Police, capture d’écran&#10;&#10;Le contenu généré par l’IA peut être incorrect.">
            <a:extLst>
              <a:ext uri="{FF2B5EF4-FFF2-40B4-BE49-F238E27FC236}">
                <a16:creationId xmlns:a16="http://schemas.microsoft.com/office/drawing/2014/main" id="{0C411EA0-262E-4A5C-F729-27558D9B2C14}"/>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2803420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567C32-D68C-D599-0B77-601E2E0E526A}"/>
              </a:ext>
            </a:extLst>
          </p:cNvPr>
          <p:cNvSpPr>
            <a:spLocks noGrp="1"/>
          </p:cNvSpPr>
          <p:nvPr>
            <p:ph type="title"/>
          </p:nvPr>
        </p:nvSpPr>
        <p:spPr/>
        <p:txBody>
          <a:bodyPr/>
          <a:lstStyle/>
          <a:p>
            <a:r>
              <a:rPr lang="fr-FR" dirty="0"/>
              <a:t>De la Bible à l’histoire contemporaine</a:t>
            </a:r>
          </a:p>
        </p:txBody>
      </p:sp>
      <p:sp>
        <p:nvSpPr>
          <p:cNvPr id="3" name="Espace réservé du contenu 2">
            <a:extLst>
              <a:ext uri="{FF2B5EF4-FFF2-40B4-BE49-F238E27FC236}">
                <a16:creationId xmlns:a16="http://schemas.microsoft.com/office/drawing/2014/main" id="{50DDC392-9181-8643-E462-5EC8C9DDA17D}"/>
              </a:ext>
            </a:extLst>
          </p:cNvPr>
          <p:cNvSpPr>
            <a:spLocks noGrp="1"/>
          </p:cNvSpPr>
          <p:nvPr>
            <p:ph idx="1"/>
          </p:nvPr>
        </p:nvSpPr>
        <p:spPr/>
        <p:txBody>
          <a:bodyPr>
            <a:normAutofit lnSpcReduction="10000"/>
          </a:bodyPr>
          <a:lstStyle/>
          <a:p>
            <a:r>
              <a:rPr lang="fr-FR" dirty="0">
                <a:solidFill>
                  <a:srgbClr val="FFC000"/>
                </a:solidFill>
              </a:rPr>
              <a:t>30, 35, 52 apr. J.-C. </a:t>
            </a:r>
            <a:r>
              <a:rPr lang="fr-FR" dirty="0"/>
              <a:t>: parlers en langues en Actes 2, 10, 19. </a:t>
            </a:r>
          </a:p>
          <a:p>
            <a:r>
              <a:rPr lang="fr-FR" dirty="0">
                <a:solidFill>
                  <a:srgbClr val="FFC000"/>
                </a:solidFill>
              </a:rPr>
              <a:t>55 apr. J.-C. </a:t>
            </a:r>
            <a:r>
              <a:rPr lang="fr-FR" dirty="0"/>
              <a:t>parlers en langues des Corinthiens</a:t>
            </a:r>
          </a:p>
          <a:p>
            <a:endParaRPr lang="fr-FR" dirty="0"/>
          </a:p>
          <a:p>
            <a:r>
              <a:rPr lang="fr-FR" dirty="0">
                <a:solidFill>
                  <a:srgbClr val="FFC000"/>
                </a:solidFill>
              </a:rPr>
              <a:t>4</a:t>
            </a:r>
            <a:r>
              <a:rPr lang="fr-FR" baseline="30000" dirty="0">
                <a:solidFill>
                  <a:srgbClr val="FFC000"/>
                </a:solidFill>
              </a:rPr>
              <a:t>e</a:t>
            </a:r>
            <a:r>
              <a:rPr lang="fr-FR" dirty="0">
                <a:solidFill>
                  <a:srgbClr val="FFC000"/>
                </a:solidFill>
              </a:rPr>
              <a:t> siècle</a:t>
            </a:r>
            <a:r>
              <a:rPr lang="fr-FR" dirty="0"/>
              <a:t>: Augustin et Chrysostome : pratique révolue. </a:t>
            </a:r>
          </a:p>
          <a:p>
            <a:endParaRPr lang="fr-FR" dirty="0"/>
          </a:p>
          <a:p>
            <a:r>
              <a:rPr lang="fr-FR" dirty="0">
                <a:solidFill>
                  <a:srgbClr val="FFC000"/>
                </a:solidFill>
              </a:rPr>
              <a:t>1905</a:t>
            </a:r>
            <a:r>
              <a:rPr lang="fr-FR" dirty="0"/>
              <a:t>: naissance du pentecôtisme</a:t>
            </a:r>
          </a:p>
          <a:p>
            <a:r>
              <a:rPr lang="fr-FR" dirty="0">
                <a:solidFill>
                  <a:srgbClr val="FFC000"/>
                </a:solidFill>
              </a:rPr>
              <a:t>Années 60</a:t>
            </a:r>
            <a:r>
              <a:rPr lang="fr-FR" dirty="0"/>
              <a:t>: naissance du charismatisme </a:t>
            </a:r>
            <a:br>
              <a:rPr lang="fr-FR" dirty="0"/>
            </a:br>
            <a:r>
              <a:rPr lang="fr-FR" dirty="0"/>
              <a:t>(spiritualité pentecôtiste dans certaines Églises évangéliques)</a:t>
            </a:r>
          </a:p>
          <a:p>
            <a:r>
              <a:rPr lang="fr-FR" dirty="0">
                <a:solidFill>
                  <a:srgbClr val="FFC000"/>
                </a:solidFill>
              </a:rPr>
              <a:t>Années 70</a:t>
            </a:r>
            <a:r>
              <a:rPr lang="fr-FR" dirty="0"/>
              <a:t>: renouveau charismatique</a:t>
            </a:r>
            <a:br>
              <a:rPr lang="fr-FR" dirty="0"/>
            </a:br>
            <a:r>
              <a:rPr lang="fr-FR" dirty="0"/>
              <a:t>(spiritualité pentecôtiste dans certaines Églises catholiques)</a:t>
            </a:r>
          </a:p>
          <a:p>
            <a:endParaRPr lang="fr-FR" dirty="0"/>
          </a:p>
        </p:txBody>
      </p:sp>
    </p:spTree>
    <p:extLst>
      <p:ext uri="{BB962C8B-B14F-4D97-AF65-F5344CB8AC3E}">
        <p14:creationId xmlns:p14="http://schemas.microsoft.com/office/powerpoint/2010/main" val="35630367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5F27A-9C55-D48C-DF61-8818D4411AA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8103932D-C492-4D3A-AFCB-1C96F1184766}"/>
              </a:ext>
            </a:extLst>
          </p:cNvPr>
          <p:cNvSpPr txBox="1"/>
          <p:nvPr/>
        </p:nvSpPr>
        <p:spPr>
          <a:xfrm>
            <a:off x="806548" y="708016"/>
            <a:ext cx="10578904"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3000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26</a:t>
            </a:r>
            <a:r>
              <a:rPr kumimoji="0" lang="fr-FR" sz="32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Que faire donc, frères ? Lorsque vous vous assemblez, chacun a-t-il un cantique, une instruction, une révélation, une langue, une interprétation, que tout se fasse pour l’édification. </a:t>
            </a:r>
            <a:r>
              <a:rPr kumimoji="0" lang="fr-FR" sz="3200" b="0" i="0" u="none" strike="noStrike" kern="1200" cap="none" spc="0" normalizeH="0" baseline="3000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27</a:t>
            </a:r>
            <a:r>
              <a:rPr kumimoji="0" lang="fr-FR" sz="32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t>
            </a:r>
            <a:r>
              <a:rPr kumimoji="0" lang="fr-FR" sz="3200" b="0" i="0" u="none" strike="noStrike" kern="1200" cap="none" spc="0" normalizeH="0" baseline="0" noProof="0" dirty="0">
                <a:ln>
                  <a:noFill/>
                </a:ln>
                <a:solidFill>
                  <a:srgbClr val="FFC000"/>
                </a:solidFill>
                <a:effectLst/>
                <a:uLnTx/>
                <a:uFillTx/>
                <a:latin typeface="Calibri" panose="020F0502020204030204" pitchFamily="34" charset="0"/>
                <a:ea typeface="Aptos" panose="020B0004020202020204" pitchFamily="34" charset="0"/>
                <a:cs typeface="Times New Roman" panose="02020603050405020304" pitchFamily="18" charset="0"/>
              </a:rPr>
              <a:t>Si l’un parle en langues, tout au plus deux ou trois, et encore chacun à son tour, qu’il y en ait un aussi qui interprète</a:t>
            </a:r>
            <a:r>
              <a:rPr kumimoji="0" lang="fr-FR" sz="32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t>
            </a:r>
            <a:r>
              <a:rPr kumimoji="0" lang="fr-FR" sz="3200" b="0" i="0" u="none" strike="noStrike" kern="1200" cap="none" spc="0" normalizeH="0" baseline="3000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28</a:t>
            </a:r>
            <a:r>
              <a:rPr kumimoji="0" lang="fr-FR" sz="32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t>
            </a:r>
            <a:r>
              <a:rPr kumimoji="0" lang="fr-FR" sz="3200" b="0" i="0" u="none" strike="noStrike" kern="1200" cap="none" spc="0" normalizeH="0" baseline="0" noProof="0" dirty="0">
                <a:ln>
                  <a:noFill/>
                </a:ln>
                <a:solidFill>
                  <a:srgbClr val="FFC000"/>
                </a:solidFill>
                <a:effectLst/>
                <a:uLnTx/>
                <a:uFillTx/>
                <a:latin typeface="Calibri" panose="020F0502020204030204" pitchFamily="34" charset="0"/>
                <a:ea typeface="Aptos" panose="020B0004020202020204" pitchFamily="34" charset="0"/>
                <a:cs typeface="Times New Roman" panose="02020603050405020304" pitchFamily="18" charset="0"/>
              </a:rPr>
              <a:t>S’il n’y a pas d’interprète, qu’on se taise dans l’Église, qu’on parle à soi-même et à Dieu</a:t>
            </a:r>
            <a:r>
              <a:rPr kumimoji="0" lang="fr-FR" sz="32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(1 Cor 14.26–28)</a:t>
            </a:r>
          </a:p>
        </p:txBody>
      </p:sp>
    </p:spTree>
    <p:extLst>
      <p:ext uri="{BB962C8B-B14F-4D97-AF65-F5344CB8AC3E}">
        <p14:creationId xmlns:p14="http://schemas.microsoft.com/office/powerpoint/2010/main" val="9441361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1D3985-B04C-D5F2-F8FC-01D83B790EBD}"/>
              </a:ext>
            </a:extLst>
          </p:cNvPr>
          <p:cNvSpPr>
            <a:spLocks noGrp="1"/>
          </p:cNvSpPr>
          <p:nvPr>
            <p:ph type="title"/>
          </p:nvPr>
        </p:nvSpPr>
        <p:spPr/>
        <p:txBody>
          <a:bodyPr/>
          <a:lstStyle/>
          <a:p>
            <a:r>
              <a:rPr lang="fr-FR" dirty="0"/>
              <a:t>Le parler en langues en Église (1 Co 12.27-28)</a:t>
            </a:r>
          </a:p>
        </p:txBody>
      </p:sp>
      <p:sp>
        <p:nvSpPr>
          <p:cNvPr id="3" name="Espace réservé du contenu 2">
            <a:extLst>
              <a:ext uri="{FF2B5EF4-FFF2-40B4-BE49-F238E27FC236}">
                <a16:creationId xmlns:a16="http://schemas.microsoft.com/office/drawing/2014/main" id="{4A490BB6-0550-7F26-BC33-98076733E488}"/>
              </a:ext>
            </a:extLst>
          </p:cNvPr>
          <p:cNvSpPr>
            <a:spLocks noGrp="1"/>
          </p:cNvSpPr>
          <p:nvPr>
            <p:ph sz="half" idx="1"/>
          </p:nvPr>
        </p:nvSpPr>
        <p:spPr>
          <a:xfrm>
            <a:off x="838200" y="1825624"/>
            <a:ext cx="4273446" cy="4788931"/>
          </a:xfrm>
        </p:spPr>
        <p:txBody>
          <a:bodyPr>
            <a:normAutofit/>
          </a:bodyPr>
          <a:lstStyle/>
          <a:p>
            <a:pPr marL="0" indent="0">
              <a:buNone/>
            </a:pPr>
            <a:r>
              <a:rPr lang="fr-FR" sz="3200" baseline="30000" dirty="0">
                <a:latin typeface="Calibri" panose="020F0502020204030204" pitchFamily="34" charset="0"/>
                <a:ea typeface="Aptos" panose="020B0004020202020204" pitchFamily="34" charset="0"/>
                <a:cs typeface="Times New Roman" panose="02020603050405020304" pitchFamily="18" charset="0"/>
              </a:rPr>
              <a:t>27</a:t>
            </a:r>
            <a:r>
              <a:rPr lang="fr-FR" sz="3200" dirty="0">
                <a:latin typeface="Calibri" panose="020F0502020204030204" pitchFamily="34" charset="0"/>
                <a:ea typeface="Aptos" panose="020B0004020202020204" pitchFamily="34" charset="0"/>
                <a:cs typeface="Times New Roman" panose="02020603050405020304" pitchFamily="18" charset="0"/>
              </a:rPr>
              <a:t> </a:t>
            </a:r>
            <a:r>
              <a:rPr lang="fr-FR" sz="3200" dirty="0">
                <a:solidFill>
                  <a:srgbClr val="FFC000"/>
                </a:solidFill>
                <a:latin typeface="Calibri" panose="020F0502020204030204" pitchFamily="34" charset="0"/>
                <a:ea typeface="Aptos" panose="020B0004020202020204" pitchFamily="34" charset="0"/>
                <a:cs typeface="Times New Roman" panose="02020603050405020304" pitchFamily="18" charset="0"/>
              </a:rPr>
              <a:t>Si l’un parle en langues</a:t>
            </a:r>
            <a:r>
              <a:rPr lang="fr-FR" sz="3200" dirty="0">
                <a:latin typeface="Calibri" panose="020F0502020204030204" pitchFamily="34" charset="0"/>
                <a:ea typeface="Aptos" panose="020B0004020202020204" pitchFamily="34" charset="0"/>
                <a:cs typeface="Times New Roman" panose="02020603050405020304" pitchFamily="18" charset="0"/>
              </a:rPr>
              <a:t>, tout au plus deux ou trois, et encore chacun à son tour, qu’il y en ait un aussi qui interprète. </a:t>
            </a:r>
            <a:r>
              <a:rPr lang="fr-FR" sz="3200" baseline="30000" dirty="0">
                <a:latin typeface="Calibri" panose="020F0502020204030204" pitchFamily="34" charset="0"/>
                <a:ea typeface="Aptos" panose="020B0004020202020204" pitchFamily="34" charset="0"/>
                <a:cs typeface="Times New Roman" panose="02020603050405020304" pitchFamily="18" charset="0"/>
              </a:rPr>
              <a:t>28</a:t>
            </a:r>
            <a:r>
              <a:rPr lang="fr-FR" sz="3200" dirty="0">
                <a:latin typeface="Calibri" panose="020F0502020204030204" pitchFamily="34" charset="0"/>
                <a:ea typeface="Aptos" panose="020B0004020202020204" pitchFamily="34" charset="0"/>
                <a:cs typeface="Times New Roman" panose="02020603050405020304" pitchFamily="18" charset="0"/>
              </a:rPr>
              <a:t> S’il n’y a pas d’interprète, qu’on se taise dans l’Église, qu’on parle à soi-même et à Dieu.</a:t>
            </a:r>
            <a:endParaRPr lang="fr-FR" sz="3200" dirty="0"/>
          </a:p>
        </p:txBody>
      </p:sp>
      <p:sp>
        <p:nvSpPr>
          <p:cNvPr id="4" name="Espace réservé du contenu 3">
            <a:extLst>
              <a:ext uri="{FF2B5EF4-FFF2-40B4-BE49-F238E27FC236}">
                <a16:creationId xmlns:a16="http://schemas.microsoft.com/office/drawing/2014/main" id="{CDBCEB2C-A6A9-3996-9B4D-D591419A074A}"/>
              </a:ext>
            </a:extLst>
          </p:cNvPr>
          <p:cNvSpPr>
            <a:spLocks noGrp="1"/>
          </p:cNvSpPr>
          <p:nvPr>
            <p:ph sz="half" idx="2"/>
          </p:nvPr>
        </p:nvSpPr>
        <p:spPr/>
        <p:txBody>
          <a:bodyPr>
            <a:normAutofit/>
          </a:bodyPr>
          <a:lstStyle/>
          <a:p>
            <a:pPr marL="514350" indent="-514350">
              <a:buFont typeface="+mj-lt"/>
              <a:buAutoNum type="arabicPeriod"/>
            </a:pPr>
            <a:r>
              <a:rPr lang="fr-FR" dirty="0">
                <a:solidFill>
                  <a:srgbClr val="FFC000"/>
                </a:solidFill>
              </a:rPr>
              <a:t>La nature des langues </a:t>
            </a:r>
            <a:r>
              <a:rPr lang="fr-FR" dirty="0"/>
              <a:t>(12.27a)</a:t>
            </a:r>
          </a:p>
          <a:p>
            <a:pPr marL="514350" indent="-514350">
              <a:buFont typeface="+mj-lt"/>
              <a:buAutoNum type="arabicPeriod"/>
            </a:pPr>
            <a:r>
              <a:rPr lang="fr-FR" dirty="0"/>
              <a:t>La pratique des langues (12.27b)</a:t>
            </a:r>
          </a:p>
          <a:p>
            <a:pPr marL="514350" indent="-514350">
              <a:buFont typeface="+mj-lt"/>
              <a:buAutoNum type="arabicPeriod"/>
            </a:pPr>
            <a:r>
              <a:rPr lang="fr-FR" dirty="0"/>
              <a:t>L’interprétation des langues (12.27c)</a:t>
            </a:r>
          </a:p>
          <a:p>
            <a:pPr marL="514350" indent="-514350">
              <a:buFont typeface="+mj-lt"/>
              <a:buAutoNum type="arabicPeriod"/>
            </a:pPr>
            <a:r>
              <a:rPr lang="fr-FR" dirty="0"/>
              <a:t>Le cadrage des langues (12.28)</a:t>
            </a:r>
          </a:p>
          <a:p>
            <a:pPr marL="514350" indent="-514350">
              <a:buFont typeface="+mj-lt"/>
              <a:buAutoNum type="arabicPeriod"/>
            </a:pPr>
            <a:endParaRPr lang="fr-FR" dirty="0"/>
          </a:p>
          <a:p>
            <a:pPr marL="0" indent="0">
              <a:buNone/>
            </a:pPr>
            <a:endParaRPr lang="fr-FR" dirty="0"/>
          </a:p>
        </p:txBody>
      </p:sp>
    </p:spTree>
    <p:extLst>
      <p:ext uri="{BB962C8B-B14F-4D97-AF65-F5344CB8AC3E}">
        <p14:creationId xmlns:p14="http://schemas.microsoft.com/office/powerpoint/2010/main" val="23892244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9667D5-4900-EFC2-B518-114DD0CCFFE8}"/>
              </a:ext>
            </a:extLst>
          </p:cNvPr>
          <p:cNvSpPr/>
          <p:nvPr/>
        </p:nvSpPr>
        <p:spPr>
          <a:xfrm>
            <a:off x="1721668" y="2967335"/>
            <a:ext cx="874867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D’où viennent les langues?</a:t>
            </a:r>
          </a:p>
        </p:txBody>
      </p:sp>
    </p:spTree>
    <p:extLst>
      <p:ext uri="{BB962C8B-B14F-4D97-AF65-F5344CB8AC3E}">
        <p14:creationId xmlns:p14="http://schemas.microsoft.com/office/powerpoint/2010/main" val="35056771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AutoShape 7"/>
          <p:cNvSpPr>
            <a:spLocks noChangeArrowheads="1"/>
          </p:cNvSpPr>
          <p:nvPr/>
        </p:nvSpPr>
        <p:spPr bwMode="auto">
          <a:xfrm>
            <a:off x="9658706" y="3807099"/>
            <a:ext cx="593725" cy="463550"/>
          </a:xfrm>
          <a:prstGeom prst="downArrowCallout">
            <a:avLst>
              <a:gd name="adj1" fmla="val 14314"/>
              <a:gd name="adj2" fmla="val 7157"/>
              <a:gd name="adj3" fmla="val 0"/>
              <a:gd name="adj4" fmla="val 68546"/>
            </a:avLst>
          </a:prstGeom>
          <a:solidFill>
            <a:srgbClr val="CCFF33"/>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solidFill>
                <a:effectLst/>
                <a:uLnTx/>
                <a:uFillTx/>
                <a:latin typeface="Aptos" panose="02110004020202020204"/>
                <a:ea typeface="+mn-ea"/>
                <a:cs typeface="+mn-cs"/>
              </a:rPr>
              <a:t>Moïse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500" b="1" i="0" u="none" strike="noStrike" kern="1200" cap="none" spc="0" normalizeH="0" baseline="0" noProof="0" dirty="0" err="1">
                <a:ln>
                  <a:noFill/>
                </a:ln>
                <a:solidFill>
                  <a:prstClr val="black"/>
                </a:solidFill>
                <a:effectLst/>
                <a:uLnTx/>
                <a:uFillTx/>
                <a:latin typeface="Aptos" panose="02110004020202020204"/>
                <a:ea typeface="+mn-ea"/>
                <a:cs typeface="+mn-cs"/>
              </a:rPr>
              <a:t>Dt</a:t>
            </a:r>
            <a:r>
              <a:rPr kumimoji="0" lang="fr-FR" sz="500" b="1" i="0" u="none" strike="noStrike" kern="1200" cap="none" spc="0" normalizeH="0" baseline="0" noProof="0" dirty="0">
                <a:ln>
                  <a:noFill/>
                </a:ln>
                <a:solidFill>
                  <a:prstClr val="black"/>
                </a:solidFill>
                <a:effectLst/>
                <a:uLnTx/>
                <a:uFillTx/>
                <a:latin typeface="Aptos" panose="02110004020202020204"/>
                <a:ea typeface="+mn-ea"/>
                <a:cs typeface="+mn-cs"/>
              </a:rPr>
              <a:t> 28)</a:t>
            </a:r>
          </a:p>
        </p:txBody>
      </p:sp>
      <p:sp>
        <p:nvSpPr>
          <p:cNvPr id="6" name="AutoShape 6"/>
          <p:cNvSpPr>
            <a:spLocks noChangeArrowheads="1"/>
          </p:cNvSpPr>
          <p:nvPr/>
        </p:nvSpPr>
        <p:spPr bwMode="auto">
          <a:xfrm>
            <a:off x="7173037" y="2552700"/>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Babel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Gen</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11)</a:t>
            </a:r>
          </a:p>
        </p:txBody>
      </p:sp>
    </p:spTree>
    <p:extLst>
      <p:ext uri="{BB962C8B-B14F-4D97-AF65-F5344CB8AC3E}">
        <p14:creationId xmlns:p14="http://schemas.microsoft.com/office/powerpoint/2010/main" val="61339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68024-D0D5-6E79-CA0E-FD2969416789}"/>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C6860C96-600C-01AC-23F8-4299F8FC0DC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AutoShape 7">
            <a:extLst>
              <a:ext uri="{FF2B5EF4-FFF2-40B4-BE49-F238E27FC236}">
                <a16:creationId xmlns:a16="http://schemas.microsoft.com/office/drawing/2014/main" id="{F913911F-601C-B383-0EA9-876F93B3A9D8}"/>
              </a:ext>
            </a:extLst>
          </p:cNvPr>
          <p:cNvSpPr>
            <a:spLocks noChangeArrowheads="1"/>
          </p:cNvSpPr>
          <p:nvPr/>
        </p:nvSpPr>
        <p:spPr bwMode="auto">
          <a:xfrm>
            <a:off x="9658706" y="3807099"/>
            <a:ext cx="593725" cy="463550"/>
          </a:xfrm>
          <a:prstGeom prst="downArrowCallout">
            <a:avLst>
              <a:gd name="adj1" fmla="val 14314"/>
              <a:gd name="adj2" fmla="val 7157"/>
              <a:gd name="adj3" fmla="val 0"/>
              <a:gd name="adj4" fmla="val 68546"/>
            </a:avLst>
          </a:prstGeom>
          <a:solidFill>
            <a:srgbClr val="CCFF33"/>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solidFill>
                <a:effectLst/>
                <a:uLnTx/>
                <a:uFillTx/>
                <a:latin typeface="Aptos" panose="02110004020202020204"/>
                <a:ea typeface="+mn-ea"/>
                <a:cs typeface="+mn-cs"/>
              </a:rPr>
              <a:t>Esaïe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prstClr val="black"/>
                </a:solidFill>
                <a:effectLst/>
                <a:uLnTx/>
                <a:uFillTx/>
                <a:latin typeface="Aptos" panose="02110004020202020204"/>
                <a:ea typeface="+mn-ea"/>
                <a:cs typeface="+mn-cs"/>
              </a:rPr>
              <a:t>(Es 28)</a:t>
            </a:r>
          </a:p>
        </p:txBody>
      </p:sp>
      <p:sp>
        <p:nvSpPr>
          <p:cNvPr id="6" name="AutoShape 6">
            <a:extLst>
              <a:ext uri="{FF2B5EF4-FFF2-40B4-BE49-F238E27FC236}">
                <a16:creationId xmlns:a16="http://schemas.microsoft.com/office/drawing/2014/main" id="{438618F9-3F88-F168-3350-E932979D23F0}"/>
              </a:ext>
            </a:extLst>
          </p:cNvPr>
          <p:cNvSpPr>
            <a:spLocks noChangeArrowheads="1"/>
          </p:cNvSpPr>
          <p:nvPr/>
        </p:nvSpPr>
        <p:spPr bwMode="auto">
          <a:xfrm>
            <a:off x="7173037" y="2552700"/>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Moïse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Dt</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28)</a:t>
            </a:r>
          </a:p>
        </p:txBody>
      </p:sp>
      <p:sp>
        <p:nvSpPr>
          <p:cNvPr id="2" name="AutoShape 6">
            <a:extLst>
              <a:ext uri="{FF2B5EF4-FFF2-40B4-BE49-F238E27FC236}">
                <a16:creationId xmlns:a16="http://schemas.microsoft.com/office/drawing/2014/main" id="{16AA7711-CB6B-2058-6408-72FFEE18F8B2}"/>
              </a:ext>
            </a:extLst>
          </p:cNvPr>
          <p:cNvSpPr>
            <a:spLocks noChangeArrowheads="1"/>
          </p:cNvSpPr>
          <p:nvPr/>
        </p:nvSpPr>
        <p:spPr bwMode="auto">
          <a:xfrm>
            <a:off x="1544747" y="4270649"/>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Babel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Gen</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11)</a:t>
            </a:r>
          </a:p>
        </p:txBody>
      </p:sp>
    </p:spTree>
    <p:extLst>
      <p:ext uri="{BB962C8B-B14F-4D97-AF65-F5344CB8AC3E}">
        <p14:creationId xmlns:p14="http://schemas.microsoft.com/office/powerpoint/2010/main" val="313450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9555F-60E5-67CA-0B94-457F8366AB08}"/>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3821385D-75D4-3570-5232-1654B515A3B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AutoShape 7">
            <a:extLst>
              <a:ext uri="{FF2B5EF4-FFF2-40B4-BE49-F238E27FC236}">
                <a16:creationId xmlns:a16="http://schemas.microsoft.com/office/drawing/2014/main" id="{21966DD7-3747-735A-07EC-4BB2A3503934}"/>
              </a:ext>
            </a:extLst>
          </p:cNvPr>
          <p:cNvSpPr>
            <a:spLocks noChangeArrowheads="1"/>
          </p:cNvSpPr>
          <p:nvPr/>
        </p:nvSpPr>
        <p:spPr bwMode="auto">
          <a:xfrm>
            <a:off x="9658706" y="3807099"/>
            <a:ext cx="593725" cy="463550"/>
          </a:xfrm>
          <a:prstGeom prst="downArrowCallout">
            <a:avLst>
              <a:gd name="adj1" fmla="val 14314"/>
              <a:gd name="adj2" fmla="val 7157"/>
              <a:gd name="adj3" fmla="val 0"/>
              <a:gd name="adj4" fmla="val 68546"/>
            </a:avLst>
          </a:prstGeom>
          <a:solidFill>
            <a:srgbClr val="CCFF33"/>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solidFill>
                <a:effectLst/>
                <a:uLnTx/>
                <a:uFillTx/>
                <a:latin typeface="Aptos" panose="02110004020202020204"/>
                <a:ea typeface="+mn-ea"/>
                <a:cs typeface="+mn-cs"/>
              </a:rPr>
              <a:t>Jérémie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prstClr val="black"/>
                </a:solidFill>
                <a:effectLst/>
                <a:uLnTx/>
                <a:uFillTx/>
                <a:latin typeface="Aptos" panose="02110004020202020204"/>
                <a:ea typeface="+mn-ea"/>
                <a:cs typeface="+mn-cs"/>
              </a:rPr>
              <a:t>(Je 28)</a:t>
            </a:r>
          </a:p>
        </p:txBody>
      </p:sp>
      <p:sp>
        <p:nvSpPr>
          <p:cNvPr id="6" name="AutoShape 6">
            <a:extLst>
              <a:ext uri="{FF2B5EF4-FFF2-40B4-BE49-F238E27FC236}">
                <a16:creationId xmlns:a16="http://schemas.microsoft.com/office/drawing/2014/main" id="{4CB9771E-B3A9-3B2B-0A36-0F89E69EB501}"/>
              </a:ext>
            </a:extLst>
          </p:cNvPr>
          <p:cNvSpPr>
            <a:spLocks noChangeArrowheads="1"/>
          </p:cNvSpPr>
          <p:nvPr/>
        </p:nvSpPr>
        <p:spPr bwMode="auto">
          <a:xfrm>
            <a:off x="7173037" y="2552700"/>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Ésaïe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És</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28)</a:t>
            </a:r>
          </a:p>
        </p:txBody>
      </p:sp>
      <p:sp>
        <p:nvSpPr>
          <p:cNvPr id="2" name="AutoShape 6">
            <a:extLst>
              <a:ext uri="{FF2B5EF4-FFF2-40B4-BE49-F238E27FC236}">
                <a16:creationId xmlns:a16="http://schemas.microsoft.com/office/drawing/2014/main" id="{4A3D9184-5859-4832-5F54-5F9B21F1FD28}"/>
              </a:ext>
            </a:extLst>
          </p:cNvPr>
          <p:cNvSpPr>
            <a:spLocks noChangeArrowheads="1"/>
          </p:cNvSpPr>
          <p:nvPr/>
        </p:nvSpPr>
        <p:spPr bwMode="auto">
          <a:xfrm>
            <a:off x="1544747" y="4270649"/>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Moïse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Dt</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28)</a:t>
            </a:r>
          </a:p>
        </p:txBody>
      </p:sp>
    </p:spTree>
    <p:extLst>
      <p:ext uri="{BB962C8B-B14F-4D97-AF65-F5344CB8AC3E}">
        <p14:creationId xmlns:p14="http://schemas.microsoft.com/office/powerpoint/2010/main" val="212184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7BDA1-EAD1-9CE0-95B1-B01D530E0DA9}"/>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4FC70273-4C7E-71B3-58A2-84BFD8A5A1A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AutoShape 7">
            <a:extLst>
              <a:ext uri="{FF2B5EF4-FFF2-40B4-BE49-F238E27FC236}">
                <a16:creationId xmlns:a16="http://schemas.microsoft.com/office/drawing/2014/main" id="{2123BAC8-1BBB-D900-A787-904CFE257518}"/>
              </a:ext>
            </a:extLst>
          </p:cNvPr>
          <p:cNvSpPr>
            <a:spLocks noChangeArrowheads="1"/>
          </p:cNvSpPr>
          <p:nvPr/>
        </p:nvSpPr>
        <p:spPr bwMode="auto">
          <a:xfrm>
            <a:off x="9658706" y="3807099"/>
            <a:ext cx="593725" cy="463550"/>
          </a:xfrm>
          <a:prstGeom prst="downArrowCallout">
            <a:avLst>
              <a:gd name="adj1" fmla="val 14314"/>
              <a:gd name="adj2" fmla="val 7157"/>
              <a:gd name="adj3" fmla="val 0"/>
              <a:gd name="adj4" fmla="val 68546"/>
            </a:avLst>
          </a:prstGeom>
          <a:solidFill>
            <a:srgbClr val="CCFF33"/>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solidFill>
                <a:effectLst/>
                <a:uLnTx/>
                <a:uFillTx/>
                <a:latin typeface="Aptos" panose="02110004020202020204"/>
                <a:ea typeface="+mn-ea"/>
                <a:cs typeface="+mn-cs"/>
              </a:rPr>
              <a:t>Pentecôte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500" b="1" i="0" u="none" strike="noStrike" kern="1200" cap="none" spc="0" normalizeH="0" baseline="0" noProof="0" dirty="0" err="1">
                <a:ln>
                  <a:noFill/>
                </a:ln>
                <a:solidFill>
                  <a:prstClr val="black"/>
                </a:solidFill>
                <a:effectLst/>
                <a:uLnTx/>
                <a:uFillTx/>
                <a:latin typeface="Aptos" panose="02110004020202020204"/>
                <a:ea typeface="+mn-ea"/>
                <a:cs typeface="+mn-cs"/>
              </a:rPr>
              <a:t>Ac</a:t>
            </a:r>
            <a:r>
              <a:rPr kumimoji="0" lang="fr-FR" sz="500" b="1" i="0" u="none" strike="noStrike" kern="1200" cap="none" spc="0" normalizeH="0" baseline="0" noProof="0" dirty="0">
                <a:ln>
                  <a:noFill/>
                </a:ln>
                <a:solidFill>
                  <a:prstClr val="black"/>
                </a:solidFill>
                <a:effectLst/>
                <a:uLnTx/>
                <a:uFillTx/>
                <a:latin typeface="Aptos" panose="02110004020202020204"/>
                <a:ea typeface="+mn-ea"/>
                <a:cs typeface="+mn-cs"/>
              </a:rPr>
              <a:t> 2)</a:t>
            </a:r>
          </a:p>
        </p:txBody>
      </p:sp>
      <p:sp>
        <p:nvSpPr>
          <p:cNvPr id="6" name="AutoShape 6">
            <a:extLst>
              <a:ext uri="{FF2B5EF4-FFF2-40B4-BE49-F238E27FC236}">
                <a16:creationId xmlns:a16="http://schemas.microsoft.com/office/drawing/2014/main" id="{044C0FEF-7631-254A-5157-B7815E55E7B8}"/>
              </a:ext>
            </a:extLst>
          </p:cNvPr>
          <p:cNvSpPr>
            <a:spLocks noChangeArrowheads="1"/>
          </p:cNvSpPr>
          <p:nvPr/>
        </p:nvSpPr>
        <p:spPr bwMode="auto">
          <a:xfrm>
            <a:off x="7173037" y="2552700"/>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Jérémie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Jé</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5.15)</a:t>
            </a:r>
          </a:p>
        </p:txBody>
      </p:sp>
      <p:sp>
        <p:nvSpPr>
          <p:cNvPr id="2" name="AutoShape 6">
            <a:extLst>
              <a:ext uri="{FF2B5EF4-FFF2-40B4-BE49-F238E27FC236}">
                <a16:creationId xmlns:a16="http://schemas.microsoft.com/office/drawing/2014/main" id="{66D4C6B7-5BDF-7A6F-F9DE-99CBE4827D21}"/>
              </a:ext>
            </a:extLst>
          </p:cNvPr>
          <p:cNvSpPr>
            <a:spLocks noChangeArrowheads="1"/>
          </p:cNvSpPr>
          <p:nvPr/>
        </p:nvSpPr>
        <p:spPr bwMode="auto">
          <a:xfrm>
            <a:off x="1544747" y="4270649"/>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Ésaïe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És</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28)</a:t>
            </a:r>
          </a:p>
        </p:txBody>
      </p:sp>
    </p:spTree>
    <p:extLst>
      <p:ext uri="{BB962C8B-B14F-4D97-AF65-F5344CB8AC3E}">
        <p14:creationId xmlns:p14="http://schemas.microsoft.com/office/powerpoint/2010/main" val="289459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2" name="Rectangle 8"/>
          <p:cNvSpPr>
            <a:spLocks noGrp="1" noChangeArrowheads="1"/>
          </p:cNvSpPr>
          <p:nvPr>
            <p:ph type="title"/>
          </p:nvPr>
        </p:nvSpPr>
        <p:spPr/>
        <p:txBody>
          <a:bodyPr/>
          <a:lstStyle/>
          <a:p>
            <a:r>
              <a:rPr lang="fr-FR" dirty="0"/>
              <a:t>Langues dans l’AT = l’histoire des jugements</a:t>
            </a:r>
          </a:p>
        </p:txBody>
      </p:sp>
      <p:cxnSp>
        <p:nvCxnSpPr>
          <p:cNvPr id="3" name="Connecteur droit avec flèche 2"/>
          <p:cNvCxnSpPr>
            <a:cxnSpLocks/>
          </p:cNvCxnSpPr>
          <p:nvPr/>
        </p:nvCxnSpPr>
        <p:spPr>
          <a:xfrm>
            <a:off x="2423592" y="1422069"/>
            <a:ext cx="0" cy="5247291"/>
          </a:xfrm>
          <a:prstGeom prst="straightConnector1">
            <a:avLst/>
          </a:prstGeom>
          <a:ln w="38100">
            <a:tailEnd type="arrow" w="med" len="lg"/>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466142" y="2348880"/>
            <a:ext cx="816249"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1905"/>
                <a:gradFill>
                  <a:gsLst>
                    <a:gs pos="0">
                      <a:srgbClr val="4EA72E">
                        <a:shade val="20000"/>
                        <a:satMod val="200000"/>
                      </a:srgbClr>
                    </a:gs>
                    <a:gs pos="78000">
                      <a:srgbClr val="4EA72E">
                        <a:tint val="90000"/>
                        <a:shade val="89000"/>
                        <a:satMod val="220000"/>
                      </a:srgbClr>
                    </a:gs>
                    <a:gs pos="100000">
                      <a:srgbClr val="4EA72E">
                        <a:tint val="12000"/>
                        <a:satMod val="255000"/>
                      </a:srgbClr>
                    </a:gs>
                  </a:gsLst>
                  <a:lin ang="5400000"/>
                </a:gradFill>
                <a:effectLst>
                  <a:innerShdw blurRad="69850" dist="43180" dir="5400000">
                    <a:srgbClr val="000000">
                      <a:alpha val="65000"/>
                    </a:srgbClr>
                  </a:innerShdw>
                </a:effectLst>
                <a:uLnTx/>
                <a:uFillTx/>
                <a:latin typeface="Aptos" panose="02110004020202020204"/>
                <a:ea typeface="+mn-ea"/>
                <a:cs typeface="+mn-cs"/>
              </a:rPr>
              <a:t>-2000</a:t>
            </a:r>
          </a:p>
        </p:txBody>
      </p:sp>
      <p:sp>
        <p:nvSpPr>
          <p:cNvPr id="23" name="Rectangle 22"/>
          <p:cNvSpPr/>
          <p:nvPr/>
        </p:nvSpPr>
        <p:spPr>
          <a:xfrm>
            <a:off x="1474294" y="3284984"/>
            <a:ext cx="79945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1905"/>
                <a:gradFill>
                  <a:gsLst>
                    <a:gs pos="0">
                      <a:srgbClr val="4EA72E">
                        <a:shade val="20000"/>
                        <a:satMod val="200000"/>
                      </a:srgbClr>
                    </a:gs>
                    <a:gs pos="78000">
                      <a:srgbClr val="4EA72E">
                        <a:tint val="90000"/>
                        <a:shade val="89000"/>
                        <a:satMod val="220000"/>
                      </a:srgbClr>
                    </a:gs>
                    <a:gs pos="100000">
                      <a:srgbClr val="4EA72E">
                        <a:tint val="12000"/>
                        <a:satMod val="255000"/>
                      </a:srgbClr>
                    </a:gs>
                  </a:gsLst>
                  <a:lin ang="5400000"/>
                </a:gradFill>
                <a:effectLst>
                  <a:innerShdw blurRad="69850" dist="43180" dir="5400000">
                    <a:srgbClr val="000000">
                      <a:alpha val="65000"/>
                    </a:srgbClr>
                  </a:innerShdw>
                </a:effectLst>
                <a:uLnTx/>
                <a:uFillTx/>
                <a:latin typeface="Aptos" panose="02110004020202020204"/>
                <a:ea typeface="+mn-ea"/>
                <a:cs typeface="+mn-cs"/>
              </a:rPr>
              <a:t>-1500</a:t>
            </a:r>
          </a:p>
        </p:txBody>
      </p:sp>
      <p:sp>
        <p:nvSpPr>
          <p:cNvPr id="24" name="Rectangle 23"/>
          <p:cNvSpPr/>
          <p:nvPr/>
        </p:nvSpPr>
        <p:spPr>
          <a:xfrm>
            <a:off x="1474294" y="4219672"/>
            <a:ext cx="799450"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1905"/>
                <a:gradFill>
                  <a:gsLst>
                    <a:gs pos="0">
                      <a:srgbClr val="4EA72E">
                        <a:shade val="20000"/>
                        <a:satMod val="200000"/>
                      </a:srgbClr>
                    </a:gs>
                    <a:gs pos="78000">
                      <a:srgbClr val="4EA72E">
                        <a:tint val="90000"/>
                        <a:shade val="89000"/>
                        <a:satMod val="220000"/>
                      </a:srgbClr>
                    </a:gs>
                    <a:gs pos="100000">
                      <a:srgbClr val="4EA72E">
                        <a:tint val="12000"/>
                        <a:satMod val="255000"/>
                      </a:srgbClr>
                    </a:gs>
                  </a:gsLst>
                  <a:lin ang="5400000"/>
                </a:gradFill>
                <a:effectLst>
                  <a:innerShdw blurRad="69850" dist="43180" dir="5400000">
                    <a:srgbClr val="000000">
                      <a:alpha val="65000"/>
                    </a:srgbClr>
                  </a:innerShdw>
                </a:effectLst>
                <a:uLnTx/>
                <a:uFillTx/>
                <a:latin typeface="Aptos" panose="02110004020202020204"/>
                <a:ea typeface="+mn-ea"/>
                <a:cs typeface="+mn-cs"/>
              </a:rPr>
              <a:t>-1000</a:t>
            </a:r>
          </a:p>
        </p:txBody>
      </p:sp>
      <p:sp>
        <p:nvSpPr>
          <p:cNvPr id="25" name="Rectangle 24"/>
          <p:cNvSpPr/>
          <p:nvPr/>
        </p:nvSpPr>
        <p:spPr>
          <a:xfrm>
            <a:off x="1602661" y="5169420"/>
            <a:ext cx="679994"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1905"/>
                <a:gradFill>
                  <a:gsLst>
                    <a:gs pos="0">
                      <a:srgbClr val="4EA72E">
                        <a:shade val="20000"/>
                        <a:satMod val="200000"/>
                      </a:srgbClr>
                    </a:gs>
                    <a:gs pos="78000">
                      <a:srgbClr val="4EA72E">
                        <a:tint val="90000"/>
                        <a:shade val="89000"/>
                        <a:satMod val="220000"/>
                      </a:srgbClr>
                    </a:gs>
                    <a:gs pos="100000">
                      <a:srgbClr val="4EA72E">
                        <a:tint val="12000"/>
                        <a:satMod val="255000"/>
                      </a:srgbClr>
                    </a:gs>
                  </a:gsLst>
                  <a:lin ang="5400000"/>
                </a:gradFill>
                <a:effectLst>
                  <a:innerShdw blurRad="69850" dist="43180" dir="5400000">
                    <a:srgbClr val="000000">
                      <a:alpha val="65000"/>
                    </a:srgbClr>
                  </a:innerShdw>
                </a:effectLst>
                <a:uLnTx/>
                <a:uFillTx/>
                <a:latin typeface="Aptos" panose="02110004020202020204"/>
                <a:ea typeface="+mn-ea"/>
                <a:cs typeface="+mn-cs"/>
              </a:rPr>
              <a:t>-500</a:t>
            </a:r>
          </a:p>
        </p:txBody>
      </p:sp>
      <p:sp>
        <p:nvSpPr>
          <p:cNvPr id="26" name="Rectangle 25"/>
          <p:cNvSpPr/>
          <p:nvPr/>
        </p:nvSpPr>
        <p:spPr>
          <a:xfrm>
            <a:off x="2075421" y="6093296"/>
            <a:ext cx="32092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1905"/>
                <a:gradFill>
                  <a:gsLst>
                    <a:gs pos="0">
                      <a:srgbClr val="4EA72E">
                        <a:shade val="20000"/>
                        <a:satMod val="200000"/>
                      </a:srgbClr>
                    </a:gs>
                    <a:gs pos="78000">
                      <a:srgbClr val="4EA72E">
                        <a:tint val="90000"/>
                        <a:shade val="89000"/>
                        <a:satMod val="220000"/>
                      </a:srgbClr>
                    </a:gs>
                    <a:gs pos="100000">
                      <a:srgbClr val="4EA72E">
                        <a:tint val="12000"/>
                        <a:satMod val="255000"/>
                      </a:srgbClr>
                    </a:gs>
                  </a:gsLst>
                  <a:lin ang="5400000"/>
                </a:gradFill>
                <a:effectLst>
                  <a:innerShdw blurRad="69850" dist="43180" dir="5400000">
                    <a:srgbClr val="000000">
                      <a:alpha val="65000"/>
                    </a:srgbClr>
                  </a:innerShdw>
                </a:effectLst>
                <a:uLnTx/>
                <a:uFillTx/>
                <a:latin typeface="Aptos" panose="02110004020202020204"/>
                <a:ea typeface="+mn-ea"/>
                <a:cs typeface="+mn-cs"/>
              </a:rPr>
              <a:t>0</a:t>
            </a:r>
          </a:p>
        </p:txBody>
      </p:sp>
      <p:grpSp>
        <p:nvGrpSpPr>
          <p:cNvPr id="6" name="Groupe 5"/>
          <p:cNvGrpSpPr/>
          <p:nvPr/>
        </p:nvGrpSpPr>
        <p:grpSpPr>
          <a:xfrm>
            <a:off x="5560216" y="1533889"/>
            <a:ext cx="3580090" cy="2819202"/>
            <a:chOff x="1401201" y="1592496"/>
            <a:chExt cx="3580090" cy="2819201"/>
          </a:xfrm>
        </p:grpSpPr>
        <p:pic>
          <p:nvPicPr>
            <p:cNvPr id="17" name="Picture 9" descr="4_winged_spirit_assyria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53099" y="1592496"/>
              <a:ext cx="1728192" cy="268578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ZoneTexte 1"/>
            <p:cNvSpPr txBox="1"/>
            <p:nvPr/>
          </p:nvSpPr>
          <p:spPr>
            <a:xfrm>
              <a:off x="1401201" y="3580700"/>
              <a:ext cx="201622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rPr>
                <a:t>L’Assyrie, en </a:t>
              </a:r>
              <a:br>
                <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rPr>
              </a:br>
              <a:r>
                <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rPr>
                <a:t>722 av. J.-C.</a:t>
              </a:r>
            </a:p>
          </p:txBody>
        </p:sp>
      </p:grpSp>
      <p:grpSp>
        <p:nvGrpSpPr>
          <p:cNvPr id="8" name="Groupe 7"/>
          <p:cNvGrpSpPr/>
          <p:nvPr/>
        </p:nvGrpSpPr>
        <p:grpSpPr>
          <a:xfrm>
            <a:off x="7585184" y="3815254"/>
            <a:ext cx="4170058" cy="2808874"/>
            <a:chOff x="5519960" y="4725638"/>
            <a:chExt cx="3673506" cy="2519362"/>
          </a:xfrm>
        </p:grpSpPr>
        <p:pic>
          <p:nvPicPr>
            <p:cNvPr id="19" name="Picture 7" descr="Babylone-Door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58328" y="4725638"/>
              <a:ext cx="1735138" cy="2519362"/>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ZoneTexte 19"/>
            <p:cNvSpPr txBox="1"/>
            <p:nvPr/>
          </p:nvSpPr>
          <p:spPr>
            <a:xfrm>
              <a:off x="5519960" y="6088421"/>
              <a:ext cx="1914362" cy="7453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rPr>
                <a:t>Babylone, en 586 av. J.-C.</a:t>
              </a:r>
            </a:p>
          </p:txBody>
        </p:sp>
      </p:grpSp>
      <p:sp>
        <p:nvSpPr>
          <p:cNvPr id="27" name="Rectangle 26">
            <a:extLst>
              <a:ext uri="{FF2B5EF4-FFF2-40B4-BE49-F238E27FC236}">
                <a16:creationId xmlns:a16="http://schemas.microsoft.com/office/drawing/2014/main" id="{D7B612D0-40F6-044F-BD6E-948C08E568BA}"/>
              </a:ext>
            </a:extLst>
          </p:cNvPr>
          <p:cNvSpPr/>
          <p:nvPr/>
        </p:nvSpPr>
        <p:spPr>
          <a:xfrm>
            <a:off x="2075421" y="6093296"/>
            <a:ext cx="320922" cy="400110"/>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1905"/>
                <a:gradFill>
                  <a:gsLst>
                    <a:gs pos="0">
                      <a:srgbClr val="4EA72E">
                        <a:shade val="20000"/>
                        <a:satMod val="200000"/>
                      </a:srgbClr>
                    </a:gs>
                    <a:gs pos="78000">
                      <a:srgbClr val="4EA72E">
                        <a:tint val="90000"/>
                        <a:shade val="89000"/>
                        <a:satMod val="220000"/>
                      </a:srgbClr>
                    </a:gs>
                    <a:gs pos="100000">
                      <a:srgbClr val="4EA72E">
                        <a:tint val="12000"/>
                        <a:satMod val="255000"/>
                      </a:srgbClr>
                    </a:gs>
                  </a:gsLst>
                  <a:lin ang="5400000"/>
                </a:gradFill>
                <a:effectLst>
                  <a:innerShdw blurRad="69850" dist="43180" dir="5400000">
                    <a:srgbClr val="000000">
                      <a:alpha val="65000"/>
                    </a:srgbClr>
                  </a:innerShdw>
                </a:effectLst>
                <a:uLnTx/>
                <a:uFillTx/>
                <a:latin typeface="Aptos" panose="02110004020202020204"/>
                <a:ea typeface="+mn-ea"/>
                <a:cs typeface="+mn-cs"/>
              </a:rPr>
              <a:t>0</a:t>
            </a:r>
          </a:p>
        </p:txBody>
      </p:sp>
      <p:sp>
        <p:nvSpPr>
          <p:cNvPr id="35" name="ZoneTexte 34">
            <a:extLst>
              <a:ext uri="{FF2B5EF4-FFF2-40B4-BE49-F238E27FC236}">
                <a16:creationId xmlns:a16="http://schemas.microsoft.com/office/drawing/2014/main" id="{FEE45428-C08E-274A-8EFA-1F0E23F42CF4}"/>
              </a:ext>
            </a:extLst>
          </p:cNvPr>
          <p:cNvSpPr txBox="1"/>
          <p:nvPr/>
        </p:nvSpPr>
        <p:spPr>
          <a:xfrm>
            <a:off x="2567608" y="2348881"/>
            <a:ext cx="1800200" cy="461665"/>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Aptos" panose="02110004020202020204"/>
                <a:ea typeface="+mn-ea"/>
                <a:cs typeface="+mn-cs"/>
              </a:rPr>
              <a:t>Abraham</a:t>
            </a:r>
          </a:p>
        </p:txBody>
      </p:sp>
      <p:sp>
        <p:nvSpPr>
          <p:cNvPr id="36" name="ZoneTexte 35">
            <a:extLst>
              <a:ext uri="{FF2B5EF4-FFF2-40B4-BE49-F238E27FC236}">
                <a16:creationId xmlns:a16="http://schemas.microsoft.com/office/drawing/2014/main" id="{1B8F8F72-EC2D-4240-AF49-B220998324C3}"/>
              </a:ext>
            </a:extLst>
          </p:cNvPr>
          <p:cNvSpPr txBox="1"/>
          <p:nvPr/>
        </p:nvSpPr>
        <p:spPr>
          <a:xfrm>
            <a:off x="2567608" y="3275693"/>
            <a:ext cx="1224136" cy="461665"/>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Aptos" panose="02110004020202020204"/>
                <a:ea typeface="+mn-ea"/>
                <a:cs typeface="+mn-cs"/>
              </a:rPr>
              <a:t>Moïse</a:t>
            </a:r>
          </a:p>
        </p:txBody>
      </p:sp>
      <p:sp>
        <p:nvSpPr>
          <p:cNvPr id="37" name="ZoneTexte 36">
            <a:extLst>
              <a:ext uri="{FF2B5EF4-FFF2-40B4-BE49-F238E27FC236}">
                <a16:creationId xmlns:a16="http://schemas.microsoft.com/office/drawing/2014/main" id="{98C7A5FD-7AA5-054C-BB42-E66AAC9A4D38}"/>
              </a:ext>
            </a:extLst>
          </p:cNvPr>
          <p:cNvSpPr txBox="1"/>
          <p:nvPr/>
        </p:nvSpPr>
        <p:spPr>
          <a:xfrm>
            <a:off x="2567608" y="4221089"/>
            <a:ext cx="1224136" cy="461665"/>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Aptos" panose="02110004020202020204"/>
                <a:ea typeface="+mn-ea"/>
                <a:cs typeface="+mn-cs"/>
              </a:rPr>
              <a:t>David</a:t>
            </a:r>
          </a:p>
        </p:txBody>
      </p:sp>
      <p:sp>
        <p:nvSpPr>
          <p:cNvPr id="38" name="ZoneTexte 37">
            <a:extLst>
              <a:ext uri="{FF2B5EF4-FFF2-40B4-BE49-F238E27FC236}">
                <a16:creationId xmlns:a16="http://schemas.microsoft.com/office/drawing/2014/main" id="{35CCBD93-A69C-BC4C-9AE1-A347ABCDEEA5}"/>
              </a:ext>
            </a:extLst>
          </p:cNvPr>
          <p:cNvSpPr txBox="1"/>
          <p:nvPr/>
        </p:nvSpPr>
        <p:spPr>
          <a:xfrm>
            <a:off x="3695735" y="4376718"/>
            <a:ext cx="1632181" cy="461665"/>
          </a:xfrm>
          <a:prstGeom prst="rect">
            <a:avLst/>
          </a:prstGeom>
          <a:solidFill>
            <a:schemeClr val="accent1"/>
          </a:solidFill>
          <a:ln w="38100">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Aptos" panose="02110004020202020204"/>
                <a:ea typeface="+mn-ea"/>
                <a:cs typeface="+mn-cs"/>
              </a:rPr>
              <a:t>Salomon</a:t>
            </a:r>
          </a:p>
        </p:txBody>
      </p:sp>
      <p:sp>
        <p:nvSpPr>
          <p:cNvPr id="39" name="ZoneTexte 38">
            <a:extLst>
              <a:ext uri="{FF2B5EF4-FFF2-40B4-BE49-F238E27FC236}">
                <a16:creationId xmlns:a16="http://schemas.microsoft.com/office/drawing/2014/main" id="{5DFBB2C4-C0E9-E54C-AF2D-70D99070F501}"/>
              </a:ext>
            </a:extLst>
          </p:cNvPr>
          <p:cNvSpPr txBox="1"/>
          <p:nvPr/>
        </p:nvSpPr>
        <p:spPr>
          <a:xfrm>
            <a:off x="5394541" y="4573237"/>
            <a:ext cx="3389756" cy="461665"/>
          </a:xfrm>
          <a:prstGeom prst="rect">
            <a:avLst/>
          </a:prstGeom>
          <a:solidFill>
            <a:schemeClr val="accent1"/>
          </a:solidFill>
          <a:ln w="38100">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Aptos" panose="02110004020202020204"/>
                <a:ea typeface="+mn-ea"/>
                <a:cs typeface="+mn-cs"/>
              </a:rPr>
              <a:t>Division du royaume</a:t>
            </a:r>
          </a:p>
        </p:txBody>
      </p:sp>
      <p:sp>
        <p:nvSpPr>
          <p:cNvPr id="41" name="ZoneTexte 40">
            <a:extLst>
              <a:ext uri="{FF2B5EF4-FFF2-40B4-BE49-F238E27FC236}">
                <a16:creationId xmlns:a16="http://schemas.microsoft.com/office/drawing/2014/main" id="{6EA206E5-BFC0-EC41-8FBA-E576A9B3B138}"/>
              </a:ext>
            </a:extLst>
          </p:cNvPr>
          <p:cNvSpPr txBox="1"/>
          <p:nvPr/>
        </p:nvSpPr>
        <p:spPr>
          <a:xfrm>
            <a:off x="5394542" y="5071387"/>
            <a:ext cx="1949597" cy="461665"/>
          </a:xfrm>
          <a:prstGeom prst="rect">
            <a:avLst/>
          </a:prstGeom>
          <a:solidFill>
            <a:schemeClr val="accent1"/>
          </a:solidFill>
          <a:ln w="38100">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Aptos" panose="02110004020202020204"/>
                <a:ea typeface="+mn-ea"/>
                <a:cs typeface="+mn-cs"/>
              </a:rPr>
              <a:t>Captivités</a:t>
            </a:r>
          </a:p>
        </p:txBody>
      </p:sp>
      <p:sp>
        <p:nvSpPr>
          <p:cNvPr id="5" name="Rectangle 4">
            <a:extLst>
              <a:ext uri="{FF2B5EF4-FFF2-40B4-BE49-F238E27FC236}">
                <a16:creationId xmlns:a16="http://schemas.microsoft.com/office/drawing/2014/main" id="{C9EB4F8A-24A1-FFFA-A0FC-F3A5F8425783}"/>
              </a:ext>
            </a:extLst>
          </p:cNvPr>
          <p:cNvSpPr/>
          <p:nvPr/>
        </p:nvSpPr>
        <p:spPr>
          <a:xfrm>
            <a:off x="1457494" y="1473896"/>
            <a:ext cx="816237" cy="400110"/>
          </a:xfrm>
          <a:prstGeom prst="rect">
            <a:avLst/>
          </a:prstGeom>
          <a:noFill/>
        </p:spPr>
        <p:txBody>
          <a:bodyPr wrap="square" lIns="91440" tIns="45720" rIns="91440" bIns="4572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1905"/>
                <a:gradFill>
                  <a:gsLst>
                    <a:gs pos="0">
                      <a:srgbClr val="4EA72E">
                        <a:shade val="20000"/>
                        <a:satMod val="200000"/>
                      </a:srgbClr>
                    </a:gs>
                    <a:gs pos="78000">
                      <a:srgbClr val="4EA72E">
                        <a:tint val="90000"/>
                        <a:shade val="89000"/>
                        <a:satMod val="220000"/>
                      </a:srgbClr>
                    </a:gs>
                    <a:gs pos="100000">
                      <a:srgbClr val="4EA72E">
                        <a:tint val="12000"/>
                        <a:satMod val="255000"/>
                      </a:srgbClr>
                    </a:gs>
                  </a:gsLst>
                  <a:lin ang="5400000"/>
                </a:gradFill>
                <a:effectLst>
                  <a:innerShdw blurRad="69850" dist="43180" dir="5400000">
                    <a:srgbClr val="000000">
                      <a:alpha val="65000"/>
                    </a:srgbClr>
                  </a:innerShdw>
                </a:effectLst>
                <a:uLnTx/>
                <a:uFillTx/>
                <a:latin typeface="Aptos" panose="02110004020202020204"/>
                <a:ea typeface="+mn-ea"/>
                <a:cs typeface="+mn-cs"/>
              </a:rPr>
              <a:t>?</a:t>
            </a:r>
          </a:p>
        </p:txBody>
      </p:sp>
      <p:sp>
        <p:nvSpPr>
          <p:cNvPr id="7" name="ZoneTexte 6">
            <a:extLst>
              <a:ext uri="{FF2B5EF4-FFF2-40B4-BE49-F238E27FC236}">
                <a16:creationId xmlns:a16="http://schemas.microsoft.com/office/drawing/2014/main" id="{8A38CC30-76D2-3BDD-42DF-DE9134E54ABA}"/>
              </a:ext>
            </a:extLst>
          </p:cNvPr>
          <p:cNvSpPr txBox="1"/>
          <p:nvPr/>
        </p:nvSpPr>
        <p:spPr>
          <a:xfrm>
            <a:off x="2564530" y="1422069"/>
            <a:ext cx="1800200" cy="461665"/>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Aptos" panose="02110004020202020204"/>
                <a:ea typeface="+mn-ea"/>
                <a:cs typeface="+mn-cs"/>
              </a:rPr>
              <a:t>Babel</a:t>
            </a:r>
          </a:p>
        </p:txBody>
      </p:sp>
    </p:spTree>
    <p:extLst>
      <p:ext uri="{BB962C8B-B14F-4D97-AF65-F5344CB8AC3E}">
        <p14:creationId xmlns:p14="http://schemas.microsoft.com/office/powerpoint/2010/main" val="165443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5" name="Rectangle 3"/>
          <p:cNvSpPr>
            <a:spLocks noChangeArrowheads="1"/>
          </p:cNvSpPr>
          <p:nvPr/>
        </p:nvSpPr>
        <p:spPr bwMode="auto">
          <a:xfrm>
            <a:off x="4430714" y="3863976"/>
            <a:ext cx="1055687" cy="504825"/>
          </a:xfrm>
          <a:prstGeom prst="rect">
            <a:avLst/>
          </a:prstGeom>
          <a:solidFill>
            <a:schemeClr val="tx2"/>
          </a:solidFill>
          <a:ln w="9525">
            <a:solidFill>
              <a:schemeClr val="tx1"/>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Tahoma" pitchFamily="34" charset="0"/>
                <a:ea typeface="+mn-ea"/>
                <a:cs typeface="Arial" charset="0"/>
              </a:rPr>
              <a:t>David…</a:t>
            </a:r>
          </a:p>
        </p:txBody>
      </p:sp>
      <p:sp>
        <p:nvSpPr>
          <p:cNvPr id="315396" name="Rectangle 4"/>
          <p:cNvSpPr>
            <a:spLocks noChangeArrowheads="1"/>
          </p:cNvSpPr>
          <p:nvPr/>
        </p:nvSpPr>
        <p:spPr bwMode="auto">
          <a:xfrm>
            <a:off x="5484813" y="3357564"/>
            <a:ext cx="2844800" cy="504825"/>
          </a:xfrm>
          <a:prstGeom prst="rect">
            <a:avLst/>
          </a:prstGeom>
          <a:solidFill>
            <a:schemeClr val="tx2"/>
          </a:solidFill>
          <a:ln w="9525">
            <a:solidFill>
              <a:schemeClr val="tx1"/>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Tahoma" pitchFamily="34" charset="0"/>
                <a:ea typeface="+mn-ea"/>
                <a:cs typeface="Arial" charset="0"/>
              </a:rPr>
              <a:t>Le Nord</a:t>
            </a:r>
          </a:p>
        </p:txBody>
      </p:sp>
      <p:sp>
        <p:nvSpPr>
          <p:cNvPr id="315397" name="Rectangle 5"/>
          <p:cNvSpPr>
            <a:spLocks noChangeArrowheads="1"/>
          </p:cNvSpPr>
          <p:nvPr/>
        </p:nvSpPr>
        <p:spPr bwMode="auto">
          <a:xfrm>
            <a:off x="5491163" y="4379914"/>
            <a:ext cx="3486150" cy="504825"/>
          </a:xfrm>
          <a:prstGeom prst="rect">
            <a:avLst/>
          </a:prstGeom>
          <a:solidFill>
            <a:schemeClr val="tx2"/>
          </a:solidFill>
          <a:ln w="9525">
            <a:solidFill>
              <a:schemeClr val="tx1"/>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Tahoma" pitchFamily="34" charset="0"/>
                <a:ea typeface="+mn-ea"/>
                <a:cs typeface="Arial" charset="0"/>
              </a:rPr>
              <a:t>Juda</a:t>
            </a:r>
          </a:p>
        </p:txBody>
      </p:sp>
      <p:sp>
        <p:nvSpPr>
          <p:cNvPr id="315398" name="Rectangle 6"/>
          <p:cNvSpPr>
            <a:spLocks noChangeArrowheads="1"/>
          </p:cNvSpPr>
          <p:nvPr/>
        </p:nvSpPr>
        <p:spPr bwMode="auto">
          <a:xfrm>
            <a:off x="2441575" y="3878264"/>
            <a:ext cx="1055688" cy="504825"/>
          </a:xfrm>
          <a:prstGeom prst="rect">
            <a:avLst/>
          </a:prstGeom>
          <a:solidFill>
            <a:srgbClr val="FF99CC"/>
          </a:solidFill>
          <a:ln w="9525">
            <a:solidFill>
              <a:schemeClr val="tx1"/>
            </a:solid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ahoma" pitchFamily="34" charset="0"/>
                <a:ea typeface="+mn-ea"/>
                <a:cs typeface="Arial" charset="0"/>
              </a:rPr>
              <a:t>Moïse…</a:t>
            </a:r>
          </a:p>
        </p:txBody>
      </p:sp>
      <p:pic>
        <p:nvPicPr>
          <p:cNvPr id="315399" name="Picture 7"/>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313738" y="2114550"/>
            <a:ext cx="1409700" cy="1741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15400" name="Picture 8" descr="Babylone-Door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932864" y="4338638"/>
            <a:ext cx="1735137" cy="2519362"/>
          </a:xfrm>
          <a:prstGeom prst="rect">
            <a:avLst/>
          </a:prstGeom>
          <a:noFill/>
          <a:extLst>
            <a:ext uri="{909E8E84-426E-40dd-AFC4-6F175D3DCCD1}">
              <a14:hiddenFill xmlns:a14="http://schemas.microsoft.com/office/drawing/2010/main" xmlns="">
                <a:solidFill>
                  <a:srgbClr val="FFFFFF"/>
                </a:solidFill>
              </a14:hiddenFill>
            </a:ext>
          </a:extLst>
        </p:spPr>
      </p:pic>
      <p:sp>
        <p:nvSpPr>
          <p:cNvPr id="315409" name="Rectangle 17"/>
          <p:cNvSpPr>
            <a:spLocks noChangeArrowheads="1"/>
          </p:cNvSpPr>
          <p:nvPr/>
        </p:nvSpPr>
        <p:spPr bwMode="auto">
          <a:xfrm>
            <a:off x="5756275" y="3786189"/>
            <a:ext cx="1055688" cy="504825"/>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Tahoma" pitchFamily="34" charset="0"/>
                <a:ea typeface="+mn-ea"/>
                <a:cs typeface="Arial" charset="0"/>
              </a:rPr>
              <a:t>Esaïe</a:t>
            </a:r>
          </a:p>
        </p:txBody>
      </p:sp>
      <p:sp>
        <p:nvSpPr>
          <p:cNvPr id="315411" name="Rectangle 19"/>
          <p:cNvSpPr>
            <a:spLocks noChangeArrowheads="1"/>
          </p:cNvSpPr>
          <p:nvPr/>
        </p:nvSpPr>
        <p:spPr bwMode="auto">
          <a:xfrm>
            <a:off x="7100889" y="3976054"/>
            <a:ext cx="1055687" cy="504825"/>
          </a:xfrm>
          <a:prstGeom prst="rect">
            <a:avLst/>
          </a:prstGeom>
          <a:solidFill>
            <a:srgbClr val="FF99CC"/>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ahoma" pitchFamily="34" charset="0"/>
                <a:ea typeface="+mn-ea"/>
                <a:cs typeface="Arial" charset="0"/>
              </a:rPr>
              <a:t>Jérémie</a:t>
            </a:r>
          </a:p>
        </p:txBody>
      </p:sp>
      <p:sp>
        <p:nvSpPr>
          <p:cNvPr id="2" name="Rectangle 1">
            <a:extLst>
              <a:ext uri="{FF2B5EF4-FFF2-40B4-BE49-F238E27FC236}">
                <a16:creationId xmlns:a16="http://schemas.microsoft.com/office/drawing/2014/main" id="{D697D372-9CC5-2D3E-F239-FCDC2BDA6CEE}"/>
              </a:ext>
            </a:extLst>
          </p:cNvPr>
          <p:cNvSpPr/>
          <p:nvPr/>
        </p:nvSpPr>
        <p:spPr>
          <a:xfrm rot="19938909">
            <a:off x="1227596" y="3148311"/>
            <a:ext cx="1888209"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-1500</a:t>
            </a:r>
          </a:p>
        </p:txBody>
      </p:sp>
      <p:sp>
        <p:nvSpPr>
          <p:cNvPr id="3" name="Rectangle 2">
            <a:extLst>
              <a:ext uri="{FF2B5EF4-FFF2-40B4-BE49-F238E27FC236}">
                <a16:creationId xmlns:a16="http://schemas.microsoft.com/office/drawing/2014/main" id="{85FBD295-5CEC-6539-0943-A13573C7E8AE}"/>
              </a:ext>
            </a:extLst>
          </p:cNvPr>
          <p:cNvSpPr/>
          <p:nvPr/>
        </p:nvSpPr>
        <p:spPr>
          <a:xfrm rot="19938909">
            <a:off x="3607258" y="3070798"/>
            <a:ext cx="1888209"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-1000</a:t>
            </a:r>
          </a:p>
        </p:txBody>
      </p:sp>
      <p:sp>
        <p:nvSpPr>
          <p:cNvPr id="4" name="Rectangle 3">
            <a:extLst>
              <a:ext uri="{FF2B5EF4-FFF2-40B4-BE49-F238E27FC236}">
                <a16:creationId xmlns:a16="http://schemas.microsoft.com/office/drawing/2014/main" id="{653B0DC5-DAF9-9EC6-8C74-AF3E8ACD1270}"/>
              </a:ext>
            </a:extLst>
          </p:cNvPr>
          <p:cNvSpPr/>
          <p:nvPr/>
        </p:nvSpPr>
        <p:spPr>
          <a:xfrm rot="19938909">
            <a:off x="7517650" y="2467273"/>
            <a:ext cx="1534203"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-722</a:t>
            </a:r>
          </a:p>
        </p:txBody>
      </p:sp>
      <p:sp>
        <p:nvSpPr>
          <p:cNvPr id="5" name="Rectangle 4">
            <a:extLst>
              <a:ext uri="{FF2B5EF4-FFF2-40B4-BE49-F238E27FC236}">
                <a16:creationId xmlns:a16="http://schemas.microsoft.com/office/drawing/2014/main" id="{BF1B9E23-593D-1C16-9981-5D5980CB94DB}"/>
              </a:ext>
            </a:extLst>
          </p:cNvPr>
          <p:cNvSpPr/>
          <p:nvPr/>
        </p:nvSpPr>
        <p:spPr>
          <a:xfrm rot="19938909">
            <a:off x="8085457" y="4700091"/>
            <a:ext cx="1556836"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-586</a:t>
            </a:r>
          </a:p>
        </p:txBody>
      </p:sp>
    </p:spTree>
    <p:extLst>
      <p:ext uri="{BB962C8B-B14F-4D97-AF65-F5344CB8AC3E}">
        <p14:creationId xmlns:p14="http://schemas.microsoft.com/office/powerpoint/2010/main" val="2421114598"/>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8ED5A-2D23-9748-6AE5-431B0FB8363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A7E9CC3B-CB8D-346B-4D32-80FBF3CCAA37}"/>
              </a:ext>
            </a:extLst>
          </p:cNvPr>
          <p:cNvSpPr txBox="1"/>
          <p:nvPr/>
        </p:nvSpPr>
        <p:spPr>
          <a:xfrm>
            <a:off x="1109273" y="599607"/>
            <a:ext cx="9698636" cy="5616409"/>
          </a:xfrm>
          <a:prstGeom prst="rect">
            <a:avLst/>
          </a:prstGeom>
          <a:noFill/>
        </p:spPr>
        <p:txBody>
          <a:bodyPr wrap="square">
            <a:spAutoFit/>
          </a:bodyPr>
          <a:lstStyle/>
          <a:p>
            <a:pPr marL="0" marR="0">
              <a:lnSpc>
                <a:spcPct val="115000"/>
              </a:lnSpc>
              <a:spcAft>
                <a:spcPts val="1000"/>
              </a:spcAft>
            </a:pPr>
            <a:r>
              <a:rPr lang="fr-FR" sz="4400" dirty="0">
                <a:solidFill>
                  <a:schemeClr val="bg1"/>
                </a:solidFill>
                <a:effectLst/>
                <a:latin typeface="Calibri" panose="020F0502020204030204" pitchFamily="34" charset="0"/>
              </a:rPr>
              <a:t>Par conséquent, les langues sont un </a:t>
            </a:r>
            <a:r>
              <a:rPr lang="fr-FR" sz="4400" dirty="0">
                <a:solidFill>
                  <a:srgbClr val="FFC000"/>
                </a:solidFill>
                <a:effectLst/>
                <a:latin typeface="Calibri" panose="020F0502020204030204" pitchFamily="34" charset="0"/>
              </a:rPr>
              <a:t>signe</a:t>
            </a:r>
            <a:r>
              <a:rPr lang="fr-FR" sz="4400" dirty="0">
                <a:solidFill>
                  <a:schemeClr val="bg1"/>
                </a:solidFill>
                <a:effectLst/>
                <a:latin typeface="Calibri" panose="020F0502020204030204" pitchFamily="34" charset="0"/>
              </a:rPr>
              <a:t>, non pour les croyants, mais </a:t>
            </a:r>
            <a:r>
              <a:rPr lang="fr-FR" sz="4400" dirty="0">
                <a:solidFill>
                  <a:srgbClr val="FFC000"/>
                </a:solidFill>
                <a:effectLst/>
                <a:latin typeface="Calibri" panose="020F0502020204030204" pitchFamily="34" charset="0"/>
              </a:rPr>
              <a:t>pour les non-croyants </a:t>
            </a:r>
            <a:r>
              <a:rPr lang="fr-FR" sz="4400" dirty="0">
                <a:solidFill>
                  <a:schemeClr val="tx1">
                    <a:lumMod val="65000"/>
                    <a:lumOff val="35000"/>
                  </a:schemeClr>
                </a:solidFill>
                <a:effectLst/>
                <a:latin typeface="Calibri" panose="020F0502020204030204" pitchFamily="34" charset="0"/>
              </a:rPr>
              <a:t>; la prophétie, au contraire, est un signe, non pour les non-croyants, mais pour les croyants.</a:t>
            </a:r>
            <a:r>
              <a:rPr lang="fr-FR" sz="4000" dirty="0">
                <a:solidFill>
                  <a:schemeClr val="tx1">
                    <a:lumMod val="65000"/>
                    <a:lumOff val="35000"/>
                  </a:schemeClr>
                </a:solidFill>
                <a:effectLst/>
                <a:latin typeface="Calibri" panose="020F0502020204030204" pitchFamily="34" charset="0"/>
              </a:rPr>
              <a:t> </a:t>
            </a:r>
          </a:p>
          <a:p>
            <a:pPr marL="0" marR="0">
              <a:lnSpc>
                <a:spcPct val="115000"/>
              </a:lnSpc>
              <a:spcAft>
                <a:spcPts val="1000"/>
              </a:spcAft>
            </a:pPr>
            <a:endParaRPr lang="fr-FR" sz="4000" dirty="0">
              <a:solidFill>
                <a:schemeClr val="bg1"/>
              </a:solidFill>
              <a:latin typeface="Calibri" panose="020F0502020204030204" pitchFamily="34" charset="0"/>
            </a:endParaRPr>
          </a:p>
          <a:p>
            <a:pPr marL="0" marR="0">
              <a:lnSpc>
                <a:spcPct val="115000"/>
              </a:lnSpc>
              <a:spcAft>
                <a:spcPts val="1000"/>
              </a:spcAft>
            </a:pPr>
            <a:r>
              <a:rPr lang="fr-FR" sz="4000" dirty="0">
                <a:solidFill>
                  <a:schemeClr val="bg1"/>
                </a:solidFill>
                <a:effectLst/>
                <a:latin typeface="Calibri" panose="020F0502020204030204" pitchFamily="34" charset="0"/>
              </a:rPr>
              <a:t>1 Corinthiens 14.22 </a:t>
            </a:r>
          </a:p>
        </p:txBody>
      </p:sp>
    </p:spTree>
    <p:extLst>
      <p:ext uri="{BB962C8B-B14F-4D97-AF65-F5344CB8AC3E}">
        <p14:creationId xmlns:p14="http://schemas.microsoft.com/office/powerpoint/2010/main" val="90974654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51B4-0CC3-9186-4A53-66CB96EE20FC}"/>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7A1ED6C2-2017-DD9A-AB25-75784E50D9F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AutoShape 7">
            <a:extLst>
              <a:ext uri="{FF2B5EF4-FFF2-40B4-BE49-F238E27FC236}">
                <a16:creationId xmlns:a16="http://schemas.microsoft.com/office/drawing/2014/main" id="{2A607852-B322-D7BB-E461-A79197E6B36A}"/>
              </a:ext>
            </a:extLst>
          </p:cNvPr>
          <p:cNvSpPr>
            <a:spLocks noChangeArrowheads="1"/>
          </p:cNvSpPr>
          <p:nvPr/>
        </p:nvSpPr>
        <p:spPr bwMode="auto">
          <a:xfrm>
            <a:off x="9658706" y="3807099"/>
            <a:ext cx="593725" cy="463550"/>
          </a:xfrm>
          <a:prstGeom prst="downArrowCallout">
            <a:avLst>
              <a:gd name="adj1" fmla="val 14314"/>
              <a:gd name="adj2" fmla="val 7157"/>
              <a:gd name="adj3" fmla="val 0"/>
              <a:gd name="adj4" fmla="val 68546"/>
            </a:avLst>
          </a:prstGeom>
          <a:solidFill>
            <a:srgbClr val="CCFF33"/>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solidFill>
                <a:effectLst/>
                <a:uLnTx/>
                <a:uFillTx/>
                <a:latin typeface="Aptos" panose="02110004020202020204"/>
                <a:ea typeface="+mn-ea"/>
                <a:cs typeface="+mn-cs"/>
              </a:rPr>
              <a:t>Pentecôte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500" b="1" i="0" u="none" strike="noStrike" kern="1200" cap="none" spc="0" normalizeH="0" baseline="0" noProof="0" dirty="0" err="1">
                <a:ln>
                  <a:noFill/>
                </a:ln>
                <a:solidFill>
                  <a:prstClr val="black"/>
                </a:solidFill>
                <a:effectLst/>
                <a:uLnTx/>
                <a:uFillTx/>
                <a:latin typeface="Aptos" panose="02110004020202020204"/>
                <a:ea typeface="+mn-ea"/>
                <a:cs typeface="+mn-cs"/>
              </a:rPr>
              <a:t>Ac</a:t>
            </a:r>
            <a:r>
              <a:rPr kumimoji="0" lang="fr-FR" sz="500" b="1" i="0" u="none" strike="noStrike" kern="1200" cap="none" spc="0" normalizeH="0" baseline="0" noProof="0" dirty="0">
                <a:ln>
                  <a:noFill/>
                </a:ln>
                <a:solidFill>
                  <a:prstClr val="black"/>
                </a:solidFill>
                <a:effectLst/>
                <a:uLnTx/>
                <a:uFillTx/>
                <a:latin typeface="Aptos" panose="02110004020202020204"/>
                <a:ea typeface="+mn-ea"/>
                <a:cs typeface="+mn-cs"/>
              </a:rPr>
              <a:t> 2)</a:t>
            </a:r>
          </a:p>
        </p:txBody>
      </p:sp>
      <p:sp>
        <p:nvSpPr>
          <p:cNvPr id="6" name="AutoShape 6">
            <a:extLst>
              <a:ext uri="{FF2B5EF4-FFF2-40B4-BE49-F238E27FC236}">
                <a16:creationId xmlns:a16="http://schemas.microsoft.com/office/drawing/2014/main" id="{42F224C4-0097-7FCD-54DA-8BBCA7465EBF}"/>
              </a:ext>
            </a:extLst>
          </p:cNvPr>
          <p:cNvSpPr>
            <a:spLocks noChangeArrowheads="1"/>
          </p:cNvSpPr>
          <p:nvPr/>
        </p:nvSpPr>
        <p:spPr bwMode="auto">
          <a:xfrm>
            <a:off x="7173037" y="2552700"/>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Jérémie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Jé</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5.15)</a:t>
            </a:r>
          </a:p>
        </p:txBody>
      </p:sp>
      <p:sp>
        <p:nvSpPr>
          <p:cNvPr id="2" name="AutoShape 6">
            <a:extLst>
              <a:ext uri="{FF2B5EF4-FFF2-40B4-BE49-F238E27FC236}">
                <a16:creationId xmlns:a16="http://schemas.microsoft.com/office/drawing/2014/main" id="{2D62D760-38C0-DF0A-2078-E4DD7ED99048}"/>
              </a:ext>
            </a:extLst>
          </p:cNvPr>
          <p:cNvSpPr>
            <a:spLocks noChangeArrowheads="1"/>
          </p:cNvSpPr>
          <p:nvPr/>
        </p:nvSpPr>
        <p:spPr bwMode="auto">
          <a:xfrm>
            <a:off x="1544747" y="4270649"/>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Ésaïe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És</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28)</a:t>
            </a:r>
          </a:p>
        </p:txBody>
      </p:sp>
    </p:spTree>
    <p:extLst>
      <p:ext uri="{BB962C8B-B14F-4D97-AF65-F5344CB8AC3E}">
        <p14:creationId xmlns:p14="http://schemas.microsoft.com/office/powerpoint/2010/main" val="33470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F7669-2ED1-5368-4DE4-001A3F96F5A8}"/>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391B738C-0CEF-2D67-27AC-99D45016330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AutoShape 6">
            <a:extLst>
              <a:ext uri="{FF2B5EF4-FFF2-40B4-BE49-F238E27FC236}">
                <a16:creationId xmlns:a16="http://schemas.microsoft.com/office/drawing/2014/main" id="{4BF09A7B-9CDC-8F4E-85FF-DD4F3EEC8E6D}"/>
              </a:ext>
            </a:extLst>
          </p:cNvPr>
          <p:cNvSpPr>
            <a:spLocks noChangeArrowheads="1"/>
          </p:cNvSpPr>
          <p:nvPr/>
        </p:nvSpPr>
        <p:spPr bwMode="auto">
          <a:xfrm>
            <a:off x="6558455" y="2552700"/>
            <a:ext cx="2690648"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Pentecôte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Ac</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2)</a:t>
            </a:r>
          </a:p>
        </p:txBody>
      </p:sp>
      <p:sp>
        <p:nvSpPr>
          <p:cNvPr id="2" name="AutoShape 6">
            <a:extLst>
              <a:ext uri="{FF2B5EF4-FFF2-40B4-BE49-F238E27FC236}">
                <a16:creationId xmlns:a16="http://schemas.microsoft.com/office/drawing/2014/main" id="{C05830A2-F655-B805-3EF8-041B03DBEE0A}"/>
              </a:ext>
            </a:extLst>
          </p:cNvPr>
          <p:cNvSpPr>
            <a:spLocks noChangeArrowheads="1"/>
          </p:cNvSpPr>
          <p:nvPr/>
        </p:nvSpPr>
        <p:spPr bwMode="auto">
          <a:xfrm>
            <a:off x="1544747" y="4270649"/>
            <a:ext cx="1733550"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Jérémie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Jér</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5.15)</a:t>
            </a:r>
          </a:p>
        </p:txBody>
      </p:sp>
    </p:spTree>
    <p:extLst>
      <p:ext uri="{BB962C8B-B14F-4D97-AF65-F5344CB8AC3E}">
        <p14:creationId xmlns:p14="http://schemas.microsoft.com/office/powerpoint/2010/main" val="25699680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39ABD-8727-0B0C-A430-43915F2A80B8}"/>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EC0E6D8-4882-F45C-3578-7F2E132329E9}"/>
              </a:ext>
            </a:extLst>
          </p:cNvPr>
          <p:cNvSpPr>
            <a:spLocks noGrp="1"/>
          </p:cNvSpPr>
          <p:nvPr>
            <p:ph idx="1"/>
          </p:nvPr>
        </p:nvSpPr>
        <p:spPr>
          <a:xfrm>
            <a:off x="393895" y="379828"/>
            <a:ext cx="11437034" cy="6246603"/>
          </a:xfrm>
        </p:spPr>
        <p:txBody>
          <a:bodyPr>
            <a:normAutofit fontScale="92500" lnSpcReduction="10000"/>
          </a:bodyPr>
          <a:lstStyle/>
          <a:p>
            <a:pPr marL="45720" indent="0">
              <a:buNone/>
            </a:pPr>
            <a:r>
              <a:rPr lang="fr-FR" baseline="30000" dirty="0"/>
              <a:t>1</a:t>
            </a:r>
            <a:r>
              <a:rPr lang="fr-FR" dirty="0"/>
              <a:t> Lorsque le jour de la Pentecôte arriva, </a:t>
            </a:r>
            <a:r>
              <a:rPr lang="fr-FR" dirty="0">
                <a:solidFill>
                  <a:srgbClr val="FFC000"/>
                </a:solidFill>
              </a:rPr>
              <a:t>ils</a:t>
            </a:r>
            <a:r>
              <a:rPr lang="fr-FR" dirty="0"/>
              <a:t> étaient tous ensemble dans le même lieu. </a:t>
            </a:r>
            <a:r>
              <a:rPr lang="fr-FR" baseline="30000" dirty="0"/>
              <a:t>2</a:t>
            </a:r>
            <a:r>
              <a:rPr lang="fr-FR" dirty="0"/>
              <a:t> Tout à coup, il vint du ciel un bruit comme celui d’un souffle violent qui remplit toute la maison où ils étaient assis. </a:t>
            </a:r>
            <a:r>
              <a:rPr lang="fr-FR" baseline="30000" dirty="0"/>
              <a:t>3</a:t>
            </a:r>
            <a:r>
              <a:rPr lang="fr-FR" dirty="0"/>
              <a:t> Des </a:t>
            </a:r>
            <a:r>
              <a:rPr lang="fr-FR" dirty="0">
                <a:solidFill>
                  <a:srgbClr val="FFC000"/>
                </a:solidFill>
              </a:rPr>
              <a:t>langues</a:t>
            </a:r>
            <a:r>
              <a:rPr lang="fr-FR" dirty="0"/>
              <a:t> qui semblaient </a:t>
            </a:r>
            <a:r>
              <a:rPr lang="fr-FR" dirty="0">
                <a:solidFill>
                  <a:srgbClr val="FFC000"/>
                </a:solidFill>
              </a:rPr>
              <a:t>de feu </a:t>
            </a:r>
            <a:r>
              <a:rPr lang="fr-FR" dirty="0"/>
              <a:t>et qui se séparaient les unes des autres leur apparurent ; elles se posèrent </a:t>
            </a:r>
            <a:r>
              <a:rPr lang="fr-FR" dirty="0">
                <a:solidFill>
                  <a:srgbClr val="FFC000"/>
                </a:solidFill>
              </a:rPr>
              <a:t>sur chacun d’eux</a:t>
            </a:r>
            <a:r>
              <a:rPr lang="fr-FR" dirty="0"/>
              <a:t>. </a:t>
            </a:r>
            <a:r>
              <a:rPr lang="fr-FR" baseline="30000" dirty="0"/>
              <a:t>4</a:t>
            </a:r>
            <a:r>
              <a:rPr lang="fr-FR" dirty="0"/>
              <a:t> Ils furent tous remplis d’Esprit Saint et se mirent </a:t>
            </a:r>
            <a:r>
              <a:rPr lang="fr-FR" dirty="0">
                <a:solidFill>
                  <a:srgbClr val="FFC000"/>
                </a:solidFill>
              </a:rPr>
              <a:t>à parler en d’autres langues</a:t>
            </a:r>
            <a:r>
              <a:rPr lang="fr-FR" dirty="0"/>
              <a:t>, selon que </a:t>
            </a:r>
            <a:r>
              <a:rPr lang="fr-FR" dirty="0">
                <a:solidFill>
                  <a:srgbClr val="FFC000"/>
                </a:solidFill>
              </a:rPr>
              <a:t>l’Esprit</a:t>
            </a:r>
            <a:r>
              <a:rPr lang="fr-FR" dirty="0"/>
              <a:t> leur donnait de s’exprimer. </a:t>
            </a:r>
            <a:r>
              <a:rPr lang="fr-FR" baseline="30000" dirty="0"/>
              <a:t>5</a:t>
            </a:r>
            <a:r>
              <a:rPr lang="fr-FR" dirty="0"/>
              <a:t> Or il y avait en séjour à Jérusalem des Juifs pieux venus de toutes les nations qui sont sous le ciel. </a:t>
            </a:r>
            <a:r>
              <a:rPr lang="fr-FR" baseline="30000" dirty="0"/>
              <a:t>6</a:t>
            </a:r>
            <a:r>
              <a:rPr lang="fr-FR" dirty="0"/>
              <a:t> Au bruit qui se produisit, la multitude accourut et fut bouleversée, parce que chacun </a:t>
            </a:r>
            <a:r>
              <a:rPr lang="fr-FR" dirty="0">
                <a:solidFill>
                  <a:srgbClr val="FFC000"/>
                </a:solidFill>
              </a:rPr>
              <a:t>les entendait parler dans sa propre langue</a:t>
            </a:r>
            <a:r>
              <a:rPr lang="fr-FR" dirty="0"/>
              <a:t>. </a:t>
            </a:r>
            <a:r>
              <a:rPr lang="fr-FR" baseline="30000" dirty="0"/>
              <a:t>7</a:t>
            </a:r>
            <a:r>
              <a:rPr lang="fr-FR" dirty="0"/>
              <a:t> Ils étaient hors d’eux-mêmes et dans l’admiration, et disaient : Voici, ces gens qui parlent ne sont-ils pas tous Galiléens ? </a:t>
            </a:r>
            <a:r>
              <a:rPr lang="fr-FR" baseline="30000" dirty="0"/>
              <a:t>8</a:t>
            </a:r>
            <a:r>
              <a:rPr lang="fr-FR" dirty="0"/>
              <a:t> Comment les entendons-nous chacun dans </a:t>
            </a:r>
            <a:r>
              <a:rPr lang="fr-FR" dirty="0">
                <a:solidFill>
                  <a:srgbClr val="FFC000"/>
                </a:solidFill>
              </a:rPr>
              <a:t>notre propre langue maternelle </a:t>
            </a:r>
            <a:r>
              <a:rPr lang="fr-FR" dirty="0"/>
              <a:t>? </a:t>
            </a:r>
            <a:r>
              <a:rPr lang="fr-FR" baseline="30000" dirty="0"/>
              <a:t>9</a:t>
            </a:r>
            <a:r>
              <a:rPr lang="fr-FR" dirty="0"/>
              <a:t> Parthes, Mèdes, Élamites, ceux qui habitent la Mésopotamie, la Judée, la Cappadoce, le Pont, l’Asie, </a:t>
            </a:r>
            <a:r>
              <a:rPr lang="fr-FR" baseline="30000" dirty="0"/>
              <a:t>10</a:t>
            </a:r>
            <a:r>
              <a:rPr lang="fr-FR" dirty="0"/>
              <a:t> la Phrygie, la Pamphylie, l’Égypte, le territoire de la Libye voisine de Cyrène, et ceux qui sont venus de Rome, Juifs et prosélytes, Crétois et Arabes, </a:t>
            </a:r>
            <a:r>
              <a:rPr lang="fr-FR" baseline="30000" dirty="0"/>
              <a:t>11</a:t>
            </a:r>
            <a:r>
              <a:rPr lang="fr-FR" dirty="0"/>
              <a:t> nous les </a:t>
            </a:r>
            <a:r>
              <a:rPr lang="fr-FR" dirty="0">
                <a:solidFill>
                  <a:srgbClr val="FFC000"/>
                </a:solidFill>
              </a:rPr>
              <a:t>entendons parler </a:t>
            </a:r>
            <a:r>
              <a:rPr lang="fr-FR" dirty="0"/>
              <a:t>dans nos langues des </a:t>
            </a:r>
            <a:r>
              <a:rPr lang="fr-FR" dirty="0">
                <a:solidFill>
                  <a:srgbClr val="FFC000"/>
                </a:solidFill>
              </a:rPr>
              <a:t>merveilles de Dieu </a:t>
            </a:r>
            <a:r>
              <a:rPr lang="fr-FR" dirty="0"/>
              <a:t>! </a:t>
            </a:r>
            <a:r>
              <a:rPr lang="fr-FR" baseline="30000" dirty="0"/>
              <a:t>12</a:t>
            </a:r>
            <a:r>
              <a:rPr lang="fr-FR" dirty="0"/>
              <a:t> Tous étaient hors d’eux-mêmes et perplexes et se disaient les uns aux autres : Que veut dire ceci ? </a:t>
            </a:r>
            <a:r>
              <a:rPr lang="fr-FR" baseline="30000" dirty="0"/>
              <a:t>13</a:t>
            </a:r>
            <a:r>
              <a:rPr lang="fr-FR" dirty="0"/>
              <a:t> Mais d’autres se moquaient et disaient : Ils sont </a:t>
            </a:r>
            <a:r>
              <a:rPr lang="fr-FR" dirty="0">
                <a:solidFill>
                  <a:srgbClr val="FFC000"/>
                </a:solidFill>
              </a:rPr>
              <a:t>pleins de vin doux</a:t>
            </a:r>
            <a:r>
              <a:rPr lang="fr-FR" dirty="0"/>
              <a:t>. (Actes 2.1–13)</a:t>
            </a:r>
          </a:p>
        </p:txBody>
      </p:sp>
    </p:spTree>
    <p:extLst>
      <p:ext uri="{BB962C8B-B14F-4D97-AF65-F5344CB8AC3E}">
        <p14:creationId xmlns:p14="http://schemas.microsoft.com/office/powerpoint/2010/main" val="25378210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A6D285-FCBF-EE42-AFA1-759532585D7B}"/>
              </a:ext>
            </a:extLst>
          </p:cNvPr>
          <p:cNvSpPr>
            <a:spLocks noGrp="1"/>
          </p:cNvSpPr>
          <p:nvPr>
            <p:ph type="title"/>
          </p:nvPr>
        </p:nvSpPr>
        <p:spPr/>
        <p:txBody>
          <a:bodyPr>
            <a:normAutofit/>
          </a:bodyPr>
          <a:lstStyle/>
          <a:p>
            <a:r>
              <a:rPr lang="fr-FR" dirty="0"/>
              <a:t>3 parler en langues en Actes</a:t>
            </a:r>
          </a:p>
        </p:txBody>
      </p:sp>
      <p:cxnSp>
        <p:nvCxnSpPr>
          <p:cNvPr id="7" name="Connecteur droit avec flèche 6">
            <a:extLst>
              <a:ext uri="{FF2B5EF4-FFF2-40B4-BE49-F238E27FC236}">
                <a16:creationId xmlns:a16="http://schemas.microsoft.com/office/drawing/2014/main" id="{720DC7A5-256F-C945-8436-128CFE7B33B1}"/>
              </a:ext>
            </a:extLst>
          </p:cNvPr>
          <p:cNvCxnSpPr>
            <a:cxnSpLocks/>
          </p:cNvCxnSpPr>
          <p:nvPr/>
        </p:nvCxnSpPr>
        <p:spPr>
          <a:xfrm>
            <a:off x="1127925" y="2988812"/>
            <a:ext cx="9687220" cy="48546"/>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28A9E949-7346-C84A-861A-92D629848DAC}"/>
              </a:ext>
            </a:extLst>
          </p:cNvPr>
          <p:cNvSpPr/>
          <p:nvPr/>
        </p:nvSpPr>
        <p:spPr>
          <a:xfrm rot="18869718">
            <a:off x="1573478" y="2054826"/>
            <a:ext cx="1634038"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30 </a:t>
            </a:r>
            <a:r>
              <a:rPr kumimoji="0" lang="fr-FR"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ap</a:t>
            </a: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 J.-C.</a:t>
            </a:r>
          </a:p>
        </p:txBody>
      </p:sp>
      <p:sp>
        <p:nvSpPr>
          <p:cNvPr id="9" name="Rectangle 8">
            <a:extLst>
              <a:ext uri="{FF2B5EF4-FFF2-40B4-BE49-F238E27FC236}">
                <a16:creationId xmlns:a16="http://schemas.microsoft.com/office/drawing/2014/main" id="{3630C80B-AD50-CA4E-A646-6BA5A8A3E9E6}"/>
              </a:ext>
            </a:extLst>
          </p:cNvPr>
          <p:cNvSpPr/>
          <p:nvPr/>
        </p:nvSpPr>
        <p:spPr>
          <a:xfrm rot="18869718">
            <a:off x="4750742" y="2007075"/>
            <a:ext cx="1634037"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36 </a:t>
            </a:r>
            <a:r>
              <a:rPr kumimoji="0" lang="fr-FR"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ap</a:t>
            </a: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 J.-C.</a:t>
            </a:r>
          </a:p>
        </p:txBody>
      </p:sp>
      <p:sp>
        <p:nvSpPr>
          <p:cNvPr id="10" name="Rectangle 9">
            <a:extLst>
              <a:ext uri="{FF2B5EF4-FFF2-40B4-BE49-F238E27FC236}">
                <a16:creationId xmlns:a16="http://schemas.microsoft.com/office/drawing/2014/main" id="{A2B9C637-655E-214C-A1B1-4E32394FE36A}"/>
              </a:ext>
            </a:extLst>
          </p:cNvPr>
          <p:cNvSpPr/>
          <p:nvPr/>
        </p:nvSpPr>
        <p:spPr>
          <a:xfrm rot="18869718">
            <a:off x="7741062" y="1959324"/>
            <a:ext cx="1634038"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52 </a:t>
            </a:r>
            <a:r>
              <a:rPr kumimoji="0" lang="fr-FR"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ap</a:t>
            </a: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 J.-C.</a:t>
            </a:r>
          </a:p>
        </p:txBody>
      </p:sp>
      <p:sp>
        <p:nvSpPr>
          <p:cNvPr id="11" name="ZoneTexte 10">
            <a:extLst>
              <a:ext uri="{FF2B5EF4-FFF2-40B4-BE49-F238E27FC236}">
                <a16:creationId xmlns:a16="http://schemas.microsoft.com/office/drawing/2014/main" id="{22D5D896-4583-8A49-B4B3-7A2DDD561444}"/>
              </a:ext>
            </a:extLst>
          </p:cNvPr>
          <p:cNvSpPr txBox="1"/>
          <p:nvPr/>
        </p:nvSpPr>
        <p:spPr>
          <a:xfrm>
            <a:off x="1563982" y="3247810"/>
            <a:ext cx="1871542"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Actes 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Conversion 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Juifs</a:t>
            </a:r>
          </a:p>
        </p:txBody>
      </p:sp>
      <p:sp>
        <p:nvSpPr>
          <p:cNvPr id="12" name="ZoneTexte 11">
            <a:extLst>
              <a:ext uri="{FF2B5EF4-FFF2-40B4-BE49-F238E27FC236}">
                <a16:creationId xmlns:a16="http://schemas.microsoft.com/office/drawing/2014/main" id="{8D381FBE-4BD0-044D-A6D7-B51A61DD5FBD}"/>
              </a:ext>
            </a:extLst>
          </p:cNvPr>
          <p:cNvSpPr txBox="1"/>
          <p:nvPr/>
        </p:nvSpPr>
        <p:spPr>
          <a:xfrm>
            <a:off x="4631988" y="3247810"/>
            <a:ext cx="1871542"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Actes 10: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Conversion 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païens</a:t>
            </a:r>
          </a:p>
        </p:txBody>
      </p:sp>
      <p:sp>
        <p:nvSpPr>
          <p:cNvPr id="13" name="ZoneTexte 12">
            <a:extLst>
              <a:ext uri="{FF2B5EF4-FFF2-40B4-BE49-F238E27FC236}">
                <a16:creationId xmlns:a16="http://schemas.microsoft.com/office/drawing/2014/main" id="{93BD1EBA-EE1A-DA4F-89B3-1B9D7251B012}"/>
              </a:ext>
            </a:extLst>
          </p:cNvPr>
          <p:cNvSpPr txBox="1"/>
          <p:nvPr/>
        </p:nvSpPr>
        <p:spPr>
          <a:xfrm>
            <a:off x="7584384" y="3247811"/>
            <a:ext cx="1871542"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Actes 19: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Conversion 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Disciples de Jean-Baptiste</a:t>
            </a:r>
          </a:p>
        </p:txBody>
      </p:sp>
    </p:spTree>
    <p:extLst>
      <p:ext uri="{BB962C8B-B14F-4D97-AF65-F5344CB8AC3E}">
        <p14:creationId xmlns:p14="http://schemas.microsoft.com/office/powerpoint/2010/main" val="37121503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004D4-113A-62C0-2451-CAE25BCC030B}"/>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EA931BCA-582E-716B-A631-98E61AD542C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AutoShape 6">
            <a:extLst>
              <a:ext uri="{FF2B5EF4-FFF2-40B4-BE49-F238E27FC236}">
                <a16:creationId xmlns:a16="http://schemas.microsoft.com/office/drawing/2014/main" id="{C9DE71B3-BC66-C6D1-1DFC-4AD08837131F}"/>
              </a:ext>
            </a:extLst>
          </p:cNvPr>
          <p:cNvSpPr>
            <a:spLocks noChangeArrowheads="1"/>
          </p:cNvSpPr>
          <p:nvPr/>
        </p:nvSpPr>
        <p:spPr bwMode="auto">
          <a:xfrm>
            <a:off x="252248" y="4150273"/>
            <a:ext cx="2690648" cy="2138363"/>
          </a:xfrm>
          <a:prstGeom prst="downArrowCallout">
            <a:avLst>
              <a:gd name="adj1" fmla="val 11176"/>
              <a:gd name="adj2" fmla="val 5588"/>
              <a:gd name="adj3" fmla="val 2730"/>
              <a:gd name="adj4" fmla="val 65963"/>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Pentecôte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Juifs » </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Ac</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2)</a:t>
            </a:r>
          </a:p>
        </p:txBody>
      </p:sp>
      <p:sp>
        <p:nvSpPr>
          <p:cNvPr id="3" name="AutoShape 6">
            <a:extLst>
              <a:ext uri="{FF2B5EF4-FFF2-40B4-BE49-F238E27FC236}">
                <a16:creationId xmlns:a16="http://schemas.microsoft.com/office/drawing/2014/main" id="{8315FEA2-C1F6-67C7-BDEA-A1781359AD22}"/>
              </a:ext>
            </a:extLst>
          </p:cNvPr>
          <p:cNvSpPr>
            <a:spLocks noChangeArrowheads="1"/>
          </p:cNvSpPr>
          <p:nvPr/>
        </p:nvSpPr>
        <p:spPr bwMode="auto">
          <a:xfrm>
            <a:off x="3783723" y="3351075"/>
            <a:ext cx="2690648" cy="2138363"/>
          </a:xfrm>
          <a:prstGeom prst="downArrowCallout">
            <a:avLst>
              <a:gd name="adj1" fmla="val 11176"/>
              <a:gd name="adj2" fmla="val 5588"/>
              <a:gd name="adj3" fmla="val 2730"/>
              <a:gd name="adj4" fmla="val 65963"/>
            </a:avLst>
          </a:prstGeom>
          <a:solidFill>
            <a:schemeClr val="accent5">
              <a:lumMod val="40000"/>
              <a:lumOff val="60000"/>
            </a:scheme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Corneille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Aptos" panose="02110004020202020204"/>
                <a:ea typeface="+mn-ea"/>
                <a:cs typeface="+mn-cs"/>
              </a:rPr>
              <a:t>(« païens » </a:t>
            </a:r>
            <a:r>
              <a:rPr kumimoji="0" lang="fr-FR" sz="2400" b="1" i="0" u="none" strike="noStrike" kern="1200" cap="none" spc="0" normalizeH="0" baseline="0" noProof="0" dirty="0" err="1">
                <a:ln>
                  <a:noFill/>
                </a:ln>
                <a:solidFill>
                  <a:prstClr val="black"/>
                </a:solidFill>
                <a:effectLst/>
                <a:uLnTx/>
                <a:uFillTx/>
                <a:latin typeface="Aptos" panose="02110004020202020204"/>
                <a:ea typeface="+mn-ea"/>
                <a:cs typeface="+mn-cs"/>
              </a:rPr>
              <a:t>Ac</a:t>
            </a:r>
            <a:r>
              <a:rPr kumimoji="0" lang="fr-FR" sz="2400" b="1" i="0" u="none" strike="noStrike" kern="1200" cap="none" spc="0" normalizeH="0" baseline="0" noProof="0" dirty="0">
                <a:ln>
                  <a:noFill/>
                </a:ln>
                <a:solidFill>
                  <a:prstClr val="black"/>
                </a:solidFill>
                <a:effectLst/>
                <a:uLnTx/>
                <a:uFillTx/>
                <a:latin typeface="Aptos" panose="02110004020202020204"/>
                <a:ea typeface="+mn-ea"/>
                <a:cs typeface="+mn-cs"/>
              </a:rPr>
              <a:t> 10)</a:t>
            </a:r>
          </a:p>
        </p:txBody>
      </p:sp>
      <p:sp>
        <p:nvSpPr>
          <p:cNvPr id="5" name="AutoShape 6">
            <a:extLst>
              <a:ext uri="{FF2B5EF4-FFF2-40B4-BE49-F238E27FC236}">
                <a16:creationId xmlns:a16="http://schemas.microsoft.com/office/drawing/2014/main" id="{AF56BE48-A93E-948B-302F-30F535AAD6C8}"/>
              </a:ext>
            </a:extLst>
          </p:cNvPr>
          <p:cNvSpPr>
            <a:spLocks noChangeArrowheads="1"/>
          </p:cNvSpPr>
          <p:nvPr/>
        </p:nvSpPr>
        <p:spPr bwMode="auto">
          <a:xfrm>
            <a:off x="6915809" y="2359818"/>
            <a:ext cx="2690648" cy="2138363"/>
          </a:xfrm>
          <a:prstGeom prst="downArrowCallout">
            <a:avLst>
              <a:gd name="adj1" fmla="val 11176"/>
              <a:gd name="adj2" fmla="val 5588"/>
              <a:gd name="adj3" fmla="val 2730"/>
              <a:gd name="adj4" fmla="val 65963"/>
            </a:avLst>
          </a:prstGeom>
          <a:solidFill>
            <a:schemeClr val="accent5">
              <a:lumMod val="40000"/>
              <a:lumOff val="60000"/>
            </a:scheme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700" b="1" i="0" u="none" strike="noStrike" kern="1200" cap="none" spc="0" normalizeH="0" baseline="0" noProof="0" dirty="0">
                <a:ln>
                  <a:noFill/>
                </a:ln>
                <a:solidFill>
                  <a:prstClr val="black"/>
                </a:solidFill>
                <a:effectLst/>
                <a:uLnTx/>
                <a:uFillTx/>
                <a:latin typeface="Aptos" panose="02110004020202020204"/>
                <a:ea typeface="+mn-ea"/>
                <a:cs typeface="+mn-cs"/>
              </a:rPr>
              <a:t>Disc. JB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uLnTx/>
                <a:uFillTx/>
                <a:latin typeface="Aptos" panose="02110004020202020204"/>
                <a:ea typeface="+mn-ea"/>
                <a:cs typeface="+mn-cs"/>
              </a:rPr>
              <a:t>(« AT » </a:t>
            </a:r>
            <a:r>
              <a:rPr kumimoji="0" lang="fr-FR" sz="2500" b="1" i="0" u="none" strike="noStrike" kern="1200" cap="none" spc="0" normalizeH="0" baseline="0" noProof="0" dirty="0" err="1">
                <a:ln>
                  <a:noFill/>
                </a:ln>
                <a:solidFill>
                  <a:prstClr val="black"/>
                </a:solidFill>
                <a:effectLst/>
                <a:uLnTx/>
                <a:uFillTx/>
                <a:latin typeface="Aptos" panose="02110004020202020204"/>
                <a:ea typeface="+mn-ea"/>
                <a:cs typeface="+mn-cs"/>
              </a:rPr>
              <a:t>Ac</a:t>
            </a:r>
            <a:r>
              <a:rPr kumimoji="0" lang="fr-FR" sz="2500" b="1" i="0" u="none" strike="noStrike" kern="1200" cap="none" spc="0" normalizeH="0" baseline="0" noProof="0" dirty="0">
                <a:ln>
                  <a:noFill/>
                </a:ln>
                <a:solidFill>
                  <a:prstClr val="black"/>
                </a:solidFill>
                <a:effectLst/>
                <a:uLnTx/>
                <a:uFillTx/>
                <a:latin typeface="Aptos" panose="02110004020202020204"/>
                <a:ea typeface="+mn-ea"/>
                <a:cs typeface="+mn-cs"/>
              </a:rPr>
              <a:t> 19)</a:t>
            </a:r>
          </a:p>
        </p:txBody>
      </p:sp>
      <p:pic>
        <p:nvPicPr>
          <p:cNvPr id="7" name="Picture 6">
            <a:extLst>
              <a:ext uri="{FF2B5EF4-FFF2-40B4-BE49-F238E27FC236}">
                <a16:creationId xmlns:a16="http://schemas.microsoft.com/office/drawing/2014/main" id="{5E6CB70E-AC54-4DB4-EBD3-E833E83A2AB9}"/>
              </a:ext>
            </a:extLst>
          </p:cNvPr>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10290189" y="3125323"/>
            <a:ext cx="1024950" cy="1024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id="{C243382B-B412-E2F8-C96A-2C7E72F68CE4}"/>
              </a:ext>
            </a:extLst>
          </p:cNvPr>
          <p:cNvSpPr/>
          <p:nvPr/>
        </p:nvSpPr>
        <p:spPr>
          <a:xfrm>
            <a:off x="9746188" y="1482655"/>
            <a:ext cx="2306081"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70 apr.</a:t>
            </a:r>
            <a:b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b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J.-C.</a:t>
            </a:r>
          </a:p>
        </p:txBody>
      </p:sp>
      <p:sp>
        <p:nvSpPr>
          <p:cNvPr id="10" name="Rectangle 9">
            <a:extLst>
              <a:ext uri="{FF2B5EF4-FFF2-40B4-BE49-F238E27FC236}">
                <a16:creationId xmlns:a16="http://schemas.microsoft.com/office/drawing/2014/main" id="{E3995EFA-10CC-FB1C-71B2-848140CAABCC}"/>
              </a:ext>
            </a:extLst>
          </p:cNvPr>
          <p:cNvSpPr/>
          <p:nvPr/>
        </p:nvSpPr>
        <p:spPr>
          <a:xfrm>
            <a:off x="9735513" y="4298457"/>
            <a:ext cx="2134302" cy="584775"/>
          </a:xfrm>
          <a:prstGeom prst="rect">
            <a:avLst/>
          </a:prstGeom>
          <a:solidFill>
            <a:schemeClr val="tx1"/>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1P 4.10-11</a:t>
            </a:r>
          </a:p>
        </p:txBody>
      </p:sp>
    </p:spTree>
    <p:extLst>
      <p:ext uri="{BB962C8B-B14F-4D97-AF65-F5344CB8AC3E}">
        <p14:creationId xmlns:p14="http://schemas.microsoft.com/office/powerpoint/2010/main" val="28133914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39ABD-8727-0B0C-A430-43915F2A80B8}"/>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EC0E6D8-4882-F45C-3578-7F2E132329E9}"/>
              </a:ext>
            </a:extLst>
          </p:cNvPr>
          <p:cNvSpPr>
            <a:spLocks noGrp="1"/>
          </p:cNvSpPr>
          <p:nvPr>
            <p:ph idx="1"/>
          </p:nvPr>
        </p:nvSpPr>
        <p:spPr>
          <a:xfrm>
            <a:off x="393895" y="379828"/>
            <a:ext cx="11437034" cy="6246603"/>
          </a:xfrm>
        </p:spPr>
        <p:txBody>
          <a:bodyPr>
            <a:normAutofit fontScale="92500" lnSpcReduction="10000"/>
          </a:bodyPr>
          <a:lstStyle/>
          <a:p>
            <a:pPr marL="45720" indent="0">
              <a:buNone/>
            </a:pPr>
            <a:r>
              <a:rPr lang="fr-FR" baseline="30000" dirty="0"/>
              <a:t>1</a:t>
            </a:r>
            <a:r>
              <a:rPr lang="fr-FR" dirty="0"/>
              <a:t> Lorsque le jour de la Pentecôte arriva, </a:t>
            </a:r>
            <a:r>
              <a:rPr lang="fr-FR" dirty="0">
                <a:solidFill>
                  <a:srgbClr val="FFC000"/>
                </a:solidFill>
              </a:rPr>
              <a:t>ils</a:t>
            </a:r>
            <a:r>
              <a:rPr lang="fr-FR" dirty="0"/>
              <a:t> étaient tous ensemble dans le même lieu. </a:t>
            </a:r>
            <a:r>
              <a:rPr lang="fr-FR" baseline="30000" dirty="0"/>
              <a:t>2</a:t>
            </a:r>
            <a:r>
              <a:rPr lang="fr-FR" dirty="0"/>
              <a:t> Tout à coup, il vint du ciel un bruit comme celui d’un souffle violent qui remplit toute la maison où ils étaient assis. </a:t>
            </a:r>
            <a:r>
              <a:rPr lang="fr-FR" baseline="30000" dirty="0"/>
              <a:t>3</a:t>
            </a:r>
            <a:r>
              <a:rPr lang="fr-FR" dirty="0"/>
              <a:t> Des </a:t>
            </a:r>
            <a:r>
              <a:rPr lang="fr-FR" dirty="0">
                <a:solidFill>
                  <a:srgbClr val="FFC000"/>
                </a:solidFill>
              </a:rPr>
              <a:t>langues</a:t>
            </a:r>
            <a:r>
              <a:rPr lang="fr-FR" dirty="0"/>
              <a:t> qui semblaient </a:t>
            </a:r>
            <a:r>
              <a:rPr lang="fr-FR" dirty="0">
                <a:solidFill>
                  <a:srgbClr val="FFC000"/>
                </a:solidFill>
              </a:rPr>
              <a:t>de feu </a:t>
            </a:r>
            <a:r>
              <a:rPr lang="fr-FR" dirty="0"/>
              <a:t>et qui se séparaient les unes des autres leur apparurent ; elles se posèrent </a:t>
            </a:r>
            <a:r>
              <a:rPr lang="fr-FR" dirty="0">
                <a:solidFill>
                  <a:srgbClr val="FFC000"/>
                </a:solidFill>
              </a:rPr>
              <a:t>sur chacun d’eux</a:t>
            </a:r>
            <a:r>
              <a:rPr lang="fr-FR" dirty="0"/>
              <a:t>. </a:t>
            </a:r>
            <a:r>
              <a:rPr lang="fr-FR" baseline="30000" dirty="0"/>
              <a:t>4</a:t>
            </a:r>
            <a:r>
              <a:rPr lang="fr-FR" dirty="0"/>
              <a:t> Ils furent tous remplis d’Esprit Saint et se mirent </a:t>
            </a:r>
            <a:r>
              <a:rPr lang="fr-FR" dirty="0">
                <a:solidFill>
                  <a:srgbClr val="FFC000"/>
                </a:solidFill>
              </a:rPr>
              <a:t>à parler en d’autres langues</a:t>
            </a:r>
            <a:r>
              <a:rPr lang="fr-FR" dirty="0"/>
              <a:t>, selon que </a:t>
            </a:r>
            <a:r>
              <a:rPr lang="fr-FR" dirty="0">
                <a:solidFill>
                  <a:srgbClr val="FFC000"/>
                </a:solidFill>
              </a:rPr>
              <a:t>l’Esprit</a:t>
            </a:r>
            <a:r>
              <a:rPr lang="fr-FR" dirty="0"/>
              <a:t> leur donnait de s’exprimer. </a:t>
            </a:r>
            <a:r>
              <a:rPr lang="fr-FR" baseline="30000" dirty="0"/>
              <a:t>5</a:t>
            </a:r>
            <a:r>
              <a:rPr lang="fr-FR" dirty="0"/>
              <a:t> Or il y avait en séjour à Jérusalem des Juifs pieux venus de toutes les nations qui sont sous le ciel. </a:t>
            </a:r>
            <a:r>
              <a:rPr lang="fr-FR" baseline="30000" dirty="0"/>
              <a:t>6</a:t>
            </a:r>
            <a:r>
              <a:rPr lang="fr-FR" dirty="0"/>
              <a:t> Au bruit qui se produisit, la multitude accourut et fut bouleversée, parce que chacun </a:t>
            </a:r>
            <a:r>
              <a:rPr lang="fr-FR" dirty="0">
                <a:solidFill>
                  <a:srgbClr val="FFC000"/>
                </a:solidFill>
              </a:rPr>
              <a:t>les entendait parler dans sa propre langue</a:t>
            </a:r>
            <a:r>
              <a:rPr lang="fr-FR" dirty="0"/>
              <a:t>. </a:t>
            </a:r>
            <a:r>
              <a:rPr lang="fr-FR" baseline="30000" dirty="0"/>
              <a:t>7</a:t>
            </a:r>
            <a:r>
              <a:rPr lang="fr-FR" dirty="0"/>
              <a:t> Ils étaient hors d’eux-mêmes et dans l’admiration, et disaient : Voici, ces gens qui parlent ne sont-ils pas tous Galiléens ? </a:t>
            </a:r>
            <a:r>
              <a:rPr lang="fr-FR" baseline="30000" dirty="0"/>
              <a:t>8</a:t>
            </a:r>
            <a:r>
              <a:rPr lang="fr-FR" dirty="0"/>
              <a:t> Comment les entendons-nous chacun dans </a:t>
            </a:r>
            <a:r>
              <a:rPr lang="fr-FR" dirty="0">
                <a:solidFill>
                  <a:srgbClr val="FFC000"/>
                </a:solidFill>
              </a:rPr>
              <a:t>notre propre langue maternelle </a:t>
            </a:r>
            <a:r>
              <a:rPr lang="fr-FR" dirty="0"/>
              <a:t>? </a:t>
            </a:r>
            <a:r>
              <a:rPr lang="fr-FR" baseline="30000" dirty="0"/>
              <a:t>9</a:t>
            </a:r>
            <a:r>
              <a:rPr lang="fr-FR" dirty="0"/>
              <a:t> Parthes, Mèdes, Élamites, ceux qui habitent la Mésopotamie, la Judée, la Cappadoce, le Pont, l’Asie, </a:t>
            </a:r>
            <a:r>
              <a:rPr lang="fr-FR" baseline="30000" dirty="0"/>
              <a:t>10</a:t>
            </a:r>
            <a:r>
              <a:rPr lang="fr-FR" dirty="0"/>
              <a:t> la Phrygie, la Pamphylie, l’Égypte, le territoire de la Libye voisine de Cyrène, et ceux qui sont venus de Rome, Juifs et prosélytes, Crétois et Arabes, </a:t>
            </a:r>
            <a:r>
              <a:rPr lang="fr-FR" baseline="30000" dirty="0"/>
              <a:t>11</a:t>
            </a:r>
            <a:r>
              <a:rPr lang="fr-FR" dirty="0"/>
              <a:t> nous les </a:t>
            </a:r>
            <a:r>
              <a:rPr lang="fr-FR" dirty="0">
                <a:solidFill>
                  <a:srgbClr val="FFC000"/>
                </a:solidFill>
              </a:rPr>
              <a:t>entendons parler </a:t>
            </a:r>
            <a:r>
              <a:rPr lang="fr-FR" dirty="0"/>
              <a:t>dans nos langues des </a:t>
            </a:r>
            <a:r>
              <a:rPr lang="fr-FR" dirty="0">
                <a:solidFill>
                  <a:srgbClr val="FFC000"/>
                </a:solidFill>
              </a:rPr>
              <a:t>merveilles de Dieu </a:t>
            </a:r>
            <a:r>
              <a:rPr lang="fr-FR" dirty="0"/>
              <a:t>! </a:t>
            </a:r>
            <a:r>
              <a:rPr lang="fr-FR" baseline="30000" dirty="0"/>
              <a:t>12</a:t>
            </a:r>
            <a:r>
              <a:rPr lang="fr-FR" dirty="0"/>
              <a:t> Tous étaient hors d’eux-mêmes et perplexes et se disaient les uns aux autres : Que veut dire ceci ? </a:t>
            </a:r>
            <a:r>
              <a:rPr lang="fr-FR" baseline="30000" dirty="0"/>
              <a:t>13</a:t>
            </a:r>
            <a:r>
              <a:rPr lang="fr-FR" dirty="0"/>
              <a:t> Mais d’autres se moquaient et disaient : Ils sont </a:t>
            </a:r>
            <a:r>
              <a:rPr lang="fr-FR" dirty="0">
                <a:solidFill>
                  <a:srgbClr val="FFC000"/>
                </a:solidFill>
              </a:rPr>
              <a:t>pleins de vin doux</a:t>
            </a:r>
            <a:r>
              <a:rPr lang="fr-FR" dirty="0"/>
              <a:t>. (Actes 2.1–13)</a:t>
            </a:r>
          </a:p>
        </p:txBody>
      </p:sp>
    </p:spTree>
    <p:extLst>
      <p:ext uri="{BB962C8B-B14F-4D97-AF65-F5344CB8AC3E}">
        <p14:creationId xmlns:p14="http://schemas.microsoft.com/office/powerpoint/2010/main" val="26208995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3EE4B-E4AD-F0B2-1A53-B5B07F06A2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F75610-760E-DDB3-C751-75EE633C0E4E}"/>
              </a:ext>
            </a:extLst>
          </p:cNvPr>
          <p:cNvSpPr>
            <a:spLocks noGrp="1"/>
          </p:cNvSpPr>
          <p:nvPr>
            <p:ph type="title"/>
          </p:nvPr>
        </p:nvSpPr>
        <p:spPr/>
        <p:txBody>
          <a:bodyPr/>
          <a:lstStyle/>
          <a:p>
            <a:r>
              <a:rPr lang="fr-FR" dirty="0"/>
              <a:t>Le parler en langues en Église (1 Co 12.27-28)</a:t>
            </a:r>
          </a:p>
        </p:txBody>
      </p:sp>
      <p:sp>
        <p:nvSpPr>
          <p:cNvPr id="3" name="Espace réservé du contenu 2">
            <a:extLst>
              <a:ext uri="{FF2B5EF4-FFF2-40B4-BE49-F238E27FC236}">
                <a16:creationId xmlns:a16="http://schemas.microsoft.com/office/drawing/2014/main" id="{73B2ED07-5D8E-9FCF-A0C1-A75731663661}"/>
              </a:ext>
            </a:extLst>
          </p:cNvPr>
          <p:cNvSpPr>
            <a:spLocks noGrp="1"/>
          </p:cNvSpPr>
          <p:nvPr>
            <p:ph sz="half" idx="1"/>
          </p:nvPr>
        </p:nvSpPr>
        <p:spPr>
          <a:xfrm>
            <a:off x="838200" y="1825624"/>
            <a:ext cx="4273446" cy="4788931"/>
          </a:xfrm>
        </p:spPr>
        <p:txBody>
          <a:bodyPr>
            <a:normAutofit/>
          </a:bodyPr>
          <a:lstStyle/>
          <a:p>
            <a:pPr marL="0" indent="0">
              <a:buNone/>
            </a:pPr>
            <a:r>
              <a:rPr lang="fr-FR" sz="3200" baseline="30000" dirty="0">
                <a:latin typeface="Calibri" panose="020F0502020204030204" pitchFamily="34" charset="0"/>
                <a:ea typeface="Aptos" panose="020B0004020202020204" pitchFamily="34" charset="0"/>
                <a:cs typeface="Times New Roman" panose="02020603050405020304" pitchFamily="18" charset="0"/>
              </a:rPr>
              <a:t>27</a:t>
            </a:r>
            <a:r>
              <a:rPr lang="fr-FR" sz="3200" dirty="0">
                <a:latin typeface="Calibri" panose="020F0502020204030204" pitchFamily="34" charset="0"/>
                <a:ea typeface="Aptos" panose="020B0004020202020204" pitchFamily="34" charset="0"/>
                <a:cs typeface="Times New Roman" panose="02020603050405020304" pitchFamily="18" charset="0"/>
              </a:rPr>
              <a:t> Si l’un parle en langues, </a:t>
            </a:r>
            <a:r>
              <a:rPr lang="fr-FR" sz="3200" dirty="0">
                <a:solidFill>
                  <a:srgbClr val="FFC000"/>
                </a:solidFill>
                <a:latin typeface="Calibri" panose="020F0502020204030204" pitchFamily="34" charset="0"/>
                <a:ea typeface="Aptos" panose="020B0004020202020204" pitchFamily="34" charset="0"/>
                <a:cs typeface="Times New Roman" panose="02020603050405020304" pitchFamily="18" charset="0"/>
              </a:rPr>
              <a:t>tout au plus deux ou trois, et encore chacun à son tour</a:t>
            </a:r>
            <a:r>
              <a:rPr lang="fr-FR" sz="3200" dirty="0">
                <a:latin typeface="Calibri" panose="020F0502020204030204" pitchFamily="34" charset="0"/>
                <a:ea typeface="Aptos" panose="020B0004020202020204" pitchFamily="34" charset="0"/>
                <a:cs typeface="Times New Roman" panose="02020603050405020304" pitchFamily="18" charset="0"/>
              </a:rPr>
              <a:t>, qu’il y en ait un aussi qui interprète. </a:t>
            </a:r>
            <a:r>
              <a:rPr lang="fr-FR" sz="3200" baseline="30000" dirty="0">
                <a:latin typeface="Calibri" panose="020F0502020204030204" pitchFamily="34" charset="0"/>
                <a:ea typeface="Aptos" panose="020B0004020202020204" pitchFamily="34" charset="0"/>
                <a:cs typeface="Times New Roman" panose="02020603050405020304" pitchFamily="18" charset="0"/>
              </a:rPr>
              <a:t>28</a:t>
            </a:r>
            <a:r>
              <a:rPr lang="fr-FR" sz="3200" dirty="0">
                <a:latin typeface="Calibri" panose="020F0502020204030204" pitchFamily="34" charset="0"/>
                <a:ea typeface="Aptos" panose="020B0004020202020204" pitchFamily="34" charset="0"/>
                <a:cs typeface="Times New Roman" panose="02020603050405020304" pitchFamily="18" charset="0"/>
              </a:rPr>
              <a:t> S’il n’y a pas d’interprète, qu’on se taise dans l’Église, qu’on parle à soi-même et à Dieu.</a:t>
            </a:r>
            <a:endParaRPr lang="fr-FR" sz="3200" dirty="0"/>
          </a:p>
        </p:txBody>
      </p:sp>
      <p:sp>
        <p:nvSpPr>
          <p:cNvPr id="4" name="Espace réservé du contenu 3">
            <a:extLst>
              <a:ext uri="{FF2B5EF4-FFF2-40B4-BE49-F238E27FC236}">
                <a16:creationId xmlns:a16="http://schemas.microsoft.com/office/drawing/2014/main" id="{2457D282-FADF-44CE-DEA5-A78A3AA4BC38}"/>
              </a:ext>
            </a:extLst>
          </p:cNvPr>
          <p:cNvSpPr>
            <a:spLocks noGrp="1"/>
          </p:cNvSpPr>
          <p:nvPr>
            <p:ph sz="half" idx="2"/>
          </p:nvPr>
        </p:nvSpPr>
        <p:spPr/>
        <p:txBody>
          <a:bodyPr>
            <a:normAutofit/>
          </a:bodyPr>
          <a:lstStyle/>
          <a:p>
            <a:pPr marL="514350" indent="-514350">
              <a:buFont typeface="+mj-lt"/>
              <a:buAutoNum type="arabicPeriod"/>
            </a:pPr>
            <a:r>
              <a:rPr lang="fr-FR" dirty="0"/>
              <a:t>La nature des langues (12.27a)</a:t>
            </a:r>
          </a:p>
          <a:p>
            <a:pPr marL="514350" indent="-514350">
              <a:buFont typeface="+mj-lt"/>
              <a:buAutoNum type="arabicPeriod"/>
            </a:pPr>
            <a:r>
              <a:rPr lang="fr-FR" dirty="0">
                <a:solidFill>
                  <a:srgbClr val="FFC000"/>
                </a:solidFill>
              </a:rPr>
              <a:t>La pratique des langues </a:t>
            </a:r>
            <a:r>
              <a:rPr lang="fr-FR" dirty="0"/>
              <a:t>(12.27b)</a:t>
            </a:r>
          </a:p>
          <a:p>
            <a:pPr marL="514350" indent="-514350">
              <a:buFont typeface="+mj-lt"/>
              <a:buAutoNum type="arabicPeriod"/>
            </a:pPr>
            <a:r>
              <a:rPr lang="fr-FR" dirty="0"/>
              <a:t>L’interprétation des langues (12.27c)</a:t>
            </a:r>
          </a:p>
          <a:p>
            <a:pPr marL="514350" indent="-514350">
              <a:buFont typeface="+mj-lt"/>
              <a:buAutoNum type="arabicPeriod"/>
            </a:pPr>
            <a:r>
              <a:rPr lang="fr-FR" dirty="0"/>
              <a:t>Le cadrage des langues (12.28)</a:t>
            </a:r>
          </a:p>
          <a:p>
            <a:pPr marL="514350" indent="-514350">
              <a:buFont typeface="+mj-lt"/>
              <a:buAutoNum type="arabicPeriod"/>
            </a:pPr>
            <a:endParaRPr lang="fr-FR" dirty="0"/>
          </a:p>
          <a:p>
            <a:pPr marL="0" indent="0">
              <a:buNone/>
            </a:pPr>
            <a:endParaRPr lang="fr-FR" dirty="0"/>
          </a:p>
        </p:txBody>
      </p:sp>
    </p:spTree>
    <p:extLst>
      <p:ext uri="{BB962C8B-B14F-4D97-AF65-F5344CB8AC3E}">
        <p14:creationId xmlns:p14="http://schemas.microsoft.com/office/powerpoint/2010/main" val="34019364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B8DA7-042A-D98C-9A74-A0CB0C2669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ED243A-F196-776D-6CB8-2E9569DE5511}"/>
              </a:ext>
            </a:extLst>
          </p:cNvPr>
          <p:cNvSpPr>
            <a:spLocks noGrp="1"/>
          </p:cNvSpPr>
          <p:nvPr>
            <p:ph type="title"/>
          </p:nvPr>
        </p:nvSpPr>
        <p:spPr/>
        <p:txBody>
          <a:bodyPr/>
          <a:lstStyle/>
          <a:p>
            <a:r>
              <a:rPr lang="fr-FR" dirty="0"/>
              <a:t>Le parler en langues en Église (1 Co 12.27-28)</a:t>
            </a:r>
          </a:p>
        </p:txBody>
      </p:sp>
      <p:sp>
        <p:nvSpPr>
          <p:cNvPr id="3" name="Espace réservé du contenu 2">
            <a:extLst>
              <a:ext uri="{FF2B5EF4-FFF2-40B4-BE49-F238E27FC236}">
                <a16:creationId xmlns:a16="http://schemas.microsoft.com/office/drawing/2014/main" id="{3A1F9856-CB2F-C12B-89EB-00C6ED93C3BE}"/>
              </a:ext>
            </a:extLst>
          </p:cNvPr>
          <p:cNvSpPr>
            <a:spLocks noGrp="1"/>
          </p:cNvSpPr>
          <p:nvPr>
            <p:ph sz="half" idx="1"/>
          </p:nvPr>
        </p:nvSpPr>
        <p:spPr>
          <a:xfrm>
            <a:off x="838200" y="1825624"/>
            <a:ext cx="4273446" cy="4788931"/>
          </a:xfrm>
        </p:spPr>
        <p:txBody>
          <a:bodyPr>
            <a:normAutofit/>
          </a:bodyPr>
          <a:lstStyle/>
          <a:p>
            <a:pPr marL="0" indent="0">
              <a:buNone/>
            </a:pPr>
            <a:r>
              <a:rPr lang="fr-FR" sz="3200" baseline="30000" dirty="0">
                <a:latin typeface="Calibri" panose="020F0502020204030204" pitchFamily="34" charset="0"/>
                <a:ea typeface="Aptos" panose="020B0004020202020204" pitchFamily="34" charset="0"/>
                <a:cs typeface="Times New Roman" panose="02020603050405020304" pitchFamily="18" charset="0"/>
              </a:rPr>
              <a:t>27</a:t>
            </a:r>
            <a:r>
              <a:rPr lang="fr-FR" sz="3200" dirty="0">
                <a:latin typeface="Calibri" panose="020F0502020204030204" pitchFamily="34" charset="0"/>
                <a:ea typeface="Aptos" panose="020B0004020202020204" pitchFamily="34" charset="0"/>
                <a:cs typeface="Times New Roman" panose="02020603050405020304" pitchFamily="18" charset="0"/>
              </a:rPr>
              <a:t> Si l’un parle en langues, tout au plus deux ou trois, et encore chacun à son tour, </a:t>
            </a:r>
            <a:r>
              <a:rPr lang="fr-FR" sz="3200" dirty="0">
                <a:solidFill>
                  <a:srgbClr val="FFC000"/>
                </a:solidFill>
                <a:latin typeface="Calibri" panose="020F0502020204030204" pitchFamily="34" charset="0"/>
                <a:ea typeface="Aptos" panose="020B0004020202020204" pitchFamily="34" charset="0"/>
                <a:cs typeface="Times New Roman" panose="02020603050405020304" pitchFamily="18" charset="0"/>
              </a:rPr>
              <a:t>qu’il y en ait un aussi qui interprète</a:t>
            </a:r>
            <a:r>
              <a:rPr lang="fr-FR" sz="3200" dirty="0">
                <a:latin typeface="Calibri" panose="020F0502020204030204" pitchFamily="34" charset="0"/>
                <a:ea typeface="Aptos" panose="020B0004020202020204" pitchFamily="34" charset="0"/>
                <a:cs typeface="Times New Roman" panose="02020603050405020304" pitchFamily="18" charset="0"/>
              </a:rPr>
              <a:t>. </a:t>
            </a:r>
            <a:r>
              <a:rPr lang="fr-FR" sz="3200" baseline="30000" dirty="0">
                <a:latin typeface="Calibri" panose="020F0502020204030204" pitchFamily="34" charset="0"/>
                <a:ea typeface="Aptos" panose="020B0004020202020204" pitchFamily="34" charset="0"/>
                <a:cs typeface="Times New Roman" panose="02020603050405020304" pitchFamily="18" charset="0"/>
              </a:rPr>
              <a:t>28</a:t>
            </a:r>
            <a:r>
              <a:rPr lang="fr-FR" sz="3200" dirty="0">
                <a:latin typeface="Calibri" panose="020F0502020204030204" pitchFamily="34" charset="0"/>
                <a:ea typeface="Aptos" panose="020B0004020202020204" pitchFamily="34" charset="0"/>
                <a:cs typeface="Times New Roman" panose="02020603050405020304" pitchFamily="18" charset="0"/>
              </a:rPr>
              <a:t> S’il n’y a pas d’interprète, qu’on se taise dans l’Église, qu’on parle à soi-même et à Dieu.</a:t>
            </a:r>
            <a:endParaRPr lang="fr-FR" sz="3200" dirty="0"/>
          </a:p>
        </p:txBody>
      </p:sp>
      <p:sp>
        <p:nvSpPr>
          <p:cNvPr id="4" name="Espace réservé du contenu 3">
            <a:extLst>
              <a:ext uri="{FF2B5EF4-FFF2-40B4-BE49-F238E27FC236}">
                <a16:creationId xmlns:a16="http://schemas.microsoft.com/office/drawing/2014/main" id="{04E5E96B-E8F6-6E6E-5B27-F9B70434438D}"/>
              </a:ext>
            </a:extLst>
          </p:cNvPr>
          <p:cNvSpPr>
            <a:spLocks noGrp="1"/>
          </p:cNvSpPr>
          <p:nvPr>
            <p:ph sz="half" idx="2"/>
          </p:nvPr>
        </p:nvSpPr>
        <p:spPr/>
        <p:txBody>
          <a:bodyPr>
            <a:normAutofit/>
          </a:bodyPr>
          <a:lstStyle/>
          <a:p>
            <a:pPr marL="514350" indent="-514350">
              <a:buFont typeface="+mj-lt"/>
              <a:buAutoNum type="arabicPeriod"/>
            </a:pPr>
            <a:r>
              <a:rPr lang="fr-FR" dirty="0"/>
              <a:t>La nature des langues (12.27a)</a:t>
            </a:r>
          </a:p>
          <a:p>
            <a:pPr marL="514350" indent="-514350">
              <a:buFont typeface="+mj-lt"/>
              <a:buAutoNum type="arabicPeriod"/>
            </a:pPr>
            <a:r>
              <a:rPr lang="fr-FR" dirty="0"/>
              <a:t>La pratique des langues (12.27b)</a:t>
            </a:r>
          </a:p>
          <a:p>
            <a:pPr marL="514350" indent="-514350">
              <a:buFont typeface="+mj-lt"/>
              <a:buAutoNum type="arabicPeriod"/>
            </a:pPr>
            <a:r>
              <a:rPr lang="fr-FR" dirty="0">
                <a:solidFill>
                  <a:srgbClr val="FFC000"/>
                </a:solidFill>
              </a:rPr>
              <a:t>L’interprétation des langues </a:t>
            </a:r>
            <a:r>
              <a:rPr lang="fr-FR" dirty="0"/>
              <a:t>(12.27c)</a:t>
            </a:r>
          </a:p>
          <a:p>
            <a:pPr marL="514350" indent="-514350">
              <a:buFont typeface="+mj-lt"/>
              <a:buAutoNum type="arabicPeriod"/>
            </a:pPr>
            <a:r>
              <a:rPr lang="fr-FR" dirty="0"/>
              <a:t>Le cadrage des langues (12.28)</a:t>
            </a:r>
          </a:p>
          <a:p>
            <a:pPr marL="514350" indent="-514350">
              <a:buFont typeface="+mj-lt"/>
              <a:buAutoNum type="arabicPeriod"/>
            </a:pPr>
            <a:endParaRPr lang="fr-FR" dirty="0"/>
          </a:p>
          <a:p>
            <a:pPr marL="0" indent="0">
              <a:buNone/>
            </a:pPr>
            <a:endParaRPr lang="fr-FR" dirty="0"/>
          </a:p>
        </p:txBody>
      </p:sp>
    </p:spTree>
    <p:extLst>
      <p:ext uri="{BB962C8B-B14F-4D97-AF65-F5344CB8AC3E}">
        <p14:creationId xmlns:p14="http://schemas.microsoft.com/office/powerpoint/2010/main" val="13324539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65ED87E-A7EA-4BA6-BAC8-92F5AA495EA8}"/>
              </a:ext>
            </a:extLst>
          </p:cNvPr>
          <p:cNvSpPr/>
          <p:nvPr/>
        </p:nvSpPr>
        <p:spPr>
          <a:xfrm>
            <a:off x="2460581" y="718810"/>
            <a:ext cx="7270838" cy="120032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L’interprétation: </a:t>
            </a:r>
          </a:p>
        </p:txBody>
      </p:sp>
      <p:sp>
        <p:nvSpPr>
          <p:cNvPr id="6" name="Rectangle 5">
            <a:extLst>
              <a:ext uri="{FF2B5EF4-FFF2-40B4-BE49-F238E27FC236}">
                <a16:creationId xmlns:a16="http://schemas.microsoft.com/office/drawing/2014/main" id="{0406A6E5-9F4D-E177-A1DB-8627901B27E9}"/>
              </a:ext>
            </a:extLst>
          </p:cNvPr>
          <p:cNvSpPr/>
          <p:nvPr/>
        </p:nvSpPr>
        <p:spPr>
          <a:xfrm>
            <a:off x="1513484" y="2505670"/>
            <a:ext cx="3953454" cy="153888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Traduction?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(cf. </a:t>
            </a:r>
            <a:r>
              <a:rPr kumimoji="0" lang="fr-FR" sz="4000" b="1" i="0" u="none" strike="noStrike" kern="1200" cap="none" spc="50" normalizeH="0" baseline="0" noProof="0" dirty="0" err="1">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Ac</a:t>
            </a:r>
            <a:r>
              <a:rPr kumimoji="0" lang="fr-FR" sz="40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 9.36)</a:t>
            </a:r>
          </a:p>
        </p:txBody>
      </p:sp>
      <p:sp>
        <p:nvSpPr>
          <p:cNvPr id="7" name="Rectangle 6">
            <a:extLst>
              <a:ext uri="{FF2B5EF4-FFF2-40B4-BE49-F238E27FC236}">
                <a16:creationId xmlns:a16="http://schemas.microsoft.com/office/drawing/2014/main" id="{E09DDEC2-3A58-3852-B90F-C0C9239979ED}"/>
              </a:ext>
            </a:extLst>
          </p:cNvPr>
          <p:cNvSpPr/>
          <p:nvPr/>
        </p:nvSpPr>
        <p:spPr>
          <a:xfrm>
            <a:off x="6552065" y="2505670"/>
            <a:ext cx="4126451" cy="153888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Explication?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(cf. </a:t>
            </a:r>
            <a:r>
              <a:rPr kumimoji="0" lang="fr-FR" sz="4000" b="1" i="0" u="none" strike="noStrike" kern="1200" cap="none" spc="50" normalizeH="0" baseline="0" noProof="0" dirty="0" err="1">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Lc</a:t>
            </a:r>
            <a:r>
              <a:rPr kumimoji="0" lang="fr-FR" sz="4000" b="1" i="0" u="none" strike="noStrike" kern="1200" cap="none" spc="50" normalizeH="0" baseline="0" noProof="0" dirty="0">
                <a:ln w="9525" cmpd="sng">
                  <a:solidFill>
                    <a:srgbClr val="156082"/>
                  </a:solidFill>
                  <a:prstDash val="solid"/>
                </a:ln>
                <a:solidFill>
                  <a:srgbClr val="70AD47">
                    <a:tint val="1000"/>
                  </a:srgbClr>
                </a:solidFill>
                <a:effectLst>
                  <a:glow rad="38100">
                    <a:srgbClr val="156082">
                      <a:alpha val="40000"/>
                    </a:srgbClr>
                  </a:glow>
                </a:effectLst>
                <a:uLnTx/>
                <a:uFillTx/>
                <a:latin typeface="Aptos" panose="02110004020202020204"/>
                <a:ea typeface="+mn-ea"/>
                <a:cs typeface="+mn-cs"/>
              </a:rPr>
              <a:t> 24.27)</a:t>
            </a:r>
          </a:p>
        </p:txBody>
      </p:sp>
    </p:spTree>
    <p:extLst>
      <p:ext uri="{BB962C8B-B14F-4D97-AF65-F5344CB8AC3E}">
        <p14:creationId xmlns:p14="http://schemas.microsoft.com/office/powerpoint/2010/main" val="35974785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71284-C7B3-137C-54FA-882FEB65AD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5EBDE0-AEDE-0B76-E962-79F20135A395}"/>
              </a:ext>
            </a:extLst>
          </p:cNvPr>
          <p:cNvSpPr>
            <a:spLocks noGrp="1"/>
          </p:cNvSpPr>
          <p:nvPr>
            <p:ph type="title"/>
          </p:nvPr>
        </p:nvSpPr>
        <p:spPr/>
        <p:txBody>
          <a:bodyPr>
            <a:normAutofit/>
          </a:bodyPr>
          <a:lstStyle/>
          <a:p>
            <a:r>
              <a:rPr lang="fr-FR" dirty="0"/>
              <a:t>3 parler en langues en Actes</a:t>
            </a:r>
          </a:p>
        </p:txBody>
      </p:sp>
      <p:cxnSp>
        <p:nvCxnSpPr>
          <p:cNvPr id="7" name="Connecteur droit avec flèche 6">
            <a:extLst>
              <a:ext uri="{FF2B5EF4-FFF2-40B4-BE49-F238E27FC236}">
                <a16:creationId xmlns:a16="http://schemas.microsoft.com/office/drawing/2014/main" id="{46305384-E586-4E6F-1A4E-69FC5CE63194}"/>
              </a:ext>
            </a:extLst>
          </p:cNvPr>
          <p:cNvCxnSpPr>
            <a:cxnSpLocks/>
          </p:cNvCxnSpPr>
          <p:nvPr/>
        </p:nvCxnSpPr>
        <p:spPr>
          <a:xfrm>
            <a:off x="1127925" y="2988812"/>
            <a:ext cx="9687220" cy="48546"/>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F987EDB3-8208-3B51-6AF5-1F1E6CDED1F4}"/>
              </a:ext>
            </a:extLst>
          </p:cNvPr>
          <p:cNvSpPr/>
          <p:nvPr/>
        </p:nvSpPr>
        <p:spPr>
          <a:xfrm rot="18869718">
            <a:off x="1573478" y="2054826"/>
            <a:ext cx="1634038"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30 </a:t>
            </a:r>
            <a:r>
              <a:rPr kumimoji="0" lang="fr-FR"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ap</a:t>
            </a: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 J.-C.</a:t>
            </a:r>
          </a:p>
        </p:txBody>
      </p:sp>
      <p:sp>
        <p:nvSpPr>
          <p:cNvPr id="9" name="Rectangle 8">
            <a:extLst>
              <a:ext uri="{FF2B5EF4-FFF2-40B4-BE49-F238E27FC236}">
                <a16:creationId xmlns:a16="http://schemas.microsoft.com/office/drawing/2014/main" id="{A1D45C61-3192-075E-9B44-C6599D9CAF49}"/>
              </a:ext>
            </a:extLst>
          </p:cNvPr>
          <p:cNvSpPr/>
          <p:nvPr/>
        </p:nvSpPr>
        <p:spPr>
          <a:xfrm rot="18869718">
            <a:off x="4750742" y="2007075"/>
            <a:ext cx="1634037"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36 </a:t>
            </a:r>
            <a:r>
              <a:rPr kumimoji="0" lang="fr-FR"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ap</a:t>
            </a: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 J.-C.</a:t>
            </a:r>
          </a:p>
        </p:txBody>
      </p:sp>
      <p:sp>
        <p:nvSpPr>
          <p:cNvPr id="10" name="Rectangle 9">
            <a:extLst>
              <a:ext uri="{FF2B5EF4-FFF2-40B4-BE49-F238E27FC236}">
                <a16:creationId xmlns:a16="http://schemas.microsoft.com/office/drawing/2014/main" id="{0E461740-2656-841F-7527-A3D4C3956963}"/>
              </a:ext>
            </a:extLst>
          </p:cNvPr>
          <p:cNvSpPr/>
          <p:nvPr/>
        </p:nvSpPr>
        <p:spPr>
          <a:xfrm rot="18869718">
            <a:off x="7741062" y="1959324"/>
            <a:ext cx="1634038"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52 </a:t>
            </a:r>
            <a:r>
              <a:rPr kumimoji="0" lang="fr-FR"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ap</a:t>
            </a: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 J.-C.</a:t>
            </a:r>
          </a:p>
        </p:txBody>
      </p:sp>
      <p:sp>
        <p:nvSpPr>
          <p:cNvPr id="11" name="ZoneTexte 10">
            <a:extLst>
              <a:ext uri="{FF2B5EF4-FFF2-40B4-BE49-F238E27FC236}">
                <a16:creationId xmlns:a16="http://schemas.microsoft.com/office/drawing/2014/main" id="{D78EF3AA-BCA8-3701-6706-0CBE1E394C43}"/>
              </a:ext>
            </a:extLst>
          </p:cNvPr>
          <p:cNvSpPr txBox="1"/>
          <p:nvPr/>
        </p:nvSpPr>
        <p:spPr>
          <a:xfrm>
            <a:off x="1563982" y="3247810"/>
            <a:ext cx="1871542"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Actes 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Conversion 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Juifs</a:t>
            </a:r>
          </a:p>
        </p:txBody>
      </p:sp>
      <p:sp>
        <p:nvSpPr>
          <p:cNvPr id="12" name="ZoneTexte 11">
            <a:extLst>
              <a:ext uri="{FF2B5EF4-FFF2-40B4-BE49-F238E27FC236}">
                <a16:creationId xmlns:a16="http://schemas.microsoft.com/office/drawing/2014/main" id="{E6E70625-FDBB-E8B4-FD25-CA01BE5B664F}"/>
              </a:ext>
            </a:extLst>
          </p:cNvPr>
          <p:cNvSpPr txBox="1"/>
          <p:nvPr/>
        </p:nvSpPr>
        <p:spPr>
          <a:xfrm>
            <a:off x="4631988" y="3247810"/>
            <a:ext cx="1871542"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Actes 10: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Conversion 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païens</a:t>
            </a:r>
          </a:p>
        </p:txBody>
      </p:sp>
      <p:sp>
        <p:nvSpPr>
          <p:cNvPr id="13" name="ZoneTexte 12">
            <a:extLst>
              <a:ext uri="{FF2B5EF4-FFF2-40B4-BE49-F238E27FC236}">
                <a16:creationId xmlns:a16="http://schemas.microsoft.com/office/drawing/2014/main" id="{16EDA88F-0EE0-5ADB-E230-52FB8828AFEC}"/>
              </a:ext>
            </a:extLst>
          </p:cNvPr>
          <p:cNvSpPr txBox="1"/>
          <p:nvPr/>
        </p:nvSpPr>
        <p:spPr>
          <a:xfrm>
            <a:off x="7584384" y="3247811"/>
            <a:ext cx="1871542"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Actes 19: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Conversion 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Disciples de Jean-Baptiste</a:t>
            </a:r>
          </a:p>
        </p:txBody>
      </p:sp>
      <p:sp>
        <p:nvSpPr>
          <p:cNvPr id="3" name="Titre 1">
            <a:extLst>
              <a:ext uri="{FF2B5EF4-FFF2-40B4-BE49-F238E27FC236}">
                <a16:creationId xmlns:a16="http://schemas.microsoft.com/office/drawing/2014/main" id="{3836F020-36E0-6E18-F84C-6048460206F6}"/>
              </a:ext>
            </a:extLst>
          </p:cNvPr>
          <p:cNvSpPr txBox="1">
            <a:spLocks/>
          </p:cNvSpPr>
          <p:nvPr/>
        </p:nvSpPr>
        <p:spPr>
          <a:xfrm>
            <a:off x="838200" y="5089478"/>
            <a:ext cx="238564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C00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t>Langues </a:t>
            </a:r>
            <a:b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br>
            <a: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t>+ explications</a:t>
            </a:r>
          </a:p>
        </p:txBody>
      </p:sp>
      <p:sp>
        <p:nvSpPr>
          <p:cNvPr id="4" name="Titre 1">
            <a:extLst>
              <a:ext uri="{FF2B5EF4-FFF2-40B4-BE49-F238E27FC236}">
                <a16:creationId xmlns:a16="http://schemas.microsoft.com/office/drawing/2014/main" id="{E13266E0-8063-4413-1937-7B9CC224BB27}"/>
              </a:ext>
            </a:extLst>
          </p:cNvPr>
          <p:cNvSpPr txBox="1">
            <a:spLocks/>
          </p:cNvSpPr>
          <p:nvPr/>
        </p:nvSpPr>
        <p:spPr>
          <a:xfrm>
            <a:off x="4117884" y="5089477"/>
            <a:ext cx="238564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C00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t>Langues </a:t>
            </a:r>
            <a:b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br>
            <a: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t>+ explications</a:t>
            </a:r>
          </a:p>
        </p:txBody>
      </p:sp>
      <p:sp>
        <p:nvSpPr>
          <p:cNvPr id="5" name="Titre 1">
            <a:extLst>
              <a:ext uri="{FF2B5EF4-FFF2-40B4-BE49-F238E27FC236}">
                <a16:creationId xmlns:a16="http://schemas.microsoft.com/office/drawing/2014/main" id="{C8CBACD5-4CCD-287A-1935-1F9ACB6C54E7}"/>
              </a:ext>
            </a:extLst>
          </p:cNvPr>
          <p:cNvSpPr txBox="1">
            <a:spLocks/>
          </p:cNvSpPr>
          <p:nvPr/>
        </p:nvSpPr>
        <p:spPr>
          <a:xfrm>
            <a:off x="7397568" y="5089476"/>
            <a:ext cx="238564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C00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t>Langues </a:t>
            </a:r>
            <a:b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br>
            <a:r>
              <a:rPr kumimoji="0" lang="fr-FR" sz="2800" b="0" i="0" u="none" strike="noStrike" kern="1200" cap="none" spc="0" normalizeH="0" baseline="0" noProof="0" dirty="0">
                <a:ln>
                  <a:noFill/>
                </a:ln>
                <a:solidFill>
                  <a:srgbClr val="FFC000"/>
                </a:solidFill>
                <a:effectLst/>
                <a:uLnTx/>
                <a:uFillTx/>
                <a:latin typeface="Aptos Display" panose="02110004020202020204"/>
                <a:ea typeface="+mj-ea"/>
                <a:cs typeface="+mj-cs"/>
              </a:rPr>
              <a:t>+ explications</a:t>
            </a:r>
          </a:p>
        </p:txBody>
      </p:sp>
    </p:spTree>
    <p:extLst>
      <p:ext uri="{BB962C8B-B14F-4D97-AF65-F5344CB8AC3E}">
        <p14:creationId xmlns:p14="http://schemas.microsoft.com/office/powerpoint/2010/main" val="7094433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1C7106D-E0E9-D3F7-13C6-092B90212EE9}"/>
              </a:ext>
            </a:extLst>
          </p:cNvPr>
          <p:cNvSpPr txBox="1"/>
          <p:nvPr/>
        </p:nvSpPr>
        <p:spPr>
          <a:xfrm>
            <a:off x="1109273" y="599607"/>
            <a:ext cx="9698636" cy="5616409"/>
          </a:xfrm>
          <a:prstGeom prst="rect">
            <a:avLst/>
          </a:prstGeom>
          <a:noFill/>
        </p:spPr>
        <p:txBody>
          <a:bodyPr wrap="square">
            <a:spAutoFit/>
          </a:bodyPr>
          <a:lstStyle/>
          <a:p>
            <a:pPr marL="0" marR="0">
              <a:lnSpc>
                <a:spcPct val="115000"/>
              </a:lnSpc>
              <a:spcAft>
                <a:spcPts val="1000"/>
              </a:spcAft>
            </a:pPr>
            <a:r>
              <a:rPr lang="fr-FR" sz="4400" dirty="0">
                <a:solidFill>
                  <a:schemeClr val="bg1"/>
                </a:solidFill>
                <a:effectLst/>
                <a:latin typeface="Calibri" panose="020F0502020204030204" pitchFamily="34" charset="0"/>
              </a:rPr>
              <a:t>Par conséquent, les langues sont un </a:t>
            </a:r>
            <a:r>
              <a:rPr lang="fr-FR" sz="4400" dirty="0">
                <a:solidFill>
                  <a:srgbClr val="FFC000"/>
                </a:solidFill>
                <a:effectLst/>
                <a:latin typeface="Calibri" panose="020F0502020204030204" pitchFamily="34" charset="0"/>
              </a:rPr>
              <a:t>signe</a:t>
            </a:r>
            <a:r>
              <a:rPr lang="fr-FR" sz="4400" dirty="0">
                <a:solidFill>
                  <a:schemeClr val="bg1"/>
                </a:solidFill>
                <a:effectLst/>
                <a:latin typeface="Calibri" panose="020F0502020204030204" pitchFamily="34" charset="0"/>
              </a:rPr>
              <a:t>, non pour les croyants, mais </a:t>
            </a:r>
            <a:r>
              <a:rPr lang="fr-FR" sz="4400" dirty="0">
                <a:solidFill>
                  <a:srgbClr val="FFC000"/>
                </a:solidFill>
                <a:effectLst/>
                <a:latin typeface="Calibri" panose="020F0502020204030204" pitchFamily="34" charset="0"/>
              </a:rPr>
              <a:t>pour les non-croyants </a:t>
            </a:r>
            <a:r>
              <a:rPr lang="fr-FR" sz="4400" dirty="0">
                <a:solidFill>
                  <a:schemeClr val="tx1">
                    <a:lumMod val="65000"/>
                    <a:lumOff val="35000"/>
                  </a:schemeClr>
                </a:solidFill>
                <a:effectLst/>
                <a:latin typeface="Calibri" panose="020F0502020204030204" pitchFamily="34" charset="0"/>
              </a:rPr>
              <a:t>; la prophétie, au contraire, est un signe, non pour les non-croyants, mais pour les croyants.</a:t>
            </a:r>
            <a:r>
              <a:rPr lang="fr-FR" sz="4000" dirty="0">
                <a:solidFill>
                  <a:schemeClr val="tx1">
                    <a:lumMod val="65000"/>
                    <a:lumOff val="35000"/>
                  </a:schemeClr>
                </a:solidFill>
                <a:effectLst/>
                <a:latin typeface="Calibri" panose="020F0502020204030204" pitchFamily="34" charset="0"/>
              </a:rPr>
              <a:t> </a:t>
            </a:r>
          </a:p>
          <a:p>
            <a:pPr marL="0" marR="0">
              <a:lnSpc>
                <a:spcPct val="115000"/>
              </a:lnSpc>
              <a:spcAft>
                <a:spcPts val="1000"/>
              </a:spcAft>
            </a:pPr>
            <a:endParaRPr lang="fr-FR" sz="4000" dirty="0">
              <a:solidFill>
                <a:schemeClr val="bg1"/>
              </a:solidFill>
              <a:latin typeface="Calibri" panose="020F0502020204030204" pitchFamily="34" charset="0"/>
            </a:endParaRPr>
          </a:p>
          <a:p>
            <a:pPr marL="0" marR="0">
              <a:lnSpc>
                <a:spcPct val="115000"/>
              </a:lnSpc>
              <a:spcAft>
                <a:spcPts val="1000"/>
              </a:spcAft>
            </a:pPr>
            <a:r>
              <a:rPr lang="fr-FR" sz="4000" dirty="0">
                <a:solidFill>
                  <a:schemeClr val="bg1"/>
                </a:solidFill>
                <a:effectLst/>
                <a:latin typeface="Calibri" panose="020F0502020204030204" pitchFamily="34" charset="0"/>
              </a:rPr>
              <a:t>1 Corinthiens 14.22 </a:t>
            </a:r>
          </a:p>
        </p:txBody>
      </p:sp>
    </p:spTree>
    <p:extLst>
      <p:ext uri="{BB962C8B-B14F-4D97-AF65-F5344CB8AC3E}">
        <p14:creationId xmlns:p14="http://schemas.microsoft.com/office/powerpoint/2010/main" val="35109163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97FD08F-FB24-F0E2-D77C-21F4FFE78D08}"/>
              </a:ext>
            </a:extLst>
          </p:cNvPr>
          <p:cNvSpPr txBox="1"/>
          <p:nvPr/>
        </p:nvSpPr>
        <p:spPr>
          <a:xfrm>
            <a:off x="858130" y="337626"/>
            <a:ext cx="10578904" cy="62478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3000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26</a:t>
            </a:r>
            <a:r>
              <a:rPr kumimoji="0" lang="fr-FR" sz="40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Que faire donc, frères ? Lorsque vous vous assemblez, chacun a-t-il un cantique, une instruction, une révélation, une langue, une interprétation, que tout se fasse pour l’édification. </a:t>
            </a:r>
            <a:r>
              <a:rPr kumimoji="0" lang="fr-FR" sz="4000" b="0" i="0" u="none" strike="noStrike" kern="1200" cap="none" spc="0" normalizeH="0" baseline="3000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27</a:t>
            </a:r>
            <a:r>
              <a:rPr kumimoji="0" lang="fr-FR" sz="40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t>
            </a:r>
            <a:r>
              <a:rPr kumimoji="0" lang="fr-FR" sz="4000" b="0" i="0" u="none" strike="noStrike" kern="1200" cap="none" spc="0" normalizeH="0" baseline="0" noProof="0" dirty="0">
                <a:ln>
                  <a:noFill/>
                </a:ln>
                <a:solidFill>
                  <a:srgbClr val="FFC000"/>
                </a:solidFill>
                <a:effectLst/>
                <a:uLnTx/>
                <a:uFillTx/>
                <a:latin typeface="Calibri" panose="020F0502020204030204" pitchFamily="34" charset="0"/>
                <a:ea typeface="Aptos" panose="020B0004020202020204" pitchFamily="34" charset="0"/>
                <a:cs typeface="Times New Roman" panose="02020603050405020304" pitchFamily="18" charset="0"/>
              </a:rPr>
              <a:t>Si l’un parle en langues, tout au plus deux ou trois, et encore chacun à son tour, qu’il y en ait un aussi qui interprète</a:t>
            </a:r>
            <a:r>
              <a:rPr kumimoji="0" lang="fr-FR" sz="40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t>
            </a:r>
            <a:r>
              <a:rPr kumimoji="0" lang="fr-FR" sz="4000" b="0" i="0" u="none" strike="noStrike" kern="1200" cap="none" spc="0" normalizeH="0" baseline="3000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28</a:t>
            </a:r>
            <a:r>
              <a:rPr kumimoji="0" lang="fr-FR" sz="40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t>
            </a:r>
            <a:r>
              <a:rPr kumimoji="0" lang="fr-FR" sz="4000" b="0" i="0" u="none" strike="noStrike" kern="1200" cap="none" spc="0" normalizeH="0" baseline="0" noProof="0" dirty="0">
                <a:ln>
                  <a:noFill/>
                </a:ln>
                <a:solidFill>
                  <a:srgbClr val="FFC000"/>
                </a:solidFill>
                <a:effectLst/>
                <a:uLnTx/>
                <a:uFillTx/>
                <a:latin typeface="Calibri" panose="020F0502020204030204" pitchFamily="34" charset="0"/>
                <a:ea typeface="Aptos" panose="020B0004020202020204" pitchFamily="34" charset="0"/>
                <a:cs typeface="Times New Roman" panose="02020603050405020304" pitchFamily="18" charset="0"/>
              </a:rPr>
              <a:t>S’il n’y a pas d’interprète, qu’on se taise dans l’Église, qu’on parle à soi-même et à Dieu</a:t>
            </a:r>
            <a:r>
              <a:rPr kumimoji="0" lang="fr-FR" sz="40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Times New Roman" panose="02020603050405020304" pitchFamily="18" charset="0"/>
              </a:rPr>
              <a:t>(1 Cor 14.26–28)</a:t>
            </a:r>
          </a:p>
        </p:txBody>
      </p:sp>
    </p:spTree>
    <p:extLst>
      <p:ext uri="{BB962C8B-B14F-4D97-AF65-F5344CB8AC3E}">
        <p14:creationId xmlns:p14="http://schemas.microsoft.com/office/powerpoint/2010/main" val="15455049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75E7FEA-275A-C949-9A09-54034DA96782}"/>
              </a:ext>
            </a:extLst>
          </p:cNvPr>
          <p:cNvSpPr>
            <a:spLocks noGrp="1"/>
          </p:cNvSpPr>
          <p:nvPr>
            <p:ph type="ctrTitle"/>
          </p:nvPr>
        </p:nvSpPr>
        <p:spPr/>
        <p:txBody>
          <a:bodyPr/>
          <a:lstStyle/>
          <a:p>
            <a:r>
              <a:rPr lang="fr-FR" dirty="0"/>
              <a:t>Les langues et </a:t>
            </a:r>
            <a:br>
              <a:rPr lang="fr-FR" dirty="0"/>
            </a:br>
            <a:r>
              <a:rPr lang="fr-FR" dirty="0"/>
              <a:t>1 Corinthiens</a:t>
            </a:r>
          </a:p>
        </p:txBody>
      </p:sp>
      <p:sp>
        <p:nvSpPr>
          <p:cNvPr id="5" name="Sous-titre 4">
            <a:extLst>
              <a:ext uri="{FF2B5EF4-FFF2-40B4-BE49-F238E27FC236}">
                <a16:creationId xmlns:a16="http://schemas.microsoft.com/office/drawing/2014/main" id="{097790C6-E2C5-2943-94F2-30D45CD0C066}"/>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81185606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18DF996-C3E1-6B6B-ED86-CA30BCF20CAC}"/>
              </a:ext>
            </a:extLst>
          </p:cNvPr>
          <p:cNvSpPr>
            <a:spLocks noGrp="1"/>
          </p:cNvSpPr>
          <p:nvPr>
            <p:ph type="title"/>
          </p:nvPr>
        </p:nvSpPr>
        <p:spPr/>
        <p:txBody>
          <a:bodyPr/>
          <a:lstStyle/>
          <a:p>
            <a:r>
              <a:rPr lang="fr-FR" dirty="0"/>
              <a:t>Pourquoi commencer ainsi? </a:t>
            </a:r>
          </a:p>
        </p:txBody>
      </p:sp>
      <p:sp>
        <p:nvSpPr>
          <p:cNvPr id="5" name="Espace réservé du contenu 4">
            <a:extLst>
              <a:ext uri="{FF2B5EF4-FFF2-40B4-BE49-F238E27FC236}">
                <a16:creationId xmlns:a16="http://schemas.microsoft.com/office/drawing/2014/main" id="{F157B3F9-8A7E-EA94-9F9B-4D45D137B465}"/>
              </a:ext>
            </a:extLst>
          </p:cNvPr>
          <p:cNvSpPr>
            <a:spLocks noGrp="1"/>
          </p:cNvSpPr>
          <p:nvPr>
            <p:ph idx="1"/>
          </p:nvPr>
        </p:nvSpPr>
        <p:spPr/>
        <p:txBody>
          <a:bodyPr/>
          <a:lstStyle/>
          <a:p>
            <a:pPr marL="0" indent="0">
              <a:buNone/>
            </a:pPr>
            <a:r>
              <a:rPr lang="fr-FR" baseline="30000" dirty="0"/>
              <a:t>1</a:t>
            </a:r>
            <a:r>
              <a:rPr lang="fr-FR" dirty="0"/>
              <a:t> Pour ce qui concerne les (dons) spirituels, je ne veux pas, frères, que vous soyez dans l’ignorance. </a:t>
            </a:r>
            <a:r>
              <a:rPr lang="fr-FR" baseline="30000" dirty="0"/>
              <a:t>2</a:t>
            </a:r>
            <a:r>
              <a:rPr lang="fr-FR" dirty="0"/>
              <a:t> Vous savez comment, quand vous étiez païens, vous étiez entraînés et dévoyés vers les idoles muettes. </a:t>
            </a:r>
            <a:r>
              <a:rPr lang="fr-FR" baseline="30000" dirty="0"/>
              <a:t>3</a:t>
            </a:r>
            <a:r>
              <a:rPr lang="fr-FR" dirty="0"/>
              <a:t> C’est pourquoi je vous le déclare : nul, s’il parle par l’Esprit de Dieu, ne dit : Jésus est anathème ! et nul ne peut dire : Jésus est le Seigneur ! si ce n’est par le Saint-Esprit. </a:t>
            </a:r>
          </a:p>
          <a:p>
            <a:endParaRPr lang="fr-FR" dirty="0"/>
          </a:p>
          <a:p>
            <a:pPr marL="0" indent="0">
              <a:buNone/>
            </a:pPr>
            <a:r>
              <a:rPr lang="fr-FR" dirty="0"/>
              <a:t>1 Corinthiens 12.1–3</a:t>
            </a:r>
            <a:endParaRPr lang="fr-FR" b="1" dirty="0"/>
          </a:p>
        </p:txBody>
      </p:sp>
    </p:spTree>
    <p:extLst>
      <p:ext uri="{BB962C8B-B14F-4D97-AF65-F5344CB8AC3E}">
        <p14:creationId xmlns:p14="http://schemas.microsoft.com/office/powerpoint/2010/main" val="59978145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re 1">
            <a:extLst>
              <a:ext uri="{FF2B5EF4-FFF2-40B4-BE49-F238E27FC236}">
                <a16:creationId xmlns:a16="http://schemas.microsoft.com/office/drawing/2014/main" id="{6C4D324E-7765-9881-C772-79D2D7425C39}"/>
              </a:ext>
            </a:extLst>
          </p:cNvPr>
          <p:cNvSpPr>
            <a:spLocks noGrp="1"/>
          </p:cNvSpPr>
          <p:nvPr>
            <p:ph type="title"/>
          </p:nvPr>
        </p:nvSpPr>
        <p:spPr>
          <a:xfrm>
            <a:off x="1352550" y="685800"/>
            <a:ext cx="9486900" cy="996061"/>
          </a:xfrm>
        </p:spPr>
        <p:txBody>
          <a:bodyPr anchor="b">
            <a:normAutofit/>
          </a:bodyPr>
          <a:lstStyle/>
          <a:p>
            <a:pPr algn="ctr"/>
            <a:r>
              <a:rPr lang="fr-FR" dirty="0"/>
              <a:t>L'Attrait de l'Extase : Le Contexte des Cultes Païens à Corinthe 1/2</a:t>
            </a:r>
          </a:p>
        </p:txBody>
      </p:sp>
      <p:sp>
        <p:nvSpPr>
          <p:cNvPr id="3" name="Espace réservé du contenu 2">
            <a:extLst>
              <a:ext uri="{FF2B5EF4-FFF2-40B4-BE49-F238E27FC236}">
                <a16:creationId xmlns:a16="http://schemas.microsoft.com/office/drawing/2014/main" id="{C0316DA2-2F60-06D4-4648-10FD00156CF1}"/>
              </a:ext>
            </a:extLst>
          </p:cNvPr>
          <p:cNvSpPr>
            <a:spLocks noGrp="1"/>
          </p:cNvSpPr>
          <p:nvPr>
            <p:ph idx="1"/>
          </p:nvPr>
        </p:nvSpPr>
        <p:spPr>
          <a:xfrm>
            <a:off x="685800" y="1941689"/>
            <a:ext cx="10820400" cy="4230511"/>
          </a:xfrm>
        </p:spPr>
        <p:txBody>
          <a:bodyPr>
            <a:normAutofit lnSpcReduction="10000"/>
          </a:bodyPr>
          <a:lstStyle/>
          <a:p>
            <a:pPr>
              <a:lnSpc>
                <a:spcPct val="90000"/>
              </a:lnSpc>
            </a:pPr>
            <a:r>
              <a:rPr lang="fr-FR" dirty="0"/>
              <a:t>Corinthe était tristement célèbre pour ses cultes païens : culte d’Aphrodite, religions à mystères, mais surtout rites bachiques (Dionysos/Bacchus = dieu de la folie, du vin, de l’extase) &gt; Expériences extatiques, danses frénétiques, cris inintelligibles. </a:t>
            </a:r>
          </a:p>
          <a:p>
            <a:pPr>
              <a:lnSpc>
                <a:spcPct val="90000"/>
              </a:lnSpc>
            </a:pPr>
            <a:r>
              <a:rPr lang="fr-FR" dirty="0"/>
              <a:t> "lui au cri orgiaque, excitateur de femmes, Dionysos, glorifié d'honneurs fous" (Plutarque, </a:t>
            </a:r>
            <a:r>
              <a:rPr lang="fr-FR" i="1" dirty="0"/>
              <a:t>Morale</a:t>
            </a:r>
            <a:r>
              <a:rPr lang="fr-FR" dirty="0"/>
              <a:t> 671c) </a:t>
            </a:r>
          </a:p>
          <a:p>
            <a:pPr>
              <a:lnSpc>
                <a:spcPct val="90000"/>
              </a:lnSpc>
            </a:pPr>
            <a:r>
              <a:rPr lang="fr-FR" dirty="0"/>
              <a:t>Les femmes avaient un rôle central dans ce culte, quelques fois appelées « ménades » (femmes folles).</a:t>
            </a:r>
          </a:p>
          <a:p>
            <a:pPr>
              <a:lnSpc>
                <a:spcPct val="90000"/>
              </a:lnSpc>
            </a:pPr>
            <a:r>
              <a:rPr lang="fr-FR" dirty="0"/>
              <a:t>Dans un discours prononcé en 1976 devant la Division des religions mystérieuses de la Société de littérature biblique, Ross Kraemer a soutenu qu'il existe des preuves que les femmes participaient à un deuxième niveau d'initiation au culte de Bacchus qui n'était pas accessible aux hommes. Parmi les fidèles dionysiaques, écrit Tite-Live dans son </a:t>
            </a:r>
            <a:r>
              <a:rPr lang="fr-FR" i="1" dirty="0"/>
              <a:t>Histoire de Rome</a:t>
            </a:r>
            <a:r>
              <a:rPr lang="fr-FR" dirty="0"/>
              <a:t>, « la majorité sont des femmes ». (</a:t>
            </a:r>
            <a:r>
              <a:rPr lang="fr-FR" dirty="0" err="1"/>
              <a:t>XXXIX.xv</a:t>
            </a:r>
            <a:r>
              <a:rPr lang="fr-FR" dirty="0"/>
              <a:t>)</a:t>
            </a:r>
          </a:p>
        </p:txBody>
      </p:sp>
    </p:spTree>
    <p:extLst>
      <p:ext uri="{BB962C8B-B14F-4D97-AF65-F5344CB8AC3E}">
        <p14:creationId xmlns:p14="http://schemas.microsoft.com/office/powerpoint/2010/main" val="17072178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731CCB-F9AC-CA4F-CB1D-A66249BFF46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26954D-829D-6BCC-D5F8-719CF4B5C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Rectangle 9">
            <a:extLst>
              <a:ext uri="{FF2B5EF4-FFF2-40B4-BE49-F238E27FC236}">
                <a16:creationId xmlns:a16="http://schemas.microsoft.com/office/drawing/2014/main" id="{2076AF58-BB97-8EC4-954D-726F2D52E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useBgFill="1">
        <p:nvSpPr>
          <p:cNvPr id="12" name="Rectangle 11">
            <a:extLst>
              <a:ext uri="{FF2B5EF4-FFF2-40B4-BE49-F238E27FC236}">
                <a16:creationId xmlns:a16="http://schemas.microsoft.com/office/drawing/2014/main" id="{683F0205-8EFB-8825-4EDE-031C62385B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re 1">
            <a:extLst>
              <a:ext uri="{FF2B5EF4-FFF2-40B4-BE49-F238E27FC236}">
                <a16:creationId xmlns:a16="http://schemas.microsoft.com/office/drawing/2014/main" id="{F8D52B81-975A-F2F5-BB83-4E5AEBDC360C}"/>
              </a:ext>
            </a:extLst>
          </p:cNvPr>
          <p:cNvSpPr>
            <a:spLocks noGrp="1"/>
          </p:cNvSpPr>
          <p:nvPr>
            <p:ph type="title"/>
          </p:nvPr>
        </p:nvSpPr>
        <p:spPr>
          <a:xfrm>
            <a:off x="1352550" y="685800"/>
            <a:ext cx="9486900" cy="996061"/>
          </a:xfrm>
        </p:spPr>
        <p:txBody>
          <a:bodyPr anchor="b">
            <a:normAutofit/>
          </a:bodyPr>
          <a:lstStyle/>
          <a:p>
            <a:pPr algn="ctr"/>
            <a:r>
              <a:rPr lang="fr-FR" dirty="0"/>
              <a:t>L'Attrait de l'Extase : Le Contexte des Cultes Païens à Corinthe 1/2</a:t>
            </a:r>
          </a:p>
        </p:txBody>
      </p:sp>
      <p:sp>
        <p:nvSpPr>
          <p:cNvPr id="3" name="Espace réservé du contenu 2">
            <a:extLst>
              <a:ext uri="{FF2B5EF4-FFF2-40B4-BE49-F238E27FC236}">
                <a16:creationId xmlns:a16="http://schemas.microsoft.com/office/drawing/2014/main" id="{59E0A50F-326F-BB01-AC5B-629310C93557}"/>
              </a:ext>
            </a:extLst>
          </p:cNvPr>
          <p:cNvSpPr>
            <a:spLocks noGrp="1"/>
          </p:cNvSpPr>
          <p:nvPr>
            <p:ph idx="1"/>
          </p:nvPr>
        </p:nvSpPr>
        <p:spPr>
          <a:xfrm>
            <a:off x="685800" y="1941689"/>
            <a:ext cx="10820400" cy="4230511"/>
          </a:xfrm>
        </p:spPr>
        <p:txBody>
          <a:bodyPr>
            <a:normAutofit fontScale="92500"/>
          </a:bodyPr>
          <a:lstStyle/>
          <a:p>
            <a:r>
              <a:rPr lang="fr-FR" dirty="0"/>
              <a:t>Le concept de </a:t>
            </a:r>
            <a:r>
              <a:rPr lang="fr-FR" i="1" dirty="0"/>
              <a:t>clameur</a:t>
            </a:r>
            <a:r>
              <a:rPr lang="fr-FR" dirty="0"/>
              <a:t>, éclats bruyants de pandémonium religieux. Strabon (premier siècle) explique comment les écrivains populaires décrivent le phénomène : « </a:t>
            </a:r>
            <a:r>
              <a:rPr lang="fr-FR" i="1" dirty="0"/>
              <a:t>Ils les représentent tous comme une sorte de peuple inspiré et sujet à la frénésie bachique, et, sous les traits d'un ministre, inspirant la terreur lors de la célébration des rites sacrés au moyen de danses guerrières accompagnées de tumulte et de bruit. et des cymbales et des tambours et aussi par la flûte et le cri. »  (</a:t>
            </a:r>
            <a:r>
              <a:rPr lang="fr-FR" i="1" dirty="0" err="1"/>
              <a:t>Géorg</a:t>
            </a:r>
            <a:r>
              <a:rPr lang="fr-FR" i="1" dirty="0"/>
              <a:t>. X.3:7).</a:t>
            </a:r>
          </a:p>
          <a:p>
            <a:r>
              <a:rPr lang="fr-FR" dirty="0"/>
              <a:t>Il existe des indications significatives selon lesquelles la vieille religion païenne exerçait encore une puissante influence sur les récents convertis de Corinthe. Ils étaient mal à l'aise face à la viande offerte aux idoles (8 : 1-13), et il fallait leur rappeler de ne pas assister aux repas sacrificiels dans les temples païens (10 : 20,21). Comme dans les fêtes bachiques, il y avait de l'ivresse au Repas du Seigneur et de la folie extatique aux offices du culte.</a:t>
            </a:r>
          </a:p>
          <a:p>
            <a:r>
              <a:rPr lang="fr-FR" dirty="0"/>
              <a:t>Aristophane dans </a:t>
            </a:r>
            <a:r>
              <a:rPr lang="fr-FR" i="1" dirty="0"/>
              <a:t>Grenouilles</a:t>
            </a:r>
            <a:r>
              <a:rPr lang="fr-FR" dirty="0"/>
              <a:t> mentionne « la langue de </a:t>
            </a:r>
            <a:r>
              <a:rPr lang="fr-FR" dirty="0" err="1"/>
              <a:t>Bacchos</a:t>
            </a:r>
            <a:r>
              <a:rPr lang="fr-FR" dirty="0"/>
              <a:t> » (357)</a:t>
            </a:r>
          </a:p>
          <a:p>
            <a:pPr>
              <a:lnSpc>
                <a:spcPct val="90000"/>
              </a:lnSpc>
            </a:pPr>
            <a:endParaRPr lang="fr-FR" dirty="0"/>
          </a:p>
        </p:txBody>
      </p:sp>
    </p:spTree>
    <p:extLst>
      <p:ext uri="{BB962C8B-B14F-4D97-AF65-F5344CB8AC3E}">
        <p14:creationId xmlns:p14="http://schemas.microsoft.com/office/powerpoint/2010/main" val="14162862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La logique de 1 Co 12 à 14… </a:t>
            </a:r>
          </a:p>
        </p:txBody>
      </p:sp>
      <p:sp>
        <p:nvSpPr>
          <p:cNvPr id="3" name="Espace réservé du contenu 2"/>
          <p:cNvSpPr>
            <a:spLocks noGrp="1"/>
          </p:cNvSpPr>
          <p:nvPr>
            <p:ph idx="1"/>
          </p:nvPr>
        </p:nvSpPr>
        <p:spPr/>
        <p:txBody>
          <a:bodyPr/>
          <a:lstStyle/>
          <a:p>
            <a:r>
              <a:rPr lang="fr-FR" dirty="0"/>
              <a:t>Chapitre 12: La </a:t>
            </a:r>
            <a:r>
              <a:rPr lang="fr-FR" sz="2400" b="1" dirty="0">
                <a:solidFill>
                  <a:srgbClr val="FFC000"/>
                </a:solidFill>
              </a:rPr>
              <a:t>diversité</a:t>
            </a:r>
            <a:r>
              <a:rPr lang="fr-FR" sz="2400" dirty="0"/>
              <a:t> </a:t>
            </a:r>
            <a:r>
              <a:rPr lang="fr-FR" dirty="0"/>
              <a:t>de l’Église comme réalité</a:t>
            </a:r>
          </a:p>
          <a:p>
            <a:r>
              <a:rPr lang="fr-FR" dirty="0"/>
              <a:t>Chapitre 13: </a:t>
            </a:r>
            <a:r>
              <a:rPr lang="fr-FR" sz="2400" b="1" dirty="0"/>
              <a:t>l’</a:t>
            </a:r>
            <a:r>
              <a:rPr lang="fr-FR" sz="2400" b="1" dirty="0">
                <a:solidFill>
                  <a:srgbClr val="FFC000"/>
                </a:solidFill>
              </a:rPr>
              <a:t>amour</a:t>
            </a:r>
            <a:r>
              <a:rPr lang="fr-FR" dirty="0">
                <a:solidFill>
                  <a:srgbClr val="FFC000"/>
                </a:solidFill>
              </a:rPr>
              <a:t> </a:t>
            </a:r>
            <a:r>
              <a:rPr lang="fr-FR" dirty="0"/>
              <a:t>de l’Église comme motivation </a:t>
            </a:r>
          </a:p>
          <a:p>
            <a:r>
              <a:rPr lang="fr-FR" dirty="0"/>
              <a:t>Chapitre 14: </a:t>
            </a:r>
            <a:r>
              <a:rPr lang="fr-FR" sz="2400" b="1" dirty="0"/>
              <a:t>l’</a:t>
            </a:r>
            <a:r>
              <a:rPr lang="fr-FR" sz="2400" b="1" dirty="0">
                <a:solidFill>
                  <a:srgbClr val="FFC000"/>
                </a:solidFill>
              </a:rPr>
              <a:t>édification</a:t>
            </a:r>
            <a:r>
              <a:rPr lang="fr-FR" dirty="0">
                <a:solidFill>
                  <a:srgbClr val="FFC000"/>
                </a:solidFill>
              </a:rPr>
              <a:t> </a:t>
            </a:r>
            <a:r>
              <a:rPr lang="fr-FR" dirty="0"/>
              <a:t>de l’Église comme ambition</a:t>
            </a:r>
          </a:p>
        </p:txBody>
      </p:sp>
    </p:spTree>
    <p:extLst>
      <p:ext uri="{BB962C8B-B14F-4D97-AF65-F5344CB8AC3E}">
        <p14:creationId xmlns:p14="http://schemas.microsoft.com/office/powerpoint/2010/main" val="9705071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Corinthiens 12 &amp; les langues</a:t>
            </a:r>
          </a:p>
        </p:txBody>
      </p:sp>
      <p:sp>
        <p:nvSpPr>
          <p:cNvPr id="3" name="Espace réservé du contenu 2"/>
          <p:cNvSpPr>
            <a:spLocks noGrp="1"/>
          </p:cNvSpPr>
          <p:nvPr>
            <p:ph idx="1"/>
          </p:nvPr>
        </p:nvSpPr>
        <p:spPr/>
        <p:txBody>
          <a:bodyPr>
            <a:normAutofit fontScale="92500" lnSpcReduction="10000"/>
          </a:bodyPr>
          <a:lstStyle/>
          <a:p>
            <a:r>
              <a:rPr lang="fr-FR" dirty="0"/>
              <a:t>Elles sont différentes des pratiques païennes (12.1-2),</a:t>
            </a:r>
          </a:p>
          <a:p>
            <a:r>
              <a:rPr lang="fr-FR" dirty="0"/>
              <a:t>Elles exaltent Christ (12.3-4), </a:t>
            </a:r>
          </a:p>
          <a:p>
            <a:r>
              <a:rPr lang="fr-FR" dirty="0"/>
              <a:t>Elles s’expriment selon Dieu (12.4-6), </a:t>
            </a:r>
          </a:p>
          <a:p>
            <a:r>
              <a:rPr lang="fr-FR" dirty="0"/>
              <a:t>Elles visent l’édification des autres (12.7), </a:t>
            </a:r>
          </a:p>
          <a:p>
            <a:r>
              <a:rPr lang="fr-FR" dirty="0"/>
              <a:t>Elles complètent d’autres dons (12.8-10) </a:t>
            </a:r>
          </a:p>
          <a:p>
            <a:r>
              <a:rPr lang="fr-FR" dirty="0"/>
              <a:t>Elles proviennent de l’Esprit dans lequel tous sont baptisés (12.11-13). </a:t>
            </a:r>
          </a:p>
          <a:p>
            <a:pPr marL="45720" indent="0">
              <a:buNone/>
            </a:pPr>
            <a:endParaRPr lang="fr-FR" dirty="0"/>
          </a:p>
          <a:p>
            <a:pPr marL="45720" indent="0">
              <a:buNone/>
            </a:pPr>
            <a:r>
              <a:rPr lang="fr-FR" dirty="0"/>
              <a:t>L’Église fonctionne comme un corps aux membres différents (12.14-27), aux fonctions et dons différemment répartis (12.28-30). L’Église doit d’ailleurs aspirer aux dons supérieurs (12.31), dont la voie par « excellence » est celle de l’amour (1 Cor 13).</a:t>
            </a:r>
          </a:p>
          <a:p>
            <a:endParaRPr lang="fr-FR" dirty="0"/>
          </a:p>
        </p:txBody>
      </p:sp>
    </p:spTree>
    <p:extLst>
      <p:ext uri="{BB962C8B-B14F-4D97-AF65-F5344CB8AC3E}">
        <p14:creationId xmlns:p14="http://schemas.microsoft.com/office/powerpoint/2010/main" val="120601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idx="1"/>
          </p:nvPr>
        </p:nvSpPr>
        <p:spPr>
          <a:xfrm>
            <a:off x="547852" y="488050"/>
            <a:ext cx="4548602" cy="621792"/>
          </a:xfrm>
        </p:spPr>
        <p:txBody>
          <a:bodyPr/>
          <a:lstStyle/>
          <a:p>
            <a:r>
              <a:rPr lang="fr-FR" sz="2800" dirty="0">
                <a:solidFill>
                  <a:srgbClr val="FFFF00"/>
                </a:solidFill>
              </a:rPr>
              <a:t>Affirmations</a:t>
            </a:r>
          </a:p>
        </p:txBody>
      </p:sp>
      <p:sp>
        <p:nvSpPr>
          <p:cNvPr id="6" name="Espace réservé du texte 5"/>
          <p:cNvSpPr>
            <a:spLocks noGrp="1"/>
          </p:cNvSpPr>
          <p:nvPr>
            <p:ph type="body" sz="quarter" idx="3"/>
          </p:nvPr>
        </p:nvSpPr>
        <p:spPr>
          <a:xfrm>
            <a:off x="6229854" y="488050"/>
            <a:ext cx="3362062" cy="621792"/>
          </a:xfrm>
        </p:spPr>
        <p:txBody>
          <a:bodyPr/>
          <a:lstStyle/>
          <a:p>
            <a:r>
              <a:rPr lang="fr-FR" sz="2800" dirty="0">
                <a:solidFill>
                  <a:srgbClr val="FFFF00"/>
                </a:solidFill>
              </a:rPr>
              <a:t>Négations</a:t>
            </a:r>
          </a:p>
        </p:txBody>
      </p:sp>
      <p:sp>
        <p:nvSpPr>
          <p:cNvPr id="3" name="Espace réservé du contenu 2"/>
          <p:cNvSpPr>
            <a:spLocks noGrp="1"/>
          </p:cNvSpPr>
          <p:nvPr>
            <p:ph sz="quarter" idx="13"/>
          </p:nvPr>
        </p:nvSpPr>
        <p:spPr>
          <a:xfrm>
            <a:off x="525193" y="1333205"/>
            <a:ext cx="4820529" cy="5135328"/>
          </a:xfrm>
        </p:spPr>
        <p:txBody>
          <a:bodyPr/>
          <a:lstStyle/>
          <a:p>
            <a:r>
              <a:rPr lang="fr-FR" dirty="0"/>
              <a:t>Un don différent des païens</a:t>
            </a:r>
          </a:p>
          <a:p>
            <a:endParaRPr lang="fr-FR" dirty="0"/>
          </a:p>
          <a:p>
            <a:endParaRPr lang="fr-FR" dirty="0"/>
          </a:p>
          <a:p>
            <a:r>
              <a:rPr lang="fr-FR" dirty="0"/>
              <a:t>Un don parmi d’autres</a:t>
            </a:r>
          </a:p>
          <a:p>
            <a:endParaRPr lang="fr-FR" dirty="0"/>
          </a:p>
          <a:p>
            <a:endParaRPr lang="fr-FR" dirty="0"/>
          </a:p>
          <a:p>
            <a:r>
              <a:rPr lang="fr-FR" dirty="0"/>
              <a:t>Un don que donne l’Esprit</a:t>
            </a:r>
          </a:p>
          <a:p>
            <a:endParaRPr lang="fr-FR" dirty="0"/>
          </a:p>
          <a:p>
            <a:endParaRPr lang="fr-FR" dirty="0"/>
          </a:p>
          <a:p>
            <a:pPr marL="45720" indent="0">
              <a:buNone/>
            </a:pPr>
            <a:endParaRPr lang="fr-FR" dirty="0"/>
          </a:p>
        </p:txBody>
      </p:sp>
      <p:sp>
        <p:nvSpPr>
          <p:cNvPr id="7" name="Espace réservé du contenu 6"/>
          <p:cNvSpPr>
            <a:spLocks noGrp="1"/>
          </p:cNvSpPr>
          <p:nvPr>
            <p:ph sz="quarter" idx="14"/>
          </p:nvPr>
        </p:nvSpPr>
        <p:spPr>
          <a:xfrm>
            <a:off x="6205727" y="1333205"/>
            <a:ext cx="5461080" cy="5135328"/>
          </a:xfrm>
        </p:spPr>
        <p:txBody>
          <a:bodyPr>
            <a:normAutofit/>
          </a:bodyPr>
          <a:lstStyle/>
          <a:p>
            <a:r>
              <a:rPr lang="fr-FR" dirty="0"/>
              <a:t>Pas une « non-langue »</a:t>
            </a:r>
          </a:p>
          <a:p>
            <a:r>
              <a:rPr lang="fr-FR" dirty="0"/>
              <a:t>Pas une langue angélique </a:t>
            </a:r>
          </a:p>
          <a:p>
            <a:endParaRPr lang="fr-FR" dirty="0"/>
          </a:p>
          <a:p>
            <a:r>
              <a:rPr lang="fr-FR" dirty="0"/>
              <a:t>Pas le 1</a:t>
            </a:r>
            <a:r>
              <a:rPr lang="fr-FR" baseline="30000" dirty="0"/>
              <a:t>er</a:t>
            </a:r>
            <a:r>
              <a:rPr lang="fr-FR" dirty="0"/>
              <a:t> don à recevoir</a:t>
            </a:r>
          </a:p>
          <a:p>
            <a:r>
              <a:rPr lang="fr-FR" dirty="0"/>
              <a:t>Pas un don universel</a:t>
            </a:r>
          </a:p>
          <a:p>
            <a:endParaRPr lang="fr-FR" dirty="0"/>
          </a:p>
          <a:p>
            <a:r>
              <a:rPr lang="fr-FR" dirty="0"/>
              <a:t>Pas un don à rechercher </a:t>
            </a:r>
          </a:p>
          <a:p>
            <a:pPr marL="45720" indent="0">
              <a:buNone/>
            </a:pPr>
            <a:r>
              <a:rPr lang="fr-FR" dirty="0"/>
              <a:t>   (sauf édification de l’autre)</a:t>
            </a:r>
          </a:p>
          <a:p>
            <a:pPr marL="45720" indent="0">
              <a:buNone/>
            </a:pPr>
            <a:endParaRPr lang="fr-FR" dirty="0"/>
          </a:p>
          <a:p>
            <a:pPr marL="45720" indent="0">
              <a:buNone/>
            </a:pPr>
            <a:endParaRPr lang="fr-FR" dirty="0"/>
          </a:p>
        </p:txBody>
      </p:sp>
    </p:spTree>
    <p:extLst>
      <p:ext uri="{BB962C8B-B14F-4D97-AF65-F5344CB8AC3E}">
        <p14:creationId xmlns:p14="http://schemas.microsoft.com/office/powerpoint/2010/main" val="165043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uiExpand="1"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Corinthiens 13 &amp; les langues</a:t>
            </a:r>
          </a:p>
        </p:txBody>
      </p:sp>
      <p:sp>
        <p:nvSpPr>
          <p:cNvPr id="3" name="Espace réservé du contenu 2"/>
          <p:cNvSpPr>
            <a:spLocks noGrp="1"/>
          </p:cNvSpPr>
          <p:nvPr>
            <p:ph idx="1"/>
          </p:nvPr>
        </p:nvSpPr>
        <p:spPr/>
        <p:txBody>
          <a:bodyPr>
            <a:normAutofit/>
          </a:bodyPr>
          <a:lstStyle/>
          <a:p>
            <a:r>
              <a:rPr lang="fr-FR" dirty="0"/>
              <a:t>Les langues sont nulles sans amour (1 Cor 13.1-3) </a:t>
            </a:r>
          </a:p>
          <a:p>
            <a:r>
              <a:rPr lang="fr-FR" dirty="0"/>
              <a:t>Les langues doivent révéler l’attitude de Christ (13.4-7)</a:t>
            </a:r>
          </a:p>
          <a:p>
            <a:r>
              <a:rPr lang="fr-FR" dirty="0"/>
              <a:t>Les langues durent moins longtemps que l’amour (13.8-13)</a:t>
            </a:r>
          </a:p>
        </p:txBody>
      </p:sp>
    </p:spTree>
    <p:extLst>
      <p:ext uri="{BB962C8B-B14F-4D97-AF65-F5344CB8AC3E}">
        <p14:creationId xmlns:p14="http://schemas.microsoft.com/office/powerpoint/2010/main" val="33346482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Corinthiens 14 &amp; les langues </a:t>
            </a:r>
          </a:p>
        </p:txBody>
      </p:sp>
      <p:sp>
        <p:nvSpPr>
          <p:cNvPr id="3" name="Espace réservé du contenu 2"/>
          <p:cNvSpPr>
            <a:spLocks noGrp="1"/>
          </p:cNvSpPr>
          <p:nvPr>
            <p:ph idx="1"/>
          </p:nvPr>
        </p:nvSpPr>
        <p:spPr/>
        <p:txBody>
          <a:bodyPr>
            <a:normAutofit/>
          </a:bodyPr>
          <a:lstStyle/>
          <a:p>
            <a:pPr marL="45720" indent="0">
              <a:buNone/>
            </a:pPr>
            <a:r>
              <a:rPr lang="fr-FR" dirty="0"/>
              <a:t>Les langues: </a:t>
            </a:r>
          </a:p>
          <a:p>
            <a:r>
              <a:rPr lang="fr-FR" dirty="0"/>
              <a:t>sont inférieures aux prophéties (14.1-5)</a:t>
            </a:r>
          </a:p>
          <a:p>
            <a:r>
              <a:rPr lang="fr-FR" dirty="0"/>
              <a:t>sont inutiles sans interprétation (14.6-14)</a:t>
            </a:r>
          </a:p>
          <a:p>
            <a:r>
              <a:rPr lang="fr-FR" dirty="0"/>
              <a:t>sont une pratique publique (14.15-19)</a:t>
            </a:r>
          </a:p>
          <a:p>
            <a:r>
              <a:rPr lang="fr-FR" dirty="0"/>
              <a:t>sont le signe d’un jugement (14.20-25)</a:t>
            </a:r>
          </a:p>
          <a:p>
            <a:r>
              <a:rPr lang="fr-FR" dirty="0"/>
              <a:t>doivent être source d’édification (14.26-28)</a:t>
            </a:r>
          </a:p>
          <a:p>
            <a:pPr marL="45720" indent="0">
              <a:buNone/>
            </a:pPr>
            <a:endParaRPr lang="fr-FR" dirty="0"/>
          </a:p>
          <a:p>
            <a:pPr marL="45720" indent="0">
              <a:buNone/>
            </a:pPr>
            <a:r>
              <a:rPr lang="fr-FR" sz="2400" dirty="0"/>
              <a:t>Paul régule le culte ainsi: </a:t>
            </a:r>
            <a:r>
              <a:rPr lang="fr-FR" sz="2400" b="1" dirty="0"/>
              <a:t>1 Co 14:26-33…</a:t>
            </a:r>
          </a:p>
          <a:p>
            <a:endParaRPr lang="fr-FR" dirty="0"/>
          </a:p>
        </p:txBody>
      </p:sp>
    </p:spTree>
    <p:extLst>
      <p:ext uri="{BB962C8B-B14F-4D97-AF65-F5344CB8AC3E}">
        <p14:creationId xmlns:p14="http://schemas.microsoft.com/office/powerpoint/2010/main" val="52030576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Questions fréquentes…</a:t>
            </a:r>
          </a:p>
        </p:txBody>
      </p:sp>
      <p:sp>
        <p:nvSpPr>
          <p:cNvPr id="3" name="Espace réservé du contenu 2"/>
          <p:cNvSpPr>
            <a:spLocks noGrp="1"/>
          </p:cNvSpPr>
          <p:nvPr>
            <p:ph idx="1"/>
          </p:nvPr>
        </p:nvSpPr>
        <p:spPr/>
        <p:txBody>
          <a:bodyPr/>
          <a:lstStyle/>
          <a:p>
            <a:r>
              <a:rPr lang="fr-FR" dirty="0"/>
              <a:t>« Ca m’édifie quand je parle en langues »</a:t>
            </a:r>
          </a:p>
          <a:p>
            <a:r>
              <a:rPr lang="fr-FR" dirty="0"/>
              <a:t>« Je parle la langue des anges »</a:t>
            </a:r>
          </a:p>
          <a:p>
            <a:r>
              <a:rPr lang="fr-FR" dirty="0"/>
              <a:t>Les langues ont-elles cessé? </a:t>
            </a:r>
          </a:p>
          <a:p>
            <a:endParaRPr lang="fr-FR" dirty="0"/>
          </a:p>
          <a:p>
            <a:r>
              <a:rPr lang="fr-FR" dirty="0"/>
              <a:t>Signe du baptême de l’Esprit? </a:t>
            </a:r>
          </a:p>
          <a:p>
            <a:endParaRPr lang="fr-FR" dirty="0"/>
          </a:p>
        </p:txBody>
      </p:sp>
    </p:spTree>
    <p:extLst>
      <p:ext uri="{BB962C8B-B14F-4D97-AF65-F5344CB8AC3E}">
        <p14:creationId xmlns:p14="http://schemas.microsoft.com/office/powerpoint/2010/main" val="199279139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Ca m’édifie… »</a:t>
            </a:r>
          </a:p>
        </p:txBody>
      </p:sp>
      <p:sp>
        <p:nvSpPr>
          <p:cNvPr id="3" name="Espace réservé du contenu 2"/>
          <p:cNvSpPr>
            <a:spLocks noGrp="1"/>
          </p:cNvSpPr>
          <p:nvPr>
            <p:ph idx="1"/>
          </p:nvPr>
        </p:nvSpPr>
        <p:spPr/>
        <p:txBody>
          <a:bodyPr/>
          <a:lstStyle/>
          <a:p>
            <a:r>
              <a:rPr lang="fr-FR" dirty="0"/>
              <a:t>Alléluia !</a:t>
            </a:r>
          </a:p>
          <a:p>
            <a:r>
              <a:rPr lang="fr-FR" dirty="0"/>
              <a:t>Perception </a:t>
            </a:r>
            <a:r>
              <a:rPr lang="fr-FR" i="1" dirty="0"/>
              <a:t>psychologique</a:t>
            </a:r>
            <a:r>
              <a:rPr lang="fr-FR" dirty="0"/>
              <a:t> d’être édifié ?</a:t>
            </a:r>
          </a:p>
          <a:p>
            <a:r>
              <a:rPr lang="fr-FR" dirty="0"/>
              <a:t>Le modèle de l’édification personnelle dans le NT est différent</a:t>
            </a:r>
          </a:p>
          <a:p>
            <a:r>
              <a:rPr lang="fr-FR" dirty="0"/>
              <a:t>Un don parmi d’autres – donc peu sont édifiés?</a:t>
            </a:r>
          </a:p>
          <a:p>
            <a:endParaRPr lang="fr-FR" dirty="0"/>
          </a:p>
          <a:p>
            <a:r>
              <a:rPr lang="fr-FR" dirty="0"/>
              <a:t>C’est contraire au rôle des dons: ils édifient les autres</a:t>
            </a:r>
          </a:p>
          <a:p>
            <a:r>
              <a:rPr lang="fr-FR" dirty="0"/>
              <a:t>1 Cor 12, 13, 14 mettent l’accent sur la pluralité et le service. </a:t>
            </a:r>
          </a:p>
          <a:p>
            <a:r>
              <a:rPr lang="fr-FR" dirty="0"/>
              <a:t>Ironie de Paul? </a:t>
            </a:r>
          </a:p>
        </p:txBody>
      </p:sp>
      <p:sp>
        <p:nvSpPr>
          <p:cNvPr id="4"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601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 La langue des anges… »</a:t>
            </a:r>
          </a:p>
        </p:txBody>
      </p:sp>
      <p:sp>
        <p:nvSpPr>
          <p:cNvPr id="3" name="Espace réservé du contenu 2"/>
          <p:cNvSpPr>
            <a:spLocks noGrp="1"/>
          </p:cNvSpPr>
          <p:nvPr>
            <p:ph idx="1"/>
          </p:nvPr>
        </p:nvSpPr>
        <p:spPr/>
        <p:txBody>
          <a:bodyPr/>
          <a:lstStyle/>
          <a:p>
            <a:r>
              <a:rPr lang="fr-FR" dirty="0"/>
              <a:t>Alléluia !</a:t>
            </a:r>
          </a:p>
          <a:p>
            <a:r>
              <a:rPr lang="fr-FR" dirty="0"/>
              <a:t>Babel = phénomène humain, pas angélique</a:t>
            </a:r>
          </a:p>
          <a:p>
            <a:r>
              <a:rPr lang="fr-FR" dirty="0"/>
              <a:t>Seul </a:t>
            </a:r>
            <a:r>
              <a:rPr lang="fr-FR" i="1" dirty="0"/>
              <a:t>Le testament des filles de Job </a:t>
            </a:r>
            <a:r>
              <a:rPr lang="fr-FR" dirty="0"/>
              <a:t>parle des langues des anges</a:t>
            </a:r>
          </a:p>
          <a:p>
            <a:r>
              <a:rPr lang="fr-FR" dirty="0"/>
              <a:t>Phénomène examiné par les linguistes, non linguistique!</a:t>
            </a:r>
          </a:p>
          <a:p>
            <a:r>
              <a:rPr lang="fr-FR" dirty="0"/>
              <a:t>Impossible de valider la réalité du don</a:t>
            </a:r>
          </a:p>
        </p:txBody>
      </p:sp>
      <p:sp>
        <p:nvSpPr>
          <p:cNvPr id="4"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889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langues ont</a:t>
            </a:r>
            <a:r>
              <a:rPr lang="fr-FR"/>
              <a:t>-elles </a:t>
            </a:r>
            <a:r>
              <a:rPr lang="fr-FR" dirty="0"/>
              <a:t>cessé?</a:t>
            </a:r>
          </a:p>
        </p:txBody>
      </p:sp>
      <p:sp>
        <p:nvSpPr>
          <p:cNvPr id="3" name="Espace réservé du contenu 2"/>
          <p:cNvSpPr>
            <a:spLocks noGrp="1"/>
          </p:cNvSpPr>
          <p:nvPr>
            <p:ph idx="1"/>
          </p:nvPr>
        </p:nvSpPr>
        <p:spPr/>
        <p:txBody>
          <a:bodyPr/>
          <a:lstStyle/>
          <a:p>
            <a:r>
              <a:rPr lang="fr-FR" dirty="0"/>
              <a:t>La logique de l’objectif accompli </a:t>
            </a:r>
          </a:p>
          <a:p>
            <a:r>
              <a:rPr lang="fr-FR" dirty="0"/>
              <a:t>La logique de la maturité en 1 Cor 13.8-11</a:t>
            </a:r>
          </a:p>
          <a:p>
            <a:r>
              <a:rPr lang="fr-FR" dirty="0"/>
              <a:t>La logique de </a:t>
            </a:r>
            <a:r>
              <a:rPr lang="fr-FR" i="1" dirty="0" err="1"/>
              <a:t>pauomai</a:t>
            </a:r>
            <a:r>
              <a:rPr lang="fr-FR" i="1" dirty="0"/>
              <a:t> </a:t>
            </a:r>
            <a:r>
              <a:rPr lang="fr-FR" dirty="0"/>
              <a:t> en 1 Cor 13.8, 10</a:t>
            </a:r>
          </a:p>
        </p:txBody>
      </p:sp>
      <p:sp>
        <p:nvSpPr>
          <p:cNvPr id="4"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010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èche vers la droite 3">
            <a:extLst>
              <a:ext uri="{FF2B5EF4-FFF2-40B4-BE49-F238E27FC236}">
                <a16:creationId xmlns:a16="http://schemas.microsoft.com/office/drawing/2014/main" id="{92BD74DA-C03A-2341-A705-2FCC53E4ED93}"/>
              </a:ext>
            </a:extLst>
          </p:cNvPr>
          <p:cNvSpPr/>
          <p:nvPr/>
        </p:nvSpPr>
        <p:spPr>
          <a:xfrm>
            <a:off x="2238375" y="2386013"/>
            <a:ext cx="5786438" cy="62865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w="22225">
                <a:solidFill>
                  <a:srgbClr val="E97132"/>
                </a:solidFill>
                <a:prstDash val="solid"/>
              </a:ln>
              <a:solidFill>
                <a:srgbClr val="E97132">
                  <a:lumMod val="40000"/>
                  <a:lumOff val="60000"/>
                </a:srgbClr>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D487CE22-402E-5C44-9DEF-219437B5617B}"/>
              </a:ext>
            </a:extLst>
          </p:cNvPr>
          <p:cNvSpPr/>
          <p:nvPr/>
        </p:nvSpPr>
        <p:spPr>
          <a:xfrm>
            <a:off x="8153400" y="1543050"/>
            <a:ext cx="2339102"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w="22225">
                  <a:solidFill>
                    <a:srgbClr val="E97132"/>
                  </a:solidFill>
                  <a:prstDash val="solid"/>
                </a:ln>
                <a:solidFill>
                  <a:srgbClr val="E97132">
                    <a:lumMod val="40000"/>
                    <a:lumOff val="60000"/>
                  </a:srgbClr>
                </a:solidFill>
                <a:effectLst/>
                <a:uLnTx/>
                <a:uFillTx/>
                <a:latin typeface="Aptos" panose="02110004020202020204"/>
                <a:ea typeface="+mn-ea"/>
                <a:cs typeface="+mn-cs"/>
              </a:rPr>
              <a:t>Parfait</a:t>
            </a:r>
          </a:p>
        </p:txBody>
      </p:sp>
      <p:sp>
        <p:nvSpPr>
          <p:cNvPr id="7" name="Rectangle 6">
            <a:extLst>
              <a:ext uri="{FF2B5EF4-FFF2-40B4-BE49-F238E27FC236}">
                <a16:creationId xmlns:a16="http://schemas.microsoft.com/office/drawing/2014/main" id="{84F6E02A-64F6-8E4C-82FB-FFE4EC053303}"/>
              </a:ext>
            </a:extLst>
          </p:cNvPr>
          <p:cNvSpPr/>
          <p:nvPr/>
        </p:nvSpPr>
        <p:spPr>
          <a:xfrm>
            <a:off x="2238376" y="1889742"/>
            <a:ext cx="4945585" cy="58477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Prophétie &amp; connaissance</a:t>
            </a:r>
          </a:p>
        </p:txBody>
      </p:sp>
      <p:cxnSp>
        <p:nvCxnSpPr>
          <p:cNvPr id="10" name="Connecteur droit 9">
            <a:extLst>
              <a:ext uri="{FF2B5EF4-FFF2-40B4-BE49-F238E27FC236}">
                <a16:creationId xmlns:a16="http://schemas.microsoft.com/office/drawing/2014/main" id="{1843343E-1EE8-9C46-8547-9367A974292A}"/>
              </a:ext>
            </a:extLst>
          </p:cNvPr>
          <p:cNvCxnSpPr/>
          <p:nvPr/>
        </p:nvCxnSpPr>
        <p:spPr>
          <a:xfrm>
            <a:off x="8153400" y="1747652"/>
            <a:ext cx="0" cy="3567298"/>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E3001FA6-A7F5-D045-9FC6-0041F5CEE848}"/>
              </a:ext>
            </a:extLst>
          </p:cNvPr>
          <p:cNvSpPr/>
          <p:nvPr/>
        </p:nvSpPr>
        <p:spPr>
          <a:xfrm>
            <a:off x="6311055" y="3010187"/>
            <a:ext cx="1708866" cy="58477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1"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katargeo</a:t>
            </a:r>
            <a:endParaRPr kumimoji="0" lang="fr-FR" sz="3200" b="0" i="1"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endParaRPr>
          </a:p>
        </p:txBody>
      </p:sp>
      <p:grpSp>
        <p:nvGrpSpPr>
          <p:cNvPr id="14" name="Groupe 13">
            <a:extLst>
              <a:ext uri="{FF2B5EF4-FFF2-40B4-BE49-F238E27FC236}">
                <a16:creationId xmlns:a16="http://schemas.microsoft.com/office/drawing/2014/main" id="{5B7B1E6A-CB32-6A40-A775-06CBEE0876D9}"/>
              </a:ext>
            </a:extLst>
          </p:cNvPr>
          <p:cNvGrpSpPr/>
          <p:nvPr/>
        </p:nvGrpSpPr>
        <p:grpSpPr>
          <a:xfrm>
            <a:off x="2238376" y="3055288"/>
            <a:ext cx="4321093" cy="1868489"/>
            <a:chOff x="714375" y="3055287"/>
            <a:chExt cx="4321093" cy="1868489"/>
          </a:xfrm>
        </p:grpSpPr>
        <p:sp>
          <p:nvSpPr>
            <p:cNvPr id="6" name="Flèche vers la droite 5">
              <a:extLst>
                <a:ext uri="{FF2B5EF4-FFF2-40B4-BE49-F238E27FC236}">
                  <a16:creationId xmlns:a16="http://schemas.microsoft.com/office/drawing/2014/main" id="{CDF2B2F9-0CC7-6A45-A731-C681310A3472}"/>
                </a:ext>
              </a:extLst>
            </p:cNvPr>
            <p:cNvSpPr/>
            <p:nvPr/>
          </p:nvSpPr>
          <p:spPr>
            <a:xfrm>
              <a:off x="714376" y="3529013"/>
              <a:ext cx="3014662" cy="62865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B1EF5EDD-BF85-EE4C-B2EC-EA68C6BCC245}"/>
                </a:ext>
              </a:extLst>
            </p:cNvPr>
            <p:cNvSpPr/>
            <p:nvPr/>
          </p:nvSpPr>
          <p:spPr>
            <a:xfrm>
              <a:off x="714375" y="3055287"/>
              <a:ext cx="1682064" cy="58477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Langues</a:t>
              </a:r>
            </a:p>
          </p:txBody>
        </p:sp>
        <p:sp>
          <p:nvSpPr>
            <p:cNvPr id="11" name="Rectangle 10">
              <a:extLst>
                <a:ext uri="{FF2B5EF4-FFF2-40B4-BE49-F238E27FC236}">
                  <a16:creationId xmlns:a16="http://schemas.microsoft.com/office/drawing/2014/main" id="{090C0602-F5EF-5C4E-9DBA-147F069134E4}"/>
                </a:ext>
              </a:extLst>
            </p:cNvPr>
            <p:cNvSpPr/>
            <p:nvPr/>
          </p:nvSpPr>
          <p:spPr>
            <a:xfrm>
              <a:off x="3279859" y="4339001"/>
              <a:ext cx="1755609" cy="584775"/>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1"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pauomai</a:t>
              </a:r>
              <a:endParaRPr kumimoji="0" lang="fr-FR" sz="3200" b="0" i="1"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60365B73-42EC-F64C-B312-572C9ACD072F}"/>
                </a:ext>
              </a:extLst>
            </p:cNvPr>
            <p:cNvSpPr/>
            <p:nvPr/>
          </p:nvSpPr>
          <p:spPr>
            <a:xfrm>
              <a:off x="3650187" y="3196001"/>
              <a:ext cx="706749" cy="1323439"/>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w="22225">
                    <a:solidFill>
                      <a:srgbClr val="E97132"/>
                    </a:solidFill>
                    <a:prstDash val="solid"/>
                  </a:ln>
                  <a:solidFill>
                    <a:prstClr val="white"/>
                  </a:solidFill>
                  <a:effectLst/>
                  <a:uLnTx/>
                  <a:uFillTx/>
                  <a:latin typeface="Aptos" panose="02110004020202020204"/>
                  <a:ea typeface="+mn-ea"/>
                  <a:cs typeface="+mn-cs"/>
                </a:rPr>
                <a:t>?</a:t>
              </a:r>
            </a:p>
          </p:txBody>
        </p:sp>
      </p:grpSp>
    </p:spTree>
    <p:extLst>
      <p:ext uri="{BB962C8B-B14F-4D97-AF65-F5344CB8AC3E}">
        <p14:creationId xmlns:p14="http://schemas.microsoft.com/office/powerpoint/2010/main" val="422678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langues ont-elle cessé?</a:t>
            </a:r>
          </a:p>
        </p:txBody>
      </p:sp>
      <p:sp>
        <p:nvSpPr>
          <p:cNvPr id="3" name="Espace réservé du contenu 2"/>
          <p:cNvSpPr>
            <a:spLocks noGrp="1"/>
          </p:cNvSpPr>
          <p:nvPr>
            <p:ph idx="1"/>
          </p:nvPr>
        </p:nvSpPr>
        <p:spPr/>
        <p:txBody>
          <a:bodyPr/>
          <a:lstStyle/>
          <a:p>
            <a:r>
              <a:rPr lang="fr-FR" dirty="0"/>
              <a:t>La logique de l’objectif accompli </a:t>
            </a:r>
          </a:p>
          <a:p>
            <a:r>
              <a:rPr lang="fr-FR" dirty="0"/>
              <a:t>La logique de la maturité en 1 Cor 13.8-11</a:t>
            </a:r>
          </a:p>
          <a:p>
            <a:r>
              <a:rPr lang="fr-FR" dirty="0"/>
              <a:t>La logique de </a:t>
            </a:r>
            <a:r>
              <a:rPr lang="fr-FR" i="1" dirty="0" err="1"/>
              <a:t>pauo</a:t>
            </a:r>
            <a:r>
              <a:rPr lang="fr-FR" i="1" dirty="0"/>
              <a:t> </a:t>
            </a:r>
            <a:r>
              <a:rPr lang="fr-FR" dirty="0"/>
              <a:t> en 1 Cor 13.8, 10</a:t>
            </a:r>
          </a:p>
          <a:p>
            <a:r>
              <a:rPr lang="fr-FR" dirty="0"/>
              <a:t>Le témoignage de l’histoire de l’Église (Augustin, Chrysostome)</a:t>
            </a:r>
          </a:p>
          <a:p>
            <a:r>
              <a:rPr lang="fr-FR" dirty="0"/>
              <a:t>Les différences des langues actuelles</a:t>
            </a:r>
          </a:p>
        </p:txBody>
      </p:sp>
      <p:sp>
        <p:nvSpPr>
          <p:cNvPr id="4"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145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AA7F2-14D7-5CE8-38A5-6B50FD241BC7}"/>
              </a:ext>
            </a:extLst>
          </p:cNvPr>
          <p:cNvSpPr>
            <a:spLocks noGrp="1"/>
          </p:cNvSpPr>
          <p:nvPr>
            <p:ph type="title"/>
          </p:nvPr>
        </p:nvSpPr>
        <p:spPr/>
        <p:txBody>
          <a:bodyPr/>
          <a:lstStyle/>
          <a:p>
            <a:r>
              <a:rPr lang="fr-FR" dirty="0"/>
              <a:t>Dans l’histoire de l’Église? </a:t>
            </a:r>
          </a:p>
        </p:txBody>
      </p:sp>
      <p:cxnSp>
        <p:nvCxnSpPr>
          <p:cNvPr id="4" name="Connecteur droit avec flèche 3">
            <a:extLst>
              <a:ext uri="{FF2B5EF4-FFF2-40B4-BE49-F238E27FC236}">
                <a16:creationId xmlns:a16="http://schemas.microsoft.com/office/drawing/2014/main" id="{11289AED-52EC-6D74-5B7F-28483D40D993}"/>
              </a:ext>
            </a:extLst>
          </p:cNvPr>
          <p:cNvCxnSpPr>
            <a:cxnSpLocks/>
          </p:cNvCxnSpPr>
          <p:nvPr/>
        </p:nvCxnSpPr>
        <p:spPr>
          <a:xfrm>
            <a:off x="1127925" y="2988812"/>
            <a:ext cx="9687220" cy="48546"/>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6CBA578C-0C38-D34F-C1BF-4BF38D2088E9}"/>
              </a:ext>
            </a:extLst>
          </p:cNvPr>
          <p:cNvSpPr/>
          <p:nvPr/>
        </p:nvSpPr>
        <p:spPr>
          <a:xfrm rot="18869718">
            <a:off x="1297097" y="2013415"/>
            <a:ext cx="1634038"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70 </a:t>
            </a:r>
            <a:r>
              <a:rPr kumimoji="0" lang="fr-FR"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ap</a:t>
            </a: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 J.-C.</a:t>
            </a:r>
          </a:p>
        </p:txBody>
      </p:sp>
      <p:sp>
        <p:nvSpPr>
          <p:cNvPr id="6" name="ZoneTexte 5">
            <a:extLst>
              <a:ext uri="{FF2B5EF4-FFF2-40B4-BE49-F238E27FC236}">
                <a16:creationId xmlns:a16="http://schemas.microsoft.com/office/drawing/2014/main" id="{F0107C7F-2B47-DBB6-00FC-D7D72A3B185A}"/>
              </a:ext>
            </a:extLst>
          </p:cNvPr>
          <p:cNvSpPr txBox="1"/>
          <p:nvPr/>
        </p:nvSpPr>
        <p:spPr>
          <a:xfrm>
            <a:off x="1127925" y="3293695"/>
            <a:ext cx="187154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Actes 19: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Dernier parler</a:t>
            </a:r>
            <a:b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b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en langues</a:t>
            </a:r>
          </a:p>
        </p:txBody>
      </p:sp>
      <p:sp>
        <p:nvSpPr>
          <p:cNvPr id="7" name="Rectangle 6">
            <a:extLst>
              <a:ext uri="{FF2B5EF4-FFF2-40B4-BE49-F238E27FC236}">
                <a16:creationId xmlns:a16="http://schemas.microsoft.com/office/drawing/2014/main" id="{E3C81297-50E5-80DB-DBE4-A0ACED9BC1C9}"/>
              </a:ext>
            </a:extLst>
          </p:cNvPr>
          <p:cNvSpPr/>
          <p:nvPr/>
        </p:nvSpPr>
        <p:spPr>
          <a:xfrm rot="18869718">
            <a:off x="8866875" y="2013173"/>
            <a:ext cx="1964256"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1905 </a:t>
            </a:r>
            <a:r>
              <a:rPr kumimoji="0" lang="fr-FR" sz="2400" b="0" i="0" u="none" strike="noStrike" kern="1200" cap="none" spc="0" normalizeH="0" baseline="0" noProof="0" dirty="0" err="1">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ap</a:t>
            </a:r>
            <a:r>
              <a:rPr kumimoji="0" lang="fr-FR" sz="2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Aptos" panose="02110004020202020204"/>
                <a:ea typeface="+mn-ea"/>
                <a:cs typeface="+mn-cs"/>
              </a:rPr>
              <a:t>. J.-C.</a:t>
            </a:r>
          </a:p>
        </p:txBody>
      </p:sp>
      <p:sp>
        <p:nvSpPr>
          <p:cNvPr id="8" name="ZoneTexte 7">
            <a:extLst>
              <a:ext uri="{FF2B5EF4-FFF2-40B4-BE49-F238E27FC236}">
                <a16:creationId xmlns:a16="http://schemas.microsoft.com/office/drawing/2014/main" id="{BB78DBD4-8485-E4C7-A4CA-C5915244A766}"/>
              </a:ext>
            </a:extLst>
          </p:cNvPr>
          <p:cNvSpPr txBox="1"/>
          <p:nvPr/>
        </p:nvSpPr>
        <p:spPr>
          <a:xfrm>
            <a:off x="8996023" y="3293694"/>
            <a:ext cx="18715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Aptos" panose="02110004020202020204"/>
                <a:ea typeface="+mn-ea"/>
                <a:cs typeface="+mn-cs"/>
              </a:rPr>
              <a:t>Pentecôtisme</a:t>
            </a:r>
          </a:p>
        </p:txBody>
      </p:sp>
    </p:spTree>
    <p:extLst>
      <p:ext uri="{BB962C8B-B14F-4D97-AF65-F5344CB8AC3E}">
        <p14:creationId xmlns:p14="http://schemas.microsoft.com/office/powerpoint/2010/main" val="15598331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carte de visite, texte, capture d’écran, Visage humain&#10;&#10;Le contenu généré par l’IA peut être incorrect.">
            <a:extLst>
              <a:ext uri="{FF2B5EF4-FFF2-40B4-BE49-F238E27FC236}">
                <a16:creationId xmlns:a16="http://schemas.microsoft.com/office/drawing/2014/main" id="{6CBA3254-B9A4-E43F-1523-54C945D5428F}"/>
              </a:ext>
            </a:extLst>
          </p:cNvPr>
          <p:cNvPicPr>
            <a:picLocks noChangeAspect="1"/>
          </p:cNvPicPr>
          <p:nvPr/>
        </p:nvPicPr>
        <p:blipFill>
          <a:blip r:embed="rId4"/>
          <a:stretch>
            <a:fillRect/>
          </a:stretch>
        </p:blipFill>
        <p:spPr>
          <a:xfrm>
            <a:off x="1803400" y="1667705"/>
            <a:ext cx="7772400" cy="2849880"/>
          </a:xfrm>
          <a:prstGeom prst="rect">
            <a:avLst/>
          </a:prstGeom>
        </p:spPr>
      </p:pic>
      <p:pic>
        <p:nvPicPr>
          <p:cNvPr id="2" name="Xénoglossie - glossolalie.mp3">
            <a:hlinkClick r:id="" action="ppaction://media"/>
            <a:extLst>
              <a:ext uri="{FF2B5EF4-FFF2-40B4-BE49-F238E27FC236}">
                <a16:creationId xmlns:a16="http://schemas.microsoft.com/office/drawing/2014/main" id="{21FBDFE3-9418-54F4-D1BB-A441471F1C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36382" y="504483"/>
            <a:ext cx="812800" cy="812800"/>
          </a:xfrm>
          <a:prstGeom prst="rect">
            <a:avLst/>
          </a:prstGeom>
        </p:spPr>
      </p:pic>
    </p:spTree>
    <p:extLst>
      <p:ext uri="{BB962C8B-B14F-4D97-AF65-F5344CB8AC3E}">
        <p14:creationId xmlns:p14="http://schemas.microsoft.com/office/powerpoint/2010/main" val="1130869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A6D285-FCBF-EE42-AFA1-759532585D7B}"/>
              </a:ext>
            </a:extLst>
          </p:cNvPr>
          <p:cNvSpPr>
            <a:spLocks noGrp="1"/>
          </p:cNvSpPr>
          <p:nvPr>
            <p:ph type="title"/>
          </p:nvPr>
        </p:nvSpPr>
        <p:spPr/>
        <p:txBody>
          <a:bodyPr>
            <a:normAutofit/>
          </a:bodyPr>
          <a:lstStyle/>
          <a:p>
            <a:r>
              <a:rPr lang="fr-FR" dirty="0"/>
              <a:t>Synthèse</a:t>
            </a:r>
          </a:p>
        </p:txBody>
      </p:sp>
      <p:sp>
        <p:nvSpPr>
          <p:cNvPr id="3" name="Espace réservé du contenu 2">
            <a:extLst>
              <a:ext uri="{FF2B5EF4-FFF2-40B4-BE49-F238E27FC236}">
                <a16:creationId xmlns:a16="http://schemas.microsoft.com/office/drawing/2014/main" id="{4FAA02BE-B1D8-1A46-A0A1-DF12EEC8E4B7}"/>
              </a:ext>
            </a:extLst>
          </p:cNvPr>
          <p:cNvSpPr>
            <a:spLocks noGrp="1"/>
          </p:cNvSpPr>
          <p:nvPr>
            <p:ph idx="1"/>
          </p:nvPr>
        </p:nvSpPr>
        <p:spPr/>
        <p:txBody>
          <a:bodyPr/>
          <a:lstStyle/>
          <a:p>
            <a:r>
              <a:rPr lang="fr-FR" dirty="0"/>
              <a:t>Un signe de jugement</a:t>
            </a:r>
          </a:p>
          <a:p>
            <a:endParaRPr lang="fr-FR" dirty="0"/>
          </a:p>
          <a:p>
            <a:r>
              <a:rPr lang="fr-FR" dirty="0"/>
              <a:t>Une expression surnaturelle</a:t>
            </a:r>
          </a:p>
          <a:p>
            <a:r>
              <a:rPr lang="fr-FR" dirty="0"/>
              <a:t>Une langue terrestre</a:t>
            </a:r>
          </a:p>
          <a:p>
            <a:r>
              <a:rPr lang="fr-FR" dirty="0"/>
              <a:t>Une louange </a:t>
            </a:r>
          </a:p>
          <a:p>
            <a:r>
              <a:rPr lang="fr-FR" dirty="0"/>
              <a:t>Une expression à interpréter (« expliquer »)</a:t>
            </a:r>
          </a:p>
          <a:p>
            <a:r>
              <a:rPr lang="fr-FR" dirty="0"/>
              <a:t>Une marque de transition</a:t>
            </a:r>
          </a:p>
        </p:txBody>
      </p:sp>
    </p:spTree>
    <p:extLst>
      <p:ext uri="{BB962C8B-B14F-4D97-AF65-F5344CB8AC3E}">
        <p14:creationId xmlns:p14="http://schemas.microsoft.com/office/powerpoint/2010/main" val="86352127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re 1">
            <a:extLst>
              <a:ext uri="{FF2B5EF4-FFF2-40B4-BE49-F238E27FC236}">
                <a16:creationId xmlns:a16="http://schemas.microsoft.com/office/drawing/2014/main" id="{49945EC0-51AF-DE2C-4C6F-BB8D0EA725C9}"/>
              </a:ext>
            </a:extLst>
          </p:cNvPr>
          <p:cNvSpPr>
            <a:spLocks noGrp="1"/>
          </p:cNvSpPr>
          <p:nvPr>
            <p:ph type="title"/>
          </p:nvPr>
        </p:nvSpPr>
        <p:spPr>
          <a:xfrm>
            <a:off x="838200" y="365125"/>
            <a:ext cx="5393361" cy="1325563"/>
          </a:xfrm>
        </p:spPr>
        <p:txBody>
          <a:bodyPr>
            <a:normAutofit/>
          </a:bodyPr>
          <a:lstStyle/>
          <a:p>
            <a:r>
              <a:rPr lang="fr-FR" dirty="0"/>
              <a:t>Quelques dangers potentiels</a:t>
            </a:r>
          </a:p>
        </p:txBody>
      </p:sp>
      <p:pic>
        <p:nvPicPr>
          <p:cNvPr id="6" name="Picture 5">
            <a:extLst>
              <a:ext uri="{FF2B5EF4-FFF2-40B4-BE49-F238E27FC236}">
                <a16:creationId xmlns:a16="http://schemas.microsoft.com/office/drawing/2014/main" id="{39D77251-3DF3-272B-2B6B-FA83695664EC}"/>
              </a:ext>
            </a:extLst>
          </p:cNvPr>
          <p:cNvPicPr>
            <a:picLocks noChangeAspect="1"/>
          </p:cNvPicPr>
          <p:nvPr/>
        </p:nvPicPr>
        <p:blipFill>
          <a:blip r:embed="rId2" cstate="print">
            <a:extLst>
              <a:ext uri="{28A0092B-C50C-407E-A947-70E740481C1C}">
                <a14:useLocalDpi xmlns:a14="http://schemas.microsoft.com/office/drawing/2010/main"/>
              </a:ext>
            </a:extLst>
          </a:blip>
          <a:srcRect b="-2"/>
          <a:stretch>
            <a:fillRect/>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5" name="Espace réservé du contenu 2">
            <a:extLst>
              <a:ext uri="{FF2B5EF4-FFF2-40B4-BE49-F238E27FC236}">
                <a16:creationId xmlns:a16="http://schemas.microsoft.com/office/drawing/2014/main" id="{5C72947E-C288-4759-7215-5410E3729895}"/>
              </a:ext>
            </a:extLst>
          </p:cNvPr>
          <p:cNvGraphicFramePr>
            <a:graphicFrameLocks noGrp="1"/>
          </p:cNvGraphicFramePr>
          <p:nvPr>
            <p:ph idx="1"/>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34968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750E3-4FCC-1301-ACFD-C116D515A8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58BE35-E2FB-8B71-5C1B-83DC0472A473}"/>
              </a:ext>
            </a:extLst>
          </p:cNvPr>
          <p:cNvSpPr>
            <a:spLocks noGrp="1"/>
          </p:cNvSpPr>
          <p:nvPr>
            <p:ph type="ctrTitle"/>
          </p:nvPr>
        </p:nvSpPr>
        <p:spPr/>
        <p:txBody>
          <a:bodyPr>
            <a:normAutofit/>
          </a:bodyPr>
          <a:lstStyle/>
          <a:p>
            <a:r>
              <a:rPr lang="fr-FR" dirty="0"/>
              <a:t>#7. Deux dons controversés</a:t>
            </a:r>
          </a:p>
        </p:txBody>
      </p:sp>
      <p:sp>
        <p:nvSpPr>
          <p:cNvPr id="3" name="Sous-titre 2">
            <a:extLst>
              <a:ext uri="{FF2B5EF4-FFF2-40B4-BE49-F238E27FC236}">
                <a16:creationId xmlns:a16="http://schemas.microsoft.com/office/drawing/2014/main" id="{F9FDB4FA-75C9-4E77-1CD9-F2A7C9520177}"/>
              </a:ext>
            </a:extLst>
          </p:cNvPr>
          <p:cNvSpPr>
            <a:spLocks noGrp="1"/>
          </p:cNvSpPr>
          <p:nvPr>
            <p:ph type="subTitle" idx="1"/>
          </p:nvPr>
        </p:nvSpPr>
        <p:spPr/>
        <p:txBody>
          <a:bodyPr/>
          <a:lstStyle/>
          <a:p>
            <a:pPr marL="342900" indent="-342900">
              <a:buFontTx/>
              <a:buChar char="-"/>
            </a:pPr>
            <a:r>
              <a:rPr lang="fr-FR" dirty="0"/>
              <a:t>Le parler en langues</a:t>
            </a:r>
          </a:p>
          <a:p>
            <a:pPr marL="342900" indent="-342900">
              <a:buFontTx/>
              <a:buChar char="-"/>
            </a:pPr>
            <a:r>
              <a:rPr lang="fr-FR" dirty="0"/>
              <a:t>Le don de prophétie</a:t>
            </a:r>
          </a:p>
        </p:txBody>
      </p:sp>
    </p:spTree>
    <p:extLst>
      <p:ext uri="{BB962C8B-B14F-4D97-AF65-F5344CB8AC3E}">
        <p14:creationId xmlns:p14="http://schemas.microsoft.com/office/powerpoint/2010/main" val="268131183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97FD08F-FB24-F0E2-D77C-21F4FFE78D08}"/>
              </a:ext>
            </a:extLst>
          </p:cNvPr>
          <p:cNvSpPr txBox="1"/>
          <p:nvPr/>
        </p:nvSpPr>
        <p:spPr>
          <a:xfrm>
            <a:off x="2199700" y="1536174"/>
            <a:ext cx="7792599" cy="3785652"/>
          </a:xfrm>
          <a:prstGeom prst="rect">
            <a:avLst/>
          </a:prstGeom>
          <a:noFill/>
        </p:spPr>
        <p:txBody>
          <a:bodyPr wrap="square">
            <a:spAutoFit/>
          </a:bodyPr>
          <a:lstStyle/>
          <a:p>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Celui qui a mes </a:t>
            </a:r>
            <a:r>
              <a:rPr lang="fr-FR" sz="4000" dirty="0">
                <a:solidFill>
                  <a:srgbClr val="FFC000"/>
                </a:solidFill>
                <a:effectLst/>
                <a:latin typeface="Calibri" panose="020F0502020204030204" pitchFamily="34" charset="0"/>
                <a:ea typeface="Aptos" panose="020B0004020202020204" pitchFamily="34" charset="0"/>
                <a:cs typeface="Times New Roman" panose="02020603050405020304" pitchFamily="18" charset="0"/>
              </a:rPr>
              <a:t>commandements</a:t>
            </a:r>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 et qui les </a:t>
            </a:r>
            <a:r>
              <a:rPr lang="fr-FR" sz="4000" dirty="0">
                <a:solidFill>
                  <a:srgbClr val="FFC000"/>
                </a:solidFill>
                <a:effectLst/>
                <a:latin typeface="Calibri" panose="020F0502020204030204" pitchFamily="34" charset="0"/>
                <a:ea typeface="Aptos" panose="020B0004020202020204" pitchFamily="34" charset="0"/>
                <a:cs typeface="Times New Roman" panose="02020603050405020304" pitchFamily="18" charset="0"/>
              </a:rPr>
              <a:t>garde</a:t>
            </a:r>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 c’est celui qui m’aime. Celui qui m’aime sera aimé de mon Père, moi aussi je l’aimerai et </a:t>
            </a:r>
            <a:r>
              <a:rPr lang="fr-FR" sz="4000" dirty="0">
                <a:solidFill>
                  <a:srgbClr val="FFC000"/>
                </a:solidFill>
                <a:effectLst/>
                <a:latin typeface="Calibri" panose="020F0502020204030204" pitchFamily="34" charset="0"/>
                <a:ea typeface="Aptos" panose="020B0004020202020204" pitchFamily="34" charset="0"/>
                <a:cs typeface="Times New Roman" panose="02020603050405020304" pitchFamily="18" charset="0"/>
              </a:rPr>
              <a:t>je me manifesterai à lui</a:t>
            </a:r>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 </a:t>
            </a:r>
          </a:p>
          <a:p>
            <a:r>
              <a:rPr lang="fr-FR" sz="4000" dirty="0">
                <a:solidFill>
                  <a:schemeClr val="bg1"/>
                </a:solidFill>
                <a:latin typeface="Calibri" panose="020F0502020204030204" pitchFamily="34" charset="0"/>
                <a:ea typeface="Aptos" panose="020B0004020202020204" pitchFamily="34" charset="0"/>
                <a:cs typeface="Times New Roman" panose="02020603050405020304" pitchFamily="18" charset="0"/>
              </a:rPr>
              <a:t>Jean 14.21</a:t>
            </a:r>
            <a:endParaRPr lang="fr-FR" sz="4000" dirty="0">
              <a:solidFill>
                <a:schemeClr val="bg1"/>
              </a:solidFill>
            </a:endParaRPr>
          </a:p>
        </p:txBody>
      </p:sp>
    </p:spTree>
    <p:extLst>
      <p:ext uri="{BB962C8B-B14F-4D97-AF65-F5344CB8AC3E}">
        <p14:creationId xmlns:p14="http://schemas.microsoft.com/office/powerpoint/2010/main" val="21776912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ciel, plein air&#10;&#10;Le contenu généré par l’IA peut être incorrect.">
            <a:extLst>
              <a:ext uri="{FF2B5EF4-FFF2-40B4-BE49-F238E27FC236}">
                <a16:creationId xmlns:a16="http://schemas.microsoft.com/office/drawing/2014/main" id="{CFE867F1-06C0-600A-2E60-D2460E5F4F8D}"/>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282"/>
            <a:ext cx="12191980" cy="6856718"/>
          </a:xfrm>
          <a:prstGeom prst="rect">
            <a:avLst/>
          </a:prstGeom>
        </p:spPr>
      </p:pic>
      <p:sp>
        <p:nvSpPr>
          <p:cNvPr id="4" name="Rectangle 3">
            <a:extLst>
              <a:ext uri="{FF2B5EF4-FFF2-40B4-BE49-F238E27FC236}">
                <a16:creationId xmlns:a16="http://schemas.microsoft.com/office/drawing/2014/main" id="{A84AACDA-BBA2-D2E3-8089-6704D4929F4F}"/>
              </a:ext>
            </a:extLst>
          </p:cNvPr>
          <p:cNvSpPr/>
          <p:nvPr/>
        </p:nvSpPr>
        <p:spPr>
          <a:xfrm>
            <a:off x="172769" y="1841323"/>
            <a:ext cx="5214313" cy="1200329"/>
          </a:xfrm>
          <a:prstGeom prst="rect">
            <a:avLst/>
          </a:prstGeom>
          <a:noFill/>
        </p:spPr>
        <p:txBody>
          <a:bodyPr wrap="none" lIns="91440" tIns="45720" rIns="91440" bIns="45720">
            <a:spAutoFit/>
          </a:bodyPr>
          <a:lstStyle/>
          <a:p>
            <a:pPr algn="ctr"/>
            <a:r>
              <a:rPr lang="fr-FR" sz="7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Dieu parle?!</a:t>
            </a:r>
          </a:p>
        </p:txBody>
      </p:sp>
      <p:sp>
        <p:nvSpPr>
          <p:cNvPr id="6" name="Rectangle 5">
            <a:extLst>
              <a:ext uri="{FF2B5EF4-FFF2-40B4-BE49-F238E27FC236}">
                <a16:creationId xmlns:a16="http://schemas.microsoft.com/office/drawing/2014/main" id="{1DCF9806-C4BA-C12A-25B4-8F0056E850DC}"/>
              </a:ext>
            </a:extLst>
          </p:cNvPr>
          <p:cNvSpPr/>
          <p:nvPr/>
        </p:nvSpPr>
        <p:spPr>
          <a:xfrm>
            <a:off x="7323777" y="4703872"/>
            <a:ext cx="4172938" cy="1200329"/>
          </a:xfrm>
          <a:prstGeom prst="rect">
            <a:avLst/>
          </a:prstGeom>
          <a:noFill/>
        </p:spPr>
        <p:txBody>
          <a:bodyPr wrap="none" lIns="91440" tIns="45720" rIns="91440" bIns="45720">
            <a:spAutoFit/>
          </a:bodyPr>
          <a:lstStyle/>
          <a:p>
            <a:pPr algn="ctr"/>
            <a:r>
              <a:rPr lang="fr-FR" sz="7200" b="1" i="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500.000?!</a:t>
            </a:r>
          </a:p>
        </p:txBody>
      </p:sp>
    </p:spTree>
    <p:extLst>
      <p:ext uri="{BB962C8B-B14F-4D97-AF65-F5344CB8AC3E}">
        <p14:creationId xmlns:p14="http://schemas.microsoft.com/office/powerpoint/2010/main" val="10533810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A481F-A093-28CD-B85E-0B6C890E419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FEE7BBF-2C2C-86FA-0073-E485A858F7B0}"/>
              </a:ext>
            </a:extLst>
          </p:cNvPr>
          <p:cNvSpPr txBox="1"/>
          <p:nvPr/>
        </p:nvSpPr>
        <p:spPr>
          <a:xfrm>
            <a:off x="1234633" y="920621"/>
            <a:ext cx="9722734" cy="5016758"/>
          </a:xfrm>
          <a:prstGeom prst="rect">
            <a:avLst/>
          </a:prstGeom>
          <a:noFill/>
        </p:spPr>
        <p:txBody>
          <a:bodyPr wrap="square">
            <a:spAutoFit/>
          </a:bodyPr>
          <a:lstStyle/>
          <a:p>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L’Éternel me dit : C’est la fausseté que prophétisent en mon nom les prophètes ; Je ne les ai pas envoyés, Je ne leur ai pas donné d’ordre, Je ne leur ai point parlé ; Ce sont des visions fausses, De la divination et de l’idolâtrie, Des tromperies de leur cœur Qu’ils vous prophétisent. </a:t>
            </a:r>
          </a:p>
          <a:p>
            <a:r>
              <a:rPr lang="fr-FR" sz="4000" dirty="0">
                <a:solidFill>
                  <a:schemeClr val="bg1"/>
                </a:solidFill>
                <a:latin typeface="Calibri" panose="020F0502020204030204" pitchFamily="34" charset="0"/>
                <a:ea typeface="Aptos" panose="020B0004020202020204" pitchFamily="34" charset="0"/>
                <a:cs typeface="Times New Roman" panose="02020603050405020304" pitchFamily="18" charset="0"/>
              </a:rPr>
              <a:t>Jérémie 14.14</a:t>
            </a:r>
            <a:endPar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6840143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A879B-40F5-2EE7-E2E3-580A72057C4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A23EDA2B-6BED-3167-5E99-5716459EAFCD}"/>
              </a:ext>
            </a:extLst>
          </p:cNvPr>
          <p:cNvSpPr txBox="1"/>
          <p:nvPr/>
        </p:nvSpPr>
        <p:spPr>
          <a:xfrm>
            <a:off x="300446" y="143691"/>
            <a:ext cx="11469188" cy="6247864"/>
          </a:xfrm>
          <a:prstGeom prst="rect">
            <a:avLst/>
          </a:prstGeom>
          <a:noFill/>
        </p:spPr>
        <p:txBody>
          <a:bodyPr wrap="square">
            <a:spAutoFit/>
          </a:bodyPr>
          <a:lstStyle/>
          <a:p>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Ils vous illusionnent; </a:t>
            </a:r>
            <a:r>
              <a:rPr lang="fr-FR" sz="4000" dirty="0">
                <a:solidFill>
                  <a:schemeClr val="bg1"/>
                </a:solidFill>
                <a:latin typeface="Calibri" panose="020F0502020204030204" pitchFamily="34" charset="0"/>
                <a:ea typeface="Aptos" panose="020B0004020202020204" pitchFamily="34" charset="0"/>
                <a:cs typeface="Times New Roman" panose="02020603050405020304" pitchFamily="18" charset="0"/>
              </a:rPr>
              <a:t>Ils racontent les visions de leur propre cœur, </a:t>
            </a:r>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Et non ce qui vient de la bouche de l’Éternel […] </a:t>
            </a:r>
          </a:p>
          <a:p>
            <a:endPar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endParaRPr>
          </a:p>
          <a:p>
            <a:r>
              <a:rPr lang="fr-FR" sz="4000" dirty="0">
                <a:solidFill>
                  <a:schemeClr val="bg1"/>
                </a:solidFill>
                <a:latin typeface="Calibri" panose="020F0502020204030204" pitchFamily="34" charset="0"/>
                <a:ea typeface="Aptos" panose="020B0004020202020204" pitchFamily="34" charset="0"/>
                <a:cs typeface="Times New Roman" panose="02020603050405020304" pitchFamily="18" charset="0"/>
              </a:rPr>
              <a:t>J’ai entendu ce que disent les prophètes qui prophétisent en mon nom ce qui est faux, en disant : J’ai fait un songe! J’ai fait un songe! Jusqu’à quand ces prophètes auront-ils à cœur de prophétiser la fausseté, de prophétiser la tromperie de leur cœur? </a:t>
            </a:r>
            <a:endPar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endParaRPr>
          </a:p>
          <a:p>
            <a:r>
              <a:rPr lang="fr-FR" sz="4000" dirty="0">
                <a:solidFill>
                  <a:schemeClr val="bg1"/>
                </a:solidFill>
                <a:latin typeface="Calibri" panose="020F0502020204030204" pitchFamily="34" charset="0"/>
                <a:ea typeface="Aptos" panose="020B0004020202020204" pitchFamily="34" charset="0"/>
                <a:cs typeface="Times New Roman" panose="02020603050405020304" pitchFamily="18" charset="0"/>
              </a:rPr>
              <a:t>Jérémie 23.16-32</a:t>
            </a:r>
            <a:endPar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3181783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A3DEF-A6CA-3AFD-23F7-10D2C7D05982}"/>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DFA7A8DD-A24D-DB89-5345-2795CDAAB17E}"/>
              </a:ext>
            </a:extLst>
          </p:cNvPr>
          <p:cNvSpPr txBox="1"/>
          <p:nvPr/>
        </p:nvSpPr>
        <p:spPr>
          <a:xfrm>
            <a:off x="339634" y="313509"/>
            <a:ext cx="11534503" cy="6247864"/>
          </a:xfrm>
          <a:prstGeom prst="rect">
            <a:avLst/>
          </a:prstGeom>
          <a:noFill/>
        </p:spPr>
        <p:txBody>
          <a:bodyPr wrap="square">
            <a:spAutoFit/>
          </a:bodyPr>
          <a:lstStyle/>
          <a:p>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Ainsi parle le Seigneur, l’Éternel : Malheur aux prophètes insensés, Qui suivent leur propre esprit sans avoir rien vu !  (Ézéchiel 13.3 ) </a:t>
            </a:r>
          </a:p>
          <a:p>
            <a:endPar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endParaRPr>
          </a:p>
          <a:p>
            <a:r>
              <a:rPr lang="fr-FR" sz="4000" dirty="0">
                <a:solidFill>
                  <a:schemeClr val="bg1"/>
                </a:solidFill>
                <a:effectLst/>
                <a:latin typeface="Calibri" panose="020F0502020204030204" pitchFamily="34" charset="0"/>
                <a:ea typeface="Aptos" panose="020B0004020202020204" pitchFamily="34" charset="0"/>
                <a:cs typeface="Times New Roman" panose="02020603050405020304" pitchFamily="18" charset="0"/>
              </a:rPr>
              <a:t>Ma main sera contre les prophètes Dont les visions sont vaines Et la divination mensongère ; Ils ne demeureront pas dans l’intimité de mon peuple, Ils ne seront pas inscrits sur les listes de la maison d’Israël, Ils n’arriveront pas jusqu’au territoire d’Israël, Et vous reconnaîtrez que je suis le Seigneur, l’Éternel. (13.9)</a:t>
            </a:r>
          </a:p>
        </p:txBody>
      </p:sp>
    </p:spTree>
    <p:extLst>
      <p:ext uri="{BB962C8B-B14F-4D97-AF65-F5344CB8AC3E}">
        <p14:creationId xmlns:p14="http://schemas.microsoft.com/office/powerpoint/2010/main" val="77705597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4969C9-3131-0CE4-EA37-04A0C1C74B8C}"/>
              </a:ext>
            </a:extLst>
          </p:cNvPr>
          <p:cNvSpPr/>
          <p:nvPr/>
        </p:nvSpPr>
        <p:spPr>
          <a:xfrm>
            <a:off x="2761048" y="1720840"/>
            <a:ext cx="6669903" cy="2585323"/>
          </a:xfrm>
          <a:prstGeom prst="rect">
            <a:avLst/>
          </a:prstGeom>
          <a:noFill/>
        </p:spPr>
        <p:txBody>
          <a:bodyPr wrap="none" lIns="91440" tIns="45720" rIns="91440" bIns="45720">
            <a:spAutoFit/>
          </a:bodyPr>
          <a:lstStyle/>
          <a:p>
            <a:pPr algn="ct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La prophétie est-elle</a:t>
            </a:r>
            <a:b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encore d’actualité?</a:t>
            </a:r>
          </a:p>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t>
            </a: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1 </a:t>
            </a:r>
            <a:r>
              <a:rPr lang="fr-FR" sz="5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Thess</a:t>
            </a: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5.19-21)</a:t>
            </a: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p>
        </p:txBody>
      </p:sp>
    </p:spTree>
    <p:extLst>
      <p:ext uri="{BB962C8B-B14F-4D97-AF65-F5344CB8AC3E}">
        <p14:creationId xmlns:p14="http://schemas.microsoft.com/office/powerpoint/2010/main" val="112769901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E5E1808-A1DC-3E56-AAA7-F2E6F2B311EA}"/>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226466271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9232302-CECB-982E-0848-87DAD4DB6DF8}"/>
              </a:ext>
            </a:extLst>
          </p:cNvPr>
          <p:cNvSpPr txBox="1"/>
          <p:nvPr/>
        </p:nvSpPr>
        <p:spPr>
          <a:xfrm>
            <a:off x="360218" y="207818"/>
            <a:ext cx="11457709" cy="3539430"/>
          </a:xfrm>
          <a:prstGeom prst="rect">
            <a:avLst/>
          </a:prstGeom>
          <a:noFill/>
        </p:spPr>
        <p:txBody>
          <a:bodyPr wrap="square" rtlCol="0">
            <a:spAutoFit/>
          </a:bodyPr>
          <a:lstStyle/>
          <a:p>
            <a:r>
              <a:rPr lang="fr-FR" sz="2800" baseline="30000" dirty="0">
                <a:solidFill>
                  <a:schemeClr val="bg1"/>
                </a:solidFill>
              </a:rPr>
              <a:t>12</a:t>
            </a:r>
            <a:r>
              <a:rPr lang="fr-FR" sz="2800" dirty="0">
                <a:solidFill>
                  <a:schemeClr val="bg1"/>
                </a:solidFill>
              </a:rPr>
              <a:t> Nous vous demandons, frères, d’avoir de la considération pour ceux qui travaillent parmi vous, qui vous dirigent dans le Seigneur et qui vous avertissent. </a:t>
            </a:r>
            <a:r>
              <a:rPr lang="fr-FR" sz="2800" baseline="30000" dirty="0">
                <a:solidFill>
                  <a:schemeClr val="bg1"/>
                </a:solidFill>
              </a:rPr>
              <a:t>13</a:t>
            </a:r>
            <a:r>
              <a:rPr lang="fr-FR" sz="2800" dirty="0">
                <a:solidFill>
                  <a:schemeClr val="bg1"/>
                </a:solidFill>
              </a:rPr>
              <a:t> Ayez pour eux la plus haute estime avec amour, à cause de leur œuvre. Soyez en paix entre vous. </a:t>
            </a:r>
            <a:r>
              <a:rPr lang="fr-FR" sz="2800" baseline="30000" dirty="0">
                <a:solidFill>
                  <a:schemeClr val="bg1"/>
                </a:solidFill>
              </a:rPr>
              <a:t>14</a:t>
            </a:r>
            <a:r>
              <a:rPr lang="fr-FR" sz="2800" dirty="0">
                <a:solidFill>
                  <a:schemeClr val="bg1"/>
                </a:solidFill>
              </a:rPr>
              <a:t> Nous vous y exhortons, frères : avertissez ceux qui vivent dans le désordre, consolez ceux qui sont abattus, supportez les faibles, usez de patience envers tous. </a:t>
            </a:r>
            <a:r>
              <a:rPr lang="fr-FR" sz="2800" baseline="30000" dirty="0">
                <a:solidFill>
                  <a:schemeClr val="bg1"/>
                </a:solidFill>
              </a:rPr>
              <a:t>15</a:t>
            </a:r>
            <a:r>
              <a:rPr lang="fr-FR" sz="2800" dirty="0">
                <a:solidFill>
                  <a:schemeClr val="bg1"/>
                </a:solidFill>
              </a:rPr>
              <a:t> Prenez garde que personne ne rende le mal pour le mal ; mais recherchez toujours le bien, soit entre vous, soit envers tous. </a:t>
            </a:r>
            <a:r>
              <a:rPr lang="fr-FR" sz="2800" baseline="30000" dirty="0">
                <a:solidFill>
                  <a:schemeClr val="bg1"/>
                </a:solidFill>
              </a:rPr>
              <a:t>16</a:t>
            </a:r>
            <a:r>
              <a:rPr lang="fr-FR" sz="2800" dirty="0">
                <a:solidFill>
                  <a:schemeClr val="bg1"/>
                </a:solidFill>
              </a:rPr>
              <a:t> Soyez toujours joyeux. </a:t>
            </a:r>
          </a:p>
        </p:txBody>
      </p:sp>
    </p:spTree>
    <p:extLst>
      <p:ext uri="{BB962C8B-B14F-4D97-AF65-F5344CB8AC3E}">
        <p14:creationId xmlns:p14="http://schemas.microsoft.com/office/powerpoint/2010/main" val="219455190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F2206-736C-ED5D-E7B3-7E96C73FEB5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85F55E5-65B8-DD90-27C3-53C04E983AA8}"/>
              </a:ext>
            </a:extLst>
          </p:cNvPr>
          <p:cNvSpPr txBox="1"/>
          <p:nvPr/>
        </p:nvSpPr>
        <p:spPr>
          <a:xfrm>
            <a:off x="360218" y="207818"/>
            <a:ext cx="11457709" cy="3108543"/>
          </a:xfrm>
          <a:prstGeom prst="rect">
            <a:avLst/>
          </a:prstGeom>
          <a:noFill/>
        </p:spPr>
        <p:txBody>
          <a:bodyPr wrap="square" rtlCol="0">
            <a:spAutoFit/>
          </a:bodyPr>
          <a:lstStyle/>
          <a:p>
            <a:r>
              <a:rPr lang="fr-FR" sz="2800" baseline="30000" dirty="0">
                <a:solidFill>
                  <a:schemeClr val="bg1"/>
                </a:solidFill>
              </a:rPr>
              <a:t>17</a:t>
            </a:r>
            <a:r>
              <a:rPr lang="fr-FR" sz="2800" dirty="0">
                <a:solidFill>
                  <a:schemeClr val="bg1"/>
                </a:solidFill>
              </a:rPr>
              <a:t> Priez sans cesse. </a:t>
            </a:r>
            <a:r>
              <a:rPr lang="fr-FR" sz="2800" baseline="30000" dirty="0">
                <a:solidFill>
                  <a:schemeClr val="bg1"/>
                </a:solidFill>
              </a:rPr>
              <a:t>18</a:t>
            </a:r>
            <a:r>
              <a:rPr lang="fr-FR" sz="2800" dirty="0">
                <a:solidFill>
                  <a:schemeClr val="bg1"/>
                </a:solidFill>
              </a:rPr>
              <a:t> En toute circonstance, rendez grâces ; car telle est à votre égard la volonté de Dieu en Christ-Jésus. </a:t>
            </a:r>
            <a:r>
              <a:rPr lang="fr-FR" sz="2800" b="1" baseline="30000" dirty="0">
                <a:solidFill>
                  <a:srgbClr val="FFFF00"/>
                </a:solidFill>
              </a:rPr>
              <a:t>19</a:t>
            </a:r>
            <a:r>
              <a:rPr lang="fr-FR" sz="2800" b="1" dirty="0">
                <a:solidFill>
                  <a:srgbClr val="FFFF00"/>
                </a:solidFill>
              </a:rPr>
              <a:t> N’éteignez pas l’Esprit ; </a:t>
            </a:r>
            <a:r>
              <a:rPr lang="fr-FR" sz="2800" b="1" baseline="30000" dirty="0">
                <a:solidFill>
                  <a:srgbClr val="FFFF00"/>
                </a:solidFill>
              </a:rPr>
              <a:t>20</a:t>
            </a:r>
            <a:r>
              <a:rPr lang="fr-FR" sz="2800" b="1" dirty="0">
                <a:solidFill>
                  <a:srgbClr val="FFFF00"/>
                </a:solidFill>
              </a:rPr>
              <a:t> ne méprisez pas les prophéties ; </a:t>
            </a:r>
            <a:r>
              <a:rPr lang="fr-FR" sz="2800" b="1" baseline="30000" dirty="0">
                <a:solidFill>
                  <a:srgbClr val="FFFF00"/>
                </a:solidFill>
              </a:rPr>
              <a:t>21</a:t>
            </a:r>
            <a:r>
              <a:rPr lang="fr-FR" sz="2800" b="1" dirty="0">
                <a:solidFill>
                  <a:srgbClr val="FFFF00"/>
                </a:solidFill>
              </a:rPr>
              <a:t> mais examinez toutes choses, retenez ce qui est bon ; </a:t>
            </a:r>
            <a:r>
              <a:rPr lang="fr-FR" sz="2800" b="1" baseline="30000" dirty="0">
                <a:solidFill>
                  <a:srgbClr val="FFFF00"/>
                </a:solidFill>
              </a:rPr>
              <a:t>22</a:t>
            </a:r>
            <a:r>
              <a:rPr lang="fr-FR" sz="2800" b="1" dirty="0">
                <a:solidFill>
                  <a:srgbClr val="FFFF00"/>
                </a:solidFill>
              </a:rPr>
              <a:t> abstenez-vous du mal sous toutes ses formes. </a:t>
            </a:r>
            <a:r>
              <a:rPr lang="fr-FR" sz="2800" baseline="30000" dirty="0">
                <a:solidFill>
                  <a:schemeClr val="bg1"/>
                </a:solidFill>
              </a:rPr>
              <a:t>23</a:t>
            </a:r>
            <a:r>
              <a:rPr lang="fr-FR" sz="2800" dirty="0">
                <a:solidFill>
                  <a:schemeClr val="bg1"/>
                </a:solidFill>
              </a:rPr>
              <a:t> Que le Dieu de paix vous sanctifie lui-même tout entiers ; que tout votre être, l’esprit, l’âme et le corps, soit conservé sans reproche à l’avènement de notre Seigneur Jésus-Christ ! (1 </a:t>
            </a:r>
            <a:r>
              <a:rPr lang="fr-FR" sz="2800" dirty="0" err="1">
                <a:solidFill>
                  <a:schemeClr val="bg1"/>
                </a:solidFill>
              </a:rPr>
              <a:t>Thess</a:t>
            </a:r>
            <a:r>
              <a:rPr lang="fr-FR" sz="2800" dirty="0">
                <a:solidFill>
                  <a:schemeClr val="bg1"/>
                </a:solidFill>
              </a:rPr>
              <a:t> 5) </a:t>
            </a:r>
          </a:p>
        </p:txBody>
      </p:sp>
    </p:spTree>
    <p:extLst>
      <p:ext uri="{BB962C8B-B14F-4D97-AF65-F5344CB8AC3E}">
        <p14:creationId xmlns:p14="http://schemas.microsoft.com/office/powerpoint/2010/main" val="331583033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87BD3-23C3-67AA-46A5-687039973B3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943C69F-9628-69FB-31F2-2FB86481023F}"/>
              </a:ext>
            </a:extLst>
          </p:cNvPr>
          <p:cNvSpPr txBox="1"/>
          <p:nvPr/>
        </p:nvSpPr>
        <p:spPr>
          <a:xfrm>
            <a:off x="360219" y="207818"/>
            <a:ext cx="5583382" cy="6412012"/>
          </a:xfrm>
          <a:prstGeom prst="rect">
            <a:avLst/>
          </a:prstGeom>
          <a:noFill/>
        </p:spPr>
        <p:txBody>
          <a:bodyPr wrap="square" rtlCol="0">
            <a:spAutoFit/>
          </a:bodyPr>
          <a:lstStyle/>
          <a:p>
            <a:r>
              <a:rPr lang="fr-FR" sz="2800" dirty="0">
                <a:solidFill>
                  <a:schemeClr val="bg1"/>
                </a:solidFill>
              </a:rPr>
              <a:t>Considération pour ceux qui vous avertissent… (5.12-13)</a:t>
            </a:r>
          </a:p>
          <a:p>
            <a:endParaRPr lang="fr-FR" sz="2800" dirty="0">
              <a:solidFill>
                <a:schemeClr val="bg1"/>
              </a:solidFill>
            </a:endParaRPr>
          </a:p>
          <a:p>
            <a:r>
              <a:rPr lang="fr-FR" sz="2800" dirty="0">
                <a:solidFill>
                  <a:schemeClr val="bg1"/>
                </a:solidFill>
              </a:rPr>
              <a:t>Avertissez ceux qui vivent dans le désordre…  (5.13-18) </a:t>
            </a:r>
          </a:p>
          <a:p>
            <a:endParaRPr lang="fr-FR" sz="2800" b="1" baseline="30000" dirty="0">
              <a:solidFill>
                <a:srgbClr val="FFFF00"/>
              </a:solidFill>
            </a:endParaRPr>
          </a:p>
          <a:p>
            <a:r>
              <a:rPr lang="fr-FR" sz="2800" b="1" baseline="30000" dirty="0">
                <a:solidFill>
                  <a:srgbClr val="FFFF00"/>
                </a:solidFill>
              </a:rPr>
              <a:t>19</a:t>
            </a:r>
            <a:r>
              <a:rPr lang="fr-FR" sz="2800" b="1" dirty="0">
                <a:solidFill>
                  <a:srgbClr val="FFFF00"/>
                </a:solidFill>
              </a:rPr>
              <a:t> N’éteignez pas l’Esprit ; </a:t>
            </a:r>
            <a:r>
              <a:rPr lang="fr-FR" sz="2800" b="1" baseline="30000" dirty="0">
                <a:solidFill>
                  <a:srgbClr val="FFFF00"/>
                </a:solidFill>
              </a:rPr>
              <a:t>20</a:t>
            </a:r>
            <a:r>
              <a:rPr lang="fr-FR" sz="2800" b="1" dirty="0">
                <a:solidFill>
                  <a:srgbClr val="FFFF00"/>
                </a:solidFill>
              </a:rPr>
              <a:t> ne méprisez pas les prophéties ; </a:t>
            </a:r>
            <a:br>
              <a:rPr lang="fr-FR" sz="2800" b="1" dirty="0">
                <a:solidFill>
                  <a:srgbClr val="FFFF00"/>
                </a:solidFill>
              </a:rPr>
            </a:br>
            <a:r>
              <a:rPr lang="fr-FR" sz="2800" b="1" baseline="30000" dirty="0">
                <a:solidFill>
                  <a:srgbClr val="FFFF00"/>
                </a:solidFill>
              </a:rPr>
              <a:t>21</a:t>
            </a:r>
            <a:r>
              <a:rPr lang="fr-FR" sz="2800" b="1" dirty="0">
                <a:solidFill>
                  <a:srgbClr val="FFFF00"/>
                </a:solidFill>
              </a:rPr>
              <a:t> mais examinez toutes choses, retenez ce qui est bon ; </a:t>
            </a:r>
            <a:br>
              <a:rPr lang="fr-FR" sz="2800" b="1" dirty="0">
                <a:solidFill>
                  <a:srgbClr val="FFFF00"/>
                </a:solidFill>
              </a:rPr>
            </a:br>
            <a:r>
              <a:rPr lang="fr-FR" sz="2800" b="1" baseline="30000" dirty="0">
                <a:solidFill>
                  <a:srgbClr val="FFFF00"/>
                </a:solidFill>
              </a:rPr>
              <a:t>22</a:t>
            </a:r>
            <a:r>
              <a:rPr lang="fr-FR" sz="2800" b="1" dirty="0">
                <a:solidFill>
                  <a:srgbClr val="FFFF00"/>
                </a:solidFill>
              </a:rPr>
              <a:t> abstenez-vous du mal sous toutes ses formes. </a:t>
            </a:r>
          </a:p>
          <a:p>
            <a:endParaRPr lang="fr-FR" sz="2800" dirty="0">
              <a:solidFill>
                <a:schemeClr val="bg1"/>
              </a:solidFill>
            </a:endParaRPr>
          </a:p>
          <a:p>
            <a:r>
              <a:rPr lang="fr-FR" sz="2800" dirty="0">
                <a:solidFill>
                  <a:schemeClr val="bg1"/>
                </a:solidFill>
              </a:rPr>
              <a:t>Que le Dieu de paix vous sanctifie lui-même tout entiers… (5.23)</a:t>
            </a:r>
          </a:p>
        </p:txBody>
      </p:sp>
      <p:sp>
        <p:nvSpPr>
          <p:cNvPr id="3" name="Rectangle 2">
            <a:extLst>
              <a:ext uri="{FF2B5EF4-FFF2-40B4-BE49-F238E27FC236}">
                <a16:creationId xmlns:a16="http://schemas.microsoft.com/office/drawing/2014/main" id="{F376CADF-A453-871F-BBC2-B0F593A508D1}"/>
              </a:ext>
            </a:extLst>
          </p:cNvPr>
          <p:cNvSpPr/>
          <p:nvPr/>
        </p:nvSpPr>
        <p:spPr>
          <a:xfrm>
            <a:off x="8263447" y="207818"/>
            <a:ext cx="1816524"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Qui? </a:t>
            </a:r>
          </a:p>
        </p:txBody>
      </p:sp>
      <p:sp>
        <p:nvSpPr>
          <p:cNvPr id="4" name="Rectangle 3">
            <a:extLst>
              <a:ext uri="{FF2B5EF4-FFF2-40B4-BE49-F238E27FC236}">
                <a16:creationId xmlns:a16="http://schemas.microsoft.com/office/drawing/2014/main" id="{ABA17820-74E4-200C-5C90-E81DC309F656}"/>
              </a:ext>
            </a:extLst>
          </p:cNvPr>
          <p:cNvSpPr/>
          <p:nvPr/>
        </p:nvSpPr>
        <p:spPr>
          <a:xfrm>
            <a:off x="8061469" y="1311259"/>
            <a:ext cx="2220480"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Quoi? </a:t>
            </a:r>
          </a:p>
        </p:txBody>
      </p:sp>
      <p:sp>
        <p:nvSpPr>
          <p:cNvPr id="5" name="Rectangle 4">
            <a:extLst>
              <a:ext uri="{FF2B5EF4-FFF2-40B4-BE49-F238E27FC236}">
                <a16:creationId xmlns:a16="http://schemas.microsoft.com/office/drawing/2014/main" id="{23CE089B-1310-79AB-011E-951426B9CDDC}"/>
              </a:ext>
            </a:extLst>
          </p:cNvPr>
          <p:cNvSpPr/>
          <p:nvPr/>
        </p:nvSpPr>
        <p:spPr>
          <a:xfrm>
            <a:off x="7225503" y="3233034"/>
            <a:ext cx="3892412"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Comment? </a:t>
            </a:r>
          </a:p>
        </p:txBody>
      </p:sp>
      <p:sp>
        <p:nvSpPr>
          <p:cNvPr id="6" name="Rectangle 5">
            <a:extLst>
              <a:ext uri="{FF2B5EF4-FFF2-40B4-BE49-F238E27FC236}">
                <a16:creationId xmlns:a16="http://schemas.microsoft.com/office/drawing/2014/main" id="{FFFD20BA-EE37-ED62-48A2-EFDA97F10170}"/>
              </a:ext>
            </a:extLst>
          </p:cNvPr>
          <p:cNvSpPr/>
          <p:nvPr/>
        </p:nvSpPr>
        <p:spPr>
          <a:xfrm>
            <a:off x="7335663" y="5546741"/>
            <a:ext cx="3672095"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Vers quoi? </a:t>
            </a:r>
          </a:p>
        </p:txBody>
      </p:sp>
    </p:spTree>
    <p:extLst>
      <p:ext uri="{BB962C8B-B14F-4D97-AF65-F5344CB8AC3E}">
        <p14:creationId xmlns:p14="http://schemas.microsoft.com/office/powerpoint/2010/main" val="317264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DBF6B-DB85-0BA6-A30C-F8E8F3F0DA6F}"/>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2465C23F-272B-668C-EC27-24A376E0C51E}"/>
              </a:ext>
            </a:extLst>
          </p:cNvPr>
          <p:cNvSpPr>
            <a:spLocks noGrp="1"/>
          </p:cNvSpPr>
          <p:nvPr>
            <p:ph type="title"/>
          </p:nvPr>
        </p:nvSpPr>
        <p:spPr>
          <a:xfrm>
            <a:off x="838200" y="171162"/>
            <a:ext cx="2840182" cy="2371148"/>
          </a:xfrm>
        </p:spPr>
        <p:txBody>
          <a:bodyPr>
            <a:normAutofit/>
          </a:bodyPr>
          <a:lstStyle/>
          <a:p>
            <a:r>
              <a:rPr lang="fr-FR" sz="3200" dirty="0"/>
              <a:t>Ne pas éteindre l’Esprit (5.19)</a:t>
            </a:r>
            <a:endParaRPr lang="fr-FR" sz="3200" dirty="0">
              <a:solidFill>
                <a:srgbClr val="FFFFFF"/>
              </a:solidFill>
            </a:endParaRPr>
          </a:p>
        </p:txBody>
      </p:sp>
      <p:pic>
        <p:nvPicPr>
          <p:cNvPr id="1026" name="Picture 2" descr="Panneau de sécurité incendie Couverture antifeu, ISO 7010, aluminium, fluo,  150 x 150 mm, x10">
            <a:extLst>
              <a:ext uri="{FF2B5EF4-FFF2-40B4-BE49-F238E27FC236}">
                <a16:creationId xmlns:a16="http://schemas.microsoft.com/office/drawing/2014/main" id="{C1D20504-1115-E1BE-BA81-4A6CE5A592D5}"/>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5580440" y="640080"/>
            <a:ext cx="4602523" cy="5578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4104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2EF36-B988-3902-416D-E31FA62FB0E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FC3634A-8F1B-148A-B1A6-02CEF31C2C95}"/>
              </a:ext>
            </a:extLst>
          </p:cNvPr>
          <p:cNvSpPr txBox="1"/>
          <p:nvPr/>
        </p:nvSpPr>
        <p:spPr>
          <a:xfrm>
            <a:off x="360219" y="207818"/>
            <a:ext cx="5583382" cy="6412012"/>
          </a:xfrm>
          <a:prstGeom prst="rect">
            <a:avLst/>
          </a:prstGeom>
          <a:noFill/>
        </p:spPr>
        <p:txBody>
          <a:bodyPr wrap="square" rtlCol="0">
            <a:spAutoFit/>
          </a:bodyPr>
          <a:lstStyle/>
          <a:p>
            <a:r>
              <a:rPr lang="fr-FR" sz="2800" dirty="0">
                <a:solidFill>
                  <a:schemeClr val="bg1"/>
                </a:solidFill>
              </a:rPr>
              <a:t>Considération pour ceux qui vous avertissent… (5.12-13)</a:t>
            </a:r>
          </a:p>
          <a:p>
            <a:endParaRPr lang="fr-FR" sz="2800" dirty="0">
              <a:solidFill>
                <a:schemeClr val="bg1"/>
              </a:solidFill>
            </a:endParaRPr>
          </a:p>
          <a:p>
            <a:r>
              <a:rPr lang="fr-FR" sz="2800" dirty="0">
                <a:solidFill>
                  <a:schemeClr val="bg1"/>
                </a:solidFill>
              </a:rPr>
              <a:t>Avertissez ceux qui vivent dans le désordre…  (5.13-18) </a:t>
            </a:r>
          </a:p>
          <a:p>
            <a:endParaRPr lang="fr-FR" sz="2800" b="1" baseline="30000" dirty="0">
              <a:solidFill>
                <a:srgbClr val="FFFF00"/>
              </a:solidFill>
            </a:endParaRPr>
          </a:p>
          <a:p>
            <a:r>
              <a:rPr lang="fr-FR" sz="2800" b="1" baseline="30000" dirty="0">
                <a:solidFill>
                  <a:srgbClr val="FFFF00"/>
                </a:solidFill>
              </a:rPr>
              <a:t>19</a:t>
            </a:r>
            <a:r>
              <a:rPr lang="fr-FR" sz="2800" b="1" dirty="0">
                <a:solidFill>
                  <a:srgbClr val="FFFF00"/>
                </a:solidFill>
              </a:rPr>
              <a:t> N’éteignez pas l’Esprit ; </a:t>
            </a:r>
            <a:r>
              <a:rPr lang="fr-FR" sz="2800" b="1" baseline="30000" dirty="0">
                <a:solidFill>
                  <a:srgbClr val="FFFF00"/>
                </a:solidFill>
              </a:rPr>
              <a:t>20</a:t>
            </a:r>
            <a:r>
              <a:rPr lang="fr-FR" sz="2800" b="1" dirty="0">
                <a:solidFill>
                  <a:srgbClr val="FFFF00"/>
                </a:solidFill>
              </a:rPr>
              <a:t> ne méprisez pas les prophéties ; </a:t>
            </a:r>
            <a:br>
              <a:rPr lang="fr-FR" sz="2800" b="1" dirty="0">
                <a:solidFill>
                  <a:srgbClr val="FFFF00"/>
                </a:solidFill>
              </a:rPr>
            </a:br>
            <a:r>
              <a:rPr lang="fr-FR" sz="2800" b="1" baseline="30000" dirty="0">
                <a:solidFill>
                  <a:srgbClr val="FFFF00"/>
                </a:solidFill>
              </a:rPr>
              <a:t>21</a:t>
            </a:r>
            <a:r>
              <a:rPr lang="fr-FR" sz="2800" b="1" dirty="0">
                <a:solidFill>
                  <a:srgbClr val="FFFF00"/>
                </a:solidFill>
              </a:rPr>
              <a:t> mais examinez toutes choses, retenez ce qui est bon ; </a:t>
            </a:r>
            <a:br>
              <a:rPr lang="fr-FR" sz="2800" b="1" dirty="0">
                <a:solidFill>
                  <a:srgbClr val="FFFF00"/>
                </a:solidFill>
              </a:rPr>
            </a:br>
            <a:r>
              <a:rPr lang="fr-FR" sz="2800" b="1" baseline="30000" dirty="0">
                <a:solidFill>
                  <a:srgbClr val="FFFF00"/>
                </a:solidFill>
              </a:rPr>
              <a:t>22</a:t>
            </a:r>
            <a:r>
              <a:rPr lang="fr-FR" sz="2800" b="1" dirty="0">
                <a:solidFill>
                  <a:srgbClr val="FFFF00"/>
                </a:solidFill>
              </a:rPr>
              <a:t> abstenez-vous du mal sous toutes ses formes. </a:t>
            </a:r>
          </a:p>
          <a:p>
            <a:endParaRPr lang="fr-FR" sz="2800" dirty="0">
              <a:solidFill>
                <a:schemeClr val="bg1"/>
              </a:solidFill>
            </a:endParaRPr>
          </a:p>
          <a:p>
            <a:r>
              <a:rPr lang="fr-FR" sz="2800" dirty="0">
                <a:solidFill>
                  <a:schemeClr val="bg1"/>
                </a:solidFill>
              </a:rPr>
              <a:t>Que le Dieu de paix vous sanctifie lui-même tout entiers… (5.23)</a:t>
            </a:r>
          </a:p>
        </p:txBody>
      </p:sp>
      <p:sp>
        <p:nvSpPr>
          <p:cNvPr id="3" name="Rectangle 2">
            <a:extLst>
              <a:ext uri="{FF2B5EF4-FFF2-40B4-BE49-F238E27FC236}">
                <a16:creationId xmlns:a16="http://schemas.microsoft.com/office/drawing/2014/main" id="{A020B153-6691-0282-15E6-E6F64CB94F8C}"/>
              </a:ext>
            </a:extLst>
          </p:cNvPr>
          <p:cNvSpPr/>
          <p:nvPr/>
        </p:nvSpPr>
        <p:spPr>
          <a:xfrm>
            <a:off x="8263447" y="207818"/>
            <a:ext cx="1816524"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Qui? </a:t>
            </a:r>
          </a:p>
        </p:txBody>
      </p:sp>
      <p:sp>
        <p:nvSpPr>
          <p:cNvPr id="4" name="Rectangle 3">
            <a:extLst>
              <a:ext uri="{FF2B5EF4-FFF2-40B4-BE49-F238E27FC236}">
                <a16:creationId xmlns:a16="http://schemas.microsoft.com/office/drawing/2014/main" id="{97F759DE-ADE8-C442-B281-DF6E407E0C05}"/>
              </a:ext>
            </a:extLst>
          </p:cNvPr>
          <p:cNvSpPr/>
          <p:nvPr/>
        </p:nvSpPr>
        <p:spPr>
          <a:xfrm>
            <a:off x="8061469" y="1311259"/>
            <a:ext cx="2220480"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Quoi? </a:t>
            </a:r>
          </a:p>
        </p:txBody>
      </p:sp>
      <p:sp>
        <p:nvSpPr>
          <p:cNvPr id="5" name="Rectangle 4">
            <a:extLst>
              <a:ext uri="{FF2B5EF4-FFF2-40B4-BE49-F238E27FC236}">
                <a16:creationId xmlns:a16="http://schemas.microsoft.com/office/drawing/2014/main" id="{EDC08345-A0E1-5ABD-51FB-AFEFA1BA0351}"/>
              </a:ext>
            </a:extLst>
          </p:cNvPr>
          <p:cNvSpPr/>
          <p:nvPr/>
        </p:nvSpPr>
        <p:spPr>
          <a:xfrm>
            <a:off x="7225503" y="3233034"/>
            <a:ext cx="3892412"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Comment? </a:t>
            </a:r>
          </a:p>
        </p:txBody>
      </p:sp>
      <p:sp>
        <p:nvSpPr>
          <p:cNvPr id="6" name="Rectangle 5">
            <a:extLst>
              <a:ext uri="{FF2B5EF4-FFF2-40B4-BE49-F238E27FC236}">
                <a16:creationId xmlns:a16="http://schemas.microsoft.com/office/drawing/2014/main" id="{810D8CDF-0788-4AEC-7894-8749712793FF}"/>
              </a:ext>
            </a:extLst>
          </p:cNvPr>
          <p:cNvSpPr/>
          <p:nvPr/>
        </p:nvSpPr>
        <p:spPr>
          <a:xfrm>
            <a:off x="7335663" y="5546741"/>
            <a:ext cx="3672095"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Vers quoi? </a:t>
            </a:r>
          </a:p>
        </p:txBody>
      </p:sp>
      <p:sp>
        <p:nvSpPr>
          <p:cNvPr id="7" name="Ellipse 6">
            <a:extLst>
              <a:ext uri="{FF2B5EF4-FFF2-40B4-BE49-F238E27FC236}">
                <a16:creationId xmlns:a16="http://schemas.microsoft.com/office/drawing/2014/main" id="{9364D182-C24C-7DDD-9D3F-DD133D6AC758}"/>
              </a:ext>
            </a:extLst>
          </p:cNvPr>
          <p:cNvSpPr/>
          <p:nvPr/>
        </p:nvSpPr>
        <p:spPr>
          <a:xfrm>
            <a:off x="3089564" y="2962640"/>
            <a:ext cx="2133598" cy="681105"/>
          </a:xfrm>
          <a:prstGeom prst="ellipse">
            <a:avLst/>
          </a:prstGeom>
          <a:noFill/>
          <a:ln w="1016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EF9B6FDA-82D6-0201-C55E-4143F3CDB519}"/>
              </a:ext>
            </a:extLst>
          </p:cNvPr>
          <p:cNvSpPr/>
          <p:nvPr/>
        </p:nvSpPr>
        <p:spPr>
          <a:xfrm>
            <a:off x="5604099" y="2090385"/>
            <a:ext cx="1731564" cy="2646878"/>
          </a:xfrm>
          <a:prstGeom prst="rect">
            <a:avLst/>
          </a:prstGeom>
          <a:noFill/>
        </p:spPr>
        <p:txBody>
          <a:bodyPr wrap="none" lIns="91440" tIns="45720" rIns="91440" bIns="45720">
            <a:spAutoFit/>
          </a:bodyPr>
          <a:lstStyle/>
          <a:p>
            <a:pPr algn="ctr"/>
            <a:r>
              <a:rPr lang="fr-FR" sz="16600" b="1" cap="none" spc="50" dirty="0">
                <a:ln w="9525" cmpd="sng">
                  <a:solidFill>
                    <a:schemeClr val="accent1"/>
                  </a:solidFill>
                  <a:prstDash val="solid"/>
                </a:ln>
                <a:solidFill>
                  <a:srgbClr val="70AD47">
                    <a:tint val="1000"/>
                  </a:srgbClr>
                </a:solidFill>
                <a:effectLst>
                  <a:glow rad="38100">
                    <a:schemeClr val="accent1">
                      <a:alpha val="40000"/>
                    </a:schemeClr>
                  </a:glow>
                </a:effectLst>
              </a:rPr>
              <a:t>? </a:t>
            </a:r>
          </a:p>
        </p:txBody>
      </p:sp>
    </p:spTree>
    <p:extLst>
      <p:ext uri="{BB962C8B-B14F-4D97-AF65-F5344CB8AC3E}">
        <p14:creationId xmlns:p14="http://schemas.microsoft.com/office/powerpoint/2010/main" val="27063365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19987-E617-B2EC-704E-F9B6C5BF33A6}"/>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FE440A7A-EC81-04A7-0D79-C6608F51507A}"/>
              </a:ext>
            </a:extLst>
          </p:cNvPr>
          <p:cNvSpPr>
            <a:spLocks noGrp="1"/>
          </p:cNvSpPr>
          <p:nvPr>
            <p:ph type="title"/>
          </p:nvPr>
        </p:nvSpPr>
        <p:spPr>
          <a:xfrm>
            <a:off x="838200" y="171162"/>
            <a:ext cx="2840182" cy="2371148"/>
          </a:xfrm>
        </p:spPr>
        <p:txBody>
          <a:bodyPr>
            <a:normAutofit/>
          </a:bodyPr>
          <a:lstStyle/>
          <a:p>
            <a:r>
              <a:rPr lang="fr-FR" sz="3200" dirty="0"/>
              <a:t>Accueillir sagement les prophéties (5.20-21)</a:t>
            </a:r>
            <a:endParaRPr lang="fr-FR" sz="3200" dirty="0">
              <a:solidFill>
                <a:srgbClr val="FFFFFF"/>
              </a:solidFill>
            </a:endParaRPr>
          </a:p>
        </p:txBody>
      </p:sp>
      <p:pic>
        <p:nvPicPr>
          <p:cNvPr id="3074" name="Picture 2" descr="Les 15 bons outils de mesure pour cuisiner à la perfection">
            <a:extLst>
              <a:ext uri="{FF2B5EF4-FFF2-40B4-BE49-F238E27FC236}">
                <a16:creationId xmlns:a16="http://schemas.microsoft.com/office/drawing/2014/main" id="{67D236C1-DAA7-FD86-C810-9C9B137DF6E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57563" y="984093"/>
            <a:ext cx="4496477" cy="4496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21874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086DB-7183-1D31-3C2D-D8F0CBB4FC70}"/>
            </a:ext>
          </a:extLst>
        </p:cNvPr>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C2AA7645-8C1E-E5F5-50B9-9E395C8F0599}"/>
              </a:ext>
            </a:extLst>
          </p:cNvPr>
          <p:cNvSpPr>
            <a:spLocks noGrp="1"/>
          </p:cNvSpPr>
          <p:nvPr>
            <p:ph sz="half" idx="1"/>
          </p:nvPr>
        </p:nvSpPr>
        <p:spPr/>
        <p:txBody>
          <a:bodyPr/>
          <a:lstStyle/>
          <a:p>
            <a:pPr marL="514350" indent="-514350">
              <a:buFont typeface="+mj-lt"/>
              <a:buAutoNum type="arabicPeriod"/>
            </a:pPr>
            <a:r>
              <a:rPr lang="fr-FR" dirty="0"/>
              <a:t>Parole identique à l’AT et au NT – et donc révolue</a:t>
            </a:r>
          </a:p>
          <a:p>
            <a:pPr marL="514350" indent="-514350">
              <a:buFont typeface="+mj-lt"/>
              <a:buAutoNum type="arabicPeriod"/>
            </a:pPr>
            <a:endParaRPr lang="fr-FR" dirty="0"/>
          </a:p>
          <a:p>
            <a:pPr marL="514350" indent="-514350">
              <a:buFont typeface="+mj-lt"/>
              <a:buAutoNum type="arabicPeriod"/>
            </a:pPr>
            <a:endParaRPr lang="fr-FR" dirty="0"/>
          </a:p>
        </p:txBody>
      </p:sp>
      <p:pic>
        <p:nvPicPr>
          <p:cNvPr id="8194" name="Picture 2">
            <a:extLst>
              <a:ext uri="{FF2B5EF4-FFF2-40B4-BE49-F238E27FC236}">
                <a16:creationId xmlns:a16="http://schemas.microsoft.com/office/drawing/2014/main" id="{D7F0BDD7-835F-95F9-7C6D-BAF6A36EB7E1}"/>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519488" y="1825623"/>
            <a:ext cx="3099503" cy="4788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72400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DA0A4-D965-58FC-F4A8-7EAF236EACD8}"/>
            </a:ext>
          </a:extLst>
        </p:cNvPr>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C6BCF1DC-BF06-7116-011E-CFA8FE2A8149}"/>
              </a:ext>
            </a:extLst>
          </p:cNvPr>
          <p:cNvSpPr>
            <a:spLocks noGrp="1"/>
          </p:cNvSpPr>
          <p:nvPr>
            <p:ph sz="half" idx="1"/>
          </p:nvPr>
        </p:nvSpPr>
        <p:spPr/>
        <p:txBody>
          <a:bodyPr/>
          <a:lstStyle/>
          <a:p>
            <a:pPr marL="514350" indent="-514350">
              <a:buFont typeface="+mj-lt"/>
              <a:buAutoNum type="arabicPeriod"/>
            </a:pPr>
            <a:r>
              <a:rPr lang="fr-FR" dirty="0"/>
              <a:t>Parole identique à l’AT et au NT – et donc révolue</a:t>
            </a:r>
          </a:p>
          <a:p>
            <a:pPr marL="514350" indent="-514350">
              <a:buFont typeface="+mj-lt"/>
              <a:buAutoNum type="arabicPeriod"/>
            </a:pPr>
            <a:r>
              <a:rPr lang="fr-FR" dirty="0"/>
              <a:t>Parole mi-humaine / mi-divine – donc actuelle </a:t>
            </a:r>
          </a:p>
          <a:p>
            <a:pPr marL="514350" indent="-514350">
              <a:buFont typeface="+mj-lt"/>
              <a:buAutoNum type="arabicPeriod"/>
            </a:pPr>
            <a:endParaRPr lang="fr-FR" dirty="0"/>
          </a:p>
          <a:p>
            <a:pPr marL="514350" indent="-514350">
              <a:buFont typeface="+mj-lt"/>
              <a:buAutoNum type="arabicPeriod"/>
            </a:pPr>
            <a:endParaRPr lang="fr-FR" dirty="0"/>
          </a:p>
        </p:txBody>
      </p:sp>
      <p:pic>
        <p:nvPicPr>
          <p:cNvPr id="8196" name="Picture 4">
            <a:extLst>
              <a:ext uri="{FF2B5EF4-FFF2-40B4-BE49-F238E27FC236}">
                <a16:creationId xmlns:a16="http://schemas.microsoft.com/office/drawing/2014/main" id="{6146FEDE-53D8-0007-DFA7-B6D11490E11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553157" y="1825624"/>
            <a:ext cx="3093960" cy="4788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5640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B6DB-E2C9-7453-14D3-570645AAC48C}"/>
            </a:ext>
          </a:extLst>
        </p:cNvPr>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2BD066DE-22D8-7D38-0A0D-123620BAEA80}"/>
              </a:ext>
            </a:extLst>
          </p:cNvPr>
          <p:cNvSpPr>
            <a:spLocks noGrp="1"/>
          </p:cNvSpPr>
          <p:nvPr>
            <p:ph sz="half" idx="1"/>
          </p:nvPr>
        </p:nvSpPr>
        <p:spPr/>
        <p:txBody>
          <a:bodyPr/>
          <a:lstStyle/>
          <a:p>
            <a:pPr marL="514350" indent="-514350">
              <a:buFont typeface="+mj-lt"/>
              <a:buAutoNum type="arabicPeriod"/>
            </a:pPr>
            <a:r>
              <a:rPr lang="fr-FR" dirty="0"/>
              <a:t>Parole identique à l’AT et au NT – et révolue</a:t>
            </a:r>
          </a:p>
          <a:p>
            <a:pPr marL="514350" indent="-514350">
              <a:buFont typeface="+mj-lt"/>
              <a:buAutoNum type="arabicPeriod"/>
            </a:pPr>
            <a:r>
              <a:rPr lang="fr-FR" dirty="0"/>
              <a:t>Parole mi-humaine / mi-divine – donc actuelle </a:t>
            </a:r>
          </a:p>
          <a:p>
            <a:pPr marL="514350" indent="-514350">
              <a:buFont typeface="+mj-lt"/>
              <a:buAutoNum type="arabicPeriod"/>
            </a:pPr>
            <a:r>
              <a:rPr lang="fr-FR" dirty="0"/>
              <a:t>Parole inspirée par Dieu </a:t>
            </a:r>
            <a:br>
              <a:rPr lang="fr-FR" dirty="0"/>
            </a:br>
            <a:r>
              <a:rPr lang="fr-FR" dirty="0"/>
              <a:t>– et toujours actuelle</a:t>
            </a:r>
          </a:p>
          <a:p>
            <a:pPr marL="514350" indent="-514350">
              <a:buFont typeface="+mj-lt"/>
              <a:buAutoNum type="arabicPeriod"/>
            </a:pPr>
            <a:endParaRPr lang="fr-FR" dirty="0"/>
          </a:p>
          <a:p>
            <a:pPr marL="514350" indent="-514350">
              <a:buFont typeface="+mj-lt"/>
              <a:buAutoNum type="arabicPeriod"/>
            </a:pPr>
            <a:endParaRPr lang="fr-FR" dirty="0"/>
          </a:p>
        </p:txBody>
      </p:sp>
      <p:pic>
        <p:nvPicPr>
          <p:cNvPr id="10242" name="Picture 2">
            <a:extLst>
              <a:ext uri="{FF2B5EF4-FFF2-40B4-BE49-F238E27FC236}">
                <a16:creationId xmlns:a16="http://schemas.microsoft.com/office/drawing/2014/main" id="{A7B7AC89-53C2-E820-027A-5C556555312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287577" y="1825624"/>
            <a:ext cx="3256916" cy="4788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52843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0177C-4BE6-FB7F-9613-84763F7FFB77}"/>
            </a:ext>
          </a:extLst>
        </p:cNvPr>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8319BED3-811F-1EB7-0F25-0085FBE3BC76}"/>
              </a:ext>
            </a:extLst>
          </p:cNvPr>
          <p:cNvSpPr>
            <a:spLocks noGrp="1"/>
          </p:cNvSpPr>
          <p:nvPr>
            <p:ph sz="half" idx="1"/>
          </p:nvPr>
        </p:nvSpPr>
        <p:spPr/>
        <p:txBody>
          <a:bodyPr/>
          <a:lstStyle/>
          <a:p>
            <a:pPr marL="514350" indent="-514350">
              <a:buFont typeface="+mj-lt"/>
              <a:buAutoNum type="arabicPeriod"/>
            </a:pPr>
            <a:r>
              <a:rPr lang="fr-FR" dirty="0"/>
              <a:t>Parole identique à l’AT et au NT – et révolue</a:t>
            </a:r>
          </a:p>
          <a:p>
            <a:pPr marL="514350" indent="-514350">
              <a:buFont typeface="+mj-lt"/>
              <a:buAutoNum type="arabicPeriod"/>
            </a:pPr>
            <a:r>
              <a:rPr lang="fr-FR" dirty="0"/>
              <a:t>Parole mi-humaine / mi-divine – donc actuelle </a:t>
            </a:r>
          </a:p>
          <a:p>
            <a:pPr marL="514350" indent="-514350">
              <a:buFont typeface="+mj-lt"/>
              <a:buAutoNum type="arabicPeriod"/>
            </a:pPr>
            <a:r>
              <a:rPr lang="fr-FR" dirty="0"/>
              <a:t>Parole inspirée par Dieu </a:t>
            </a:r>
            <a:br>
              <a:rPr lang="fr-FR" dirty="0"/>
            </a:br>
            <a:r>
              <a:rPr lang="fr-FR" dirty="0"/>
              <a:t>– et toujours actuelle</a:t>
            </a:r>
          </a:p>
          <a:p>
            <a:pPr marL="514350" indent="-514350">
              <a:buFont typeface="+mj-lt"/>
              <a:buAutoNum type="arabicPeriod"/>
            </a:pPr>
            <a:r>
              <a:rPr lang="fr-FR" dirty="0"/>
              <a:t>Parole restreinte </a:t>
            </a:r>
            <a:br>
              <a:rPr lang="fr-FR" dirty="0"/>
            </a:br>
            <a:r>
              <a:rPr lang="fr-FR" dirty="0"/>
              <a:t>– et toujours actuelle </a:t>
            </a:r>
          </a:p>
          <a:p>
            <a:pPr marL="514350" indent="-514350">
              <a:buFont typeface="+mj-lt"/>
              <a:buAutoNum type="arabicPeriod"/>
            </a:pPr>
            <a:endParaRPr lang="fr-FR" dirty="0"/>
          </a:p>
          <a:p>
            <a:pPr marL="514350" indent="-514350">
              <a:buFont typeface="+mj-lt"/>
              <a:buAutoNum type="arabicPeriod"/>
            </a:pPr>
            <a:endParaRPr lang="fr-FR" dirty="0"/>
          </a:p>
        </p:txBody>
      </p:sp>
      <p:pic>
        <p:nvPicPr>
          <p:cNvPr id="12294" name="Picture 6" descr="Fonds Henri Blocher - FLTE">
            <a:extLst>
              <a:ext uri="{FF2B5EF4-FFF2-40B4-BE49-F238E27FC236}">
                <a16:creationId xmlns:a16="http://schemas.microsoft.com/office/drawing/2014/main" id="{1CFB6D8B-E125-51F6-1081-CCDD1F6EC66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a:fillRect/>
          </a:stretch>
        </p:blipFill>
        <p:spPr bwMode="auto">
          <a:xfrm>
            <a:off x="6425648" y="3049556"/>
            <a:ext cx="2500142" cy="3094881"/>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CAAF1E32-D347-CF82-BBDF-9CA6D4B980F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31638" y="713563"/>
            <a:ext cx="2500142" cy="2500142"/>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Alain Nisus">
            <a:extLst>
              <a:ext uri="{FF2B5EF4-FFF2-40B4-BE49-F238E27FC236}">
                <a16:creationId xmlns:a16="http://schemas.microsoft.com/office/drawing/2014/main" id="{1C35D6BE-3069-32A3-4F3E-03D51F325CA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331638" y="3644295"/>
            <a:ext cx="2500142" cy="2500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35791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8017A-98A6-85A1-B5EF-6B4444894605}"/>
            </a:ext>
          </a:extLst>
        </p:cNvPr>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99793B62-E389-D207-0F16-EB5A785CB298}"/>
              </a:ext>
            </a:extLst>
          </p:cNvPr>
          <p:cNvSpPr>
            <a:spLocks noGrp="1"/>
          </p:cNvSpPr>
          <p:nvPr>
            <p:ph sz="half" idx="1"/>
          </p:nvPr>
        </p:nvSpPr>
        <p:spPr>
          <a:xfrm>
            <a:off x="838199" y="1825624"/>
            <a:ext cx="5519057" cy="4788931"/>
          </a:xfrm>
        </p:spPr>
        <p:txBody>
          <a:bodyPr>
            <a:normAutofit/>
          </a:bodyPr>
          <a:lstStyle/>
          <a:p>
            <a:pPr marL="514350" indent="-514350">
              <a:buFont typeface="+mj-lt"/>
              <a:buAutoNum type="arabicPeriod"/>
            </a:pPr>
            <a:r>
              <a:rPr lang="fr-FR" dirty="0"/>
              <a:t>Parole identique à l’AT et au NT – et révolue</a:t>
            </a:r>
          </a:p>
          <a:p>
            <a:pPr marL="514350" indent="-514350">
              <a:buFont typeface="+mj-lt"/>
              <a:buAutoNum type="arabicPeriod"/>
            </a:pPr>
            <a:r>
              <a:rPr lang="fr-FR" dirty="0"/>
              <a:t>Parole mi-humaine / mi-divine – donc actuelle </a:t>
            </a:r>
          </a:p>
          <a:p>
            <a:pPr marL="514350" indent="-514350">
              <a:buFont typeface="+mj-lt"/>
              <a:buAutoNum type="arabicPeriod"/>
            </a:pPr>
            <a:r>
              <a:rPr lang="fr-FR" dirty="0"/>
              <a:t>Parole inspirée par Dieu </a:t>
            </a:r>
            <a:br>
              <a:rPr lang="fr-FR" dirty="0"/>
            </a:br>
            <a:r>
              <a:rPr lang="fr-FR" dirty="0"/>
              <a:t>– et toujours actuelle</a:t>
            </a:r>
          </a:p>
          <a:p>
            <a:pPr marL="514350" indent="-514350">
              <a:buFont typeface="+mj-lt"/>
              <a:buAutoNum type="arabicPeriod"/>
            </a:pPr>
            <a:r>
              <a:rPr lang="fr-FR" dirty="0"/>
              <a:t>Parole restreinte </a:t>
            </a:r>
            <a:br>
              <a:rPr lang="fr-FR" dirty="0"/>
            </a:br>
            <a:r>
              <a:rPr lang="fr-FR" dirty="0"/>
              <a:t>– et toujours actuelle </a:t>
            </a:r>
          </a:p>
          <a:p>
            <a:pPr marL="514350" indent="-514350">
              <a:buFont typeface="+mj-lt"/>
              <a:buAutoNum type="arabicPeriod"/>
            </a:pPr>
            <a:r>
              <a:rPr lang="fr-FR" dirty="0"/>
              <a:t>Exhortation alignée à l’Écriture – et toujours actuelle</a:t>
            </a:r>
          </a:p>
          <a:p>
            <a:pPr marL="514350" indent="-514350">
              <a:buFont typeface="+mj-lt"/>
              <a:buAutoNum type="arabicPeriod"/>
            </a:pPr>
            <a:endParaRPr lang="fr-FR" dirty="0"/>
          </a:p>
          <a:p>
            <a:pPr marL="514350" indent="-514350">
              <a:buFont typeface="+mj-lt"/>
              <a:buAutoNum type="arabicPeriod"/>
            </a:pPr>
            <a:endParaRPr lang="fr-FR" dirty="0"/>
          </a:p>
        </p:txBody>
      </p:sp>
      <p:pic>
        <p:nvPicPr>
          <p:cNvPr id="12290" name="Picture 2">
            <a:extLst>
              <a:ext uri="{FF2B5EF4-FFF2-40B4-BE49-F238E27FC236}">
                <a16:creationId xmlns:a16="http://schemas.microsoft.com/office/drawing/2014/main" id="{347386F8-6E56-F1A4-4F60-FD53CF963256}"/>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243469" y="1825624"/>
            <a:ext cx="3243147" cy="4690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11027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fin de la prophétie « forte »</a:t>
            </a:r>
          </a:p>
        </p:txBody>
      </p:sp>
      <p:sp>
        <p:nvSpPr>
          <p:cNvPr id="3" name="Espace réservé du contenu 2"/>
          <p:cNvSpPr>
            <a:spLocks noGrp="1"/>
          </p:cNvSpPr>
          <p:nvPr>
            <p:ph sz="half" idx="1"/>
          </p:nvPr>
        </p:nvSpPr>
        <p:spPr/>
        <p:txBody>
          <a:bodyPr>
            <a:normAutofit fontScale="85000" lnSpcReduction="20000"/>
          </a:bodyPr>
          <a:lstStyle/>
          <a:p>
            <a:pPr marL="45720" indent="0">
              <a:buNone/>
            </a:pPr>
            <a:r>
              <a:rPr lang="fr-FR" b="1" dirty="0">
                <a:solidFill>
                  <a:srgbClr val="FFC000"/>
                </a:solidFill>
              </a:rPr>
              <a:t>Arguments textuels :</a:t>
            </a:r>
          </a:p>
          <a:p>
            <a:pPr lvl="0"/>
            <a:r>
              <a:rPr lang="fr-FR" dirty="0"/>
              <a:t>Le fondement est posé (</a:t>
            </a:r>
            <a:r>
              <a:rPr lang="fr-FR" dirty="0" err="1"/>
              <a:t>Eph</a:t>
            </a:r>
            <a:r>
              <a:rPr lang="fr-FR" dirty="0"/>
              <a:t>. 2.20)</a:t>
            </a:r>
          </a:p>
          <a:p>
            <a:pPr lvl="0"/>
            <a:r>
              <a:rPr lang="fr-FR" dirty="0"/>
              <a:t>La foi est transmise (Jude 3)</a:t>
            </a:r>
          </a:p>
          <a:p>
            <a:pPr lvl="0"/>
            <a:r>
              <a:rPr lang="fr-FR" dirty="0"/>
              <a:t>La révélation prophétique est scellée (</a:t>
            </a:r>
            <a:r>
              <a:rPr lang="fr-FR" dirty="0" err="1"/>
              <a:t>Ap</a:t>
            </a:r>
            <a:r>
              <a:rPr lang="fr-FR" dirty="0"/>
              <a:t>. 22.18-19)</a:t>
            </a:r>
          </a:p>
          <a:p>
            <a:pPr lvl="0"/>
            <a:r>
              <a:rPr lang="fr-FR" dirty="0"/>
              <a:t>Des mises en garde croissantes (1 Cor. 12.3, </a:t>
            </a:r>
            <a:r>
              <a:rPr lang="fr-FR" dirty="0" err="1"/>
              <a:t>Act</a:t>
            </a:r>
            <a:r>
              <a:rPr lang="fr-FR" dirty="0"/>
              <a:t>. 20.29, 1 Tim. 4.1, 1 Jean 4.1-4, </a:t>
            </a:r>
            <a:r>
              <a:rPr lang="fr-FR" dirty="0" err="1"/>
              <a:t>Ap</a:t>
            </a:r>
            <a:r>
              <a:rPr lang="fr-FR" dirty="0"/>
              <a:t> 2.12-17)</a:t>
            </a:r>
          </a:p>
          <a:p>
            <a:pPr lvl="0"/>
            <a:r>
              <a:rPr lang="fr-FR" dirty="0"/>
              <a:t>La transition de faux prophètes à faux enseignants (2 Pie 2.1)</a:t>
            </a:r>
          </a:p>
          <a:p>
            <a:endParaRPr lang="fr-FR" dirty="0"/>
          </a:p>
        </p:txBody>
      </p:sp>
      <p:sp>
        <p:nvSpPr>
          <p:cNvPr id="4" name="Espace réservé du contenu 3"/>
          <p:cNvSpPr>
            <a:spLocks noGrp="1"/>
          </p:cNvSpPr>
          <p:nvPr>
            <p:ph sz="half" idx="2"/>
          </p:nvPr>
        </p:nvSpPr>
        <p:spPr/>
        <p:txBody>
          <a:bodyPr>
            <a:normAutofit fontScale="85000" lnSpcReduction="20000"/>
          </a:bodyPr>
          <a:lstStyle/>
          <a:p>
            <a:pPr marL="45720" indent="0">
              <a:buNone/>
            </a:pPr>
            <a:r>
              <a:rPr lang="fr-FR" b="1" dirty="0">
                <a:solidFill>
                  <a:srgbClr val="FFC000"/>
                </a:solidFill>
              </a:rPr>
              <a:t>Arguments théologiques :</a:t>
            </a:r>
          </a:p>
          <a:p>
            <a:pPr lvl="0"/>
            <a:r>
              <a:rPr lang="fr-FR" dirty="0"/>
              <a:t>La suffisance de l’Ecriture (2 Tim. 3.16-</a:t>
            </a:r>
            <a:r>
              <a:rPr lang="fr-FR" u="sng" dirty="0"/>
              <a:t>17</a:t>
            </a:r>
            <a:r>
              <a:rPr lang="fr-FR" dirty="0"/>
              <a:t> ; Jean 6.63)</a:t>
            </a:r>
          </a:p>
          <a:p>
            <a:pPr lvl="0"/>
            <a:r>
              <a:rPr lang="fr-FR" dirty="0"/>
              <a:t>La supériorité de l’Ecriture sur l’expérience (2 Pie 1.20-21)</a:t>
            </a:r>
          </a:p>
          <a:p>
            <a:pPr lvl="0"/>
            <a:r>
              <a:rPr lang="fr-FR" dirty="0"/>
              <a:t>L’impossible « double autorité » (Col. 2.7 ; Tite 1.14 ; 2 Tim. 4.2-3)</a:t>
            </a:r>
          </a:p>
          <a:p>
            <a:pPr lvl="0"/>
            <a:r>
              <a:rPr lang="fr-FR" dirty="0"/>
              <a:t>La fin de la révélation (</a:t>
            </a:r>
            <a:r>
              <a:rPr lang="fr-FR" dirty="0" err="1"/>
              <a:t>Hébr</a:t>
            </a:r>
            <a:r>
              <a:rPr lang="fr-FR" dirty="0"/>
              <a:t>. 1.1ss ; </a:t>
            </a:r>
            <a:r>
              <a:rPr lang="fr-FR" dirty="0" err="1"/>
              <a:t>Apoc</a:t>
            </a:r>
            <a:r>
              <a:rPr lang="fr-FR" dirty="0"/>
              <a:t>. 22.18-19)</a:t>
            </a:r>
          </a:p>
          <a:p>
            <a:pPr marL="45720" indent="0">
              <a:buNone/>
            </a:pPr>
            <a:r>
              <a:rPr lang="fr-FR" b="1" dirty="0">
                <a:solidFill>
                  <a:srgbClr val="FFC000"/>
                </a:solidFill>
              </a:rPr>
              <a:t>Arguments pastoraux :</a:t>
            </a:r>
          </a:p>
          <a:p>
            <a:pPr lvl="0"/>
            <a:r>
              <a:rPr lang="fr-FR" dirty="0"/>
              <a:t>Les limites placées par les charismatiques</a:t>
            </a:r>
          </a:p>
          <a:p>
            <a:pPr lvl="0"/>
            <a:r>
              <a:rPr lang="fr-FR" dirty="0"/>
              <a:t>La marche par la foi / par la vue</a:t>
            </a:r>
          </a:p>
          <a:p>
            <a:pPr lvl="0"/>
            <a:r>
              <a:rPr lang="fr-FR" dirty="0"/>
              <a:t>Les leçons de l’histoire</a:t>
            </a:r>
          </a:p>
          <a:p>
            <a:endParaRPr lang="fr-FR" dirty="0"/>
          </a:p>
        </p:txBody>
      </p:sp>
    </p:spTree>
    <p:extLst>
      <p:ext uri="{BB962C8B-B14F-4D97-AF65-F5344CB8AC3E}">
        <p14:creationId xmlns:p14="http://schemas.microsoft.com/office/powerpoint/2010/main" val="257496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livre, léger, Photographie de nature morte, intérieur&#10;&#10;Le contenu généré par l’IA peut être incorrect.">
            <a:extLst>
              <a:ext uri="{FF2B5EF4-FFF2-40B4-BE49-F238E27FC236}">
                <a16:creationId xmlns:a16="http://schemas.microsoft.com/office/drawing/2014/main" id="{7B88E8B8-0BD8-FF40-D01C-B528DAC1A5C2}"/>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flipH="1">
            <a:off x="20" y="1282"/>
            <a:ext cx="12191980" cy="6856718"/>
          </a:xfrm>
          <a:prstGeom prst="rect">
            <a:avLst/>
          </a:prstGeom>
        </p:spPr>
      </p:pic>
    </p:spTree>
    <p:extLst>
      <p:ext uri="{BB962C8B-B14F-4D97-AF65-F5344CB8AC3E}">
        <p14:creationId xmlns:p14="http://schemas.microsoft.com/office/powerpoint/2010/main" val="286760201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EC76C-E23C-2537-6198-B2B089877CC6}"/>
            </a:ext>
          </a:extLst>
        </p:cNvPr>
        <p:cNvGrpSpPr/>
        <p:nvPr/>
      </p:nvGrpSpPr>
      <p:grpSpPr>
        <a:xfrm>
          <a:off x="0" y="0"/>
          <a:ext cx="0" cy="0"/>
          <a:chOff x="0" y="0"/>
          <a:chExt cx="0" cy="0"/>
        </a:xfrm>
      </p:grpSpPr>
      <p:pic>
        <p:nvPicPr>
          <p:cNvPr id="6" name="Image 5" descr="Une image contenant livre, léger, Photographie de nature morte, intérieur&#10;&#10;Le contenu généré par l’IA peut être incorrect.">
            <a:extLst>
              <a:ext uri="{FF2B5EF4-FFF2-40B4-BE49-F238E27FC236}">
                <a16:creationId xmlns:a16="http://schemas.microsoft.com/office/drawing/2014/main" id="{17DF0DBF-46BA-DCCA-2A66-9C0288F41B99}"/>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flipH="1">
            <a:off x="20" y="1282"/>
            <a:ext cx="12191980" cy="6856718"/>
          </a:xfrm>
          <a:prstGeom prst="rect">
            <a:avLst/>
          </a:prstGeom>
        </p:spPr>
      </p:pic>
      <p:sp>
        <p:nvSpPr>
          <p:cNvPr id="2" name="Rectangle 1">
            <a:extLst>
              <a:ext uri="{FF2B5EF4-FFF2-40B4-BE49-F238E27FC236}">
                <a16:creationId xmlns:a16="http://schemas.microsoft.com/office/drawing/2014/main" id="{AC8991AB-8792-4729-0AD0-778F8F3F5015}"/>
              </a:ext>
            </a:extLst>
          </p:cNvPr>
          <p:cNvSpPr/>
          <p:nvPr/>
        </p:nvSpPr>
        <p:spPr>
          <a:xfrm>
            <a:off x="739302" y="544749"/>
            <a:ext cx="10700426" cy="575877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t>Gene Green (commentaire): </a:t>
            </a:r>
          </a:p>
          <a:p>
            <a:pPr algn="ctr"/>
            <a:endParaRPr lang="fr-FR" sz="2400" dirty="0"/>
          </a:p>
          <a:p>
            <a:pPr algn="ctr"/>
            <a:r>
              <a:rPr lang="fr-FR" sz="2400" dirty="0"/>
              <a:t>Paul a reconnu que l’Église avait la responsabilité de vérifier si les paroles prophétiques étaient authentiques ou non (1Co 14.29 ; 12.10, 1Jn 4.1-3) en raison de la présence de faux prophètes et de prophéties qui promouvaient des doctrines hétérodoxes dans l’Église primitive (Mt 24.24 ; 1Co 12.1-3 ; 2Th 2.2 ; 1Jn 4.1).</a:t>
            </a:r>
          </a:p>
          <a:p>
            <a:pPr algn="ctr"/>
            <a:endParaRPr lang="fr-FR" sz="2400" dirty="0"/>
          </a:p>
          <a:p>
            <a:pPr algn="ctr"/>
            <a:r>
              <a:rPr lang="fr-FR" sz="2400" dirty="0"/>
              <a:t>Dans ce contexte, </a:t>
            </a:r>
            <a:r>
              <a:rPr lang="fr-FR" sz="2400" i="1" dirty="0"/>
              <a:t>le bien (to </a:t>
            </a:r>
            <a:r>
              <a:rPr lang="fr-FR" sz="2400" i="1" dirty="0" err="1"/>
              <a:t>kalon</a:t>
            </a:r>
            <a:r>
              <a:rPr lang="fr-FR" sz="2400" i="1" dirty="0"/>
              <a:t>)</a:t>
            </a:r>
            <a:r>
              <a:rPr lang="fr-FR" sz="2400" dirty="0"/>
              <a:t> qu’ils doivent conserver fermement est celui des prophéties qu’ils ont testées et jugées authentiques. Xénophon, par exemple, utilise le même adjectif avec l’article pour décrire les pièces de monnaie qui ont été testées et jugées authentiques. Les prophéties testées sont également </a:t>
            </a:r>
            <a:r>
              <a:rPr lang="fr-FR" sz="2400" i="1" dirty="0"/>
              <a:t>bonnes</a:t>
            </a:r>
            <a:r>
              <a:rPr lang="fr-FR" sz="2400" dirty="0"/>
              <a:t>. Elles servent à l’édification de l’Église et non à sa destruction</a:t>
            </a:r>
          </a:p>
        </p:txBody>
      </p:sp>
    </p:spTree>
    <p:extLst>
      <p:ext uri="{BB962C8B-B14F-4D97-AF65-F5344CB8AC3E}">
        <p14:creationId xmlns:p14="http://schemas.microsoft.com/office/powerpoint/2010/main" val="235447119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09356-8F1E-157B-9331-517E3D73764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C8033F0-52C2-4F35-563F-995D546CC301}"/>
              </a:ext>
            </a:extLst>
          </p:cNvPr>
          <p:cNvSpPr txBox="1"/>
          <p:nvPr/>
        </p:nvSpPr>
        <p:spPr>
          <a:xfrm>
            <a:off x="360219" y="207818"/>
            <a:ext cx="5583382" cy="6412012"/>
          </a:xfrm>
          <a:prstGeom prst="rect">
            <a:avLst/>
          </a:prstGeom>
          <a:noFill/>
        </p:spPr>
        <p:txBody>
          <a:bodyPr wrap="square" rtlCol="0">
            <a:spAutoFit/>
          </a:bodyPr>
          <a:lstStyle/>
          <a:p>
            <a:r>
              <a:rPr lang="fr-FR" sz="2800" dirty="0">
                <a:solidFill>
                  <a:schemeClr val="bg1"/>
                </a:solidFill>
              </a:rPr>
              <a:t>Considération pour ceux qui vous avertissent… (5.12-13)</a:t>
            </a:r>
          </a:p>
          <a:p>
            <a:endParaRPr lang="fr-FR" sz="2800" dirty="0">
              <a:solidFill>
                <a:schemeClr val="bg1"/>
              </a:solidFill>
            </a:endParaRPr>
          </a:p>
          <a:p>
            <a:r>
              <a:rPr lang="fr-FR" sz="2800" dirty="0">
                <a:solidFill>
                  <a:schemeClr val="bg1"/>
                </a:solidFill>
              </a:rPr>
              <a:t>Avertissez ceux qui vivent dans le désordre…  (5.13-18) </a:t>
            </a:r>
          </a:p>
          <a:p>
            <a:endParaRPr lang="fr-FR" sz="2800" b="1" baseline="30000" dirty="0">
              <a:solidFill>
                <a:srgbClr val="FFFF00"/>
              </a:solidFill>
            </a:endParaRPr>
          </a:p>
          <a:p>
            <a:r>
              <a:rPr lang="fr-FR" sz="2800" b="1" baseline="30000" dirty="0">
                <a:solidFill>
                  <a:srgbClr val="FFFF00"/>
                </a:solidFill>
              </a:rPr>
              <a:t>19</a:t>
            </a:r>
            <a:r>
              <a:rPr lang="fr-FR" sz="2800" b="1" dirty="0">
                <a:solidFill>
                  <a:srgbClr val="FFFF00"/>
                </a:solidFill>
              </a:rPr>
              <a:t> N’éteignez pas l’Esprit ; </a:t>
            </a:r>
            <a:r>
              <a:rPr lang="fr-FR" sz="2800" b="1" baseline="30000" dirty="0">
                <a:solidFill>
                  <a:srgbClr val="FFFF00"/>
                </a:solidFill>
              </a:rPr>
              <a:t>20</a:t>
            </a:r>
            <a:r>
              <a:rPr lang="fr-FR" sz="2800" b="1" dirty="0">
                <a:solidFill>
                  <a:srgbClr val="FFFF00"/>
                </a:solidFill>
              </a:rPr>
              <a:t> ne méprisez pas les prophéties ; </a:t>
            </a:r>
            <a:br>
              <a:rPr lang="fr-FR" sz="2800" b="1" dirty="0">
                <a:solidFill>
                  <a:srgbClr val="FFFF00"/>
                </a:solidFill>
              </a:rPr>
            </a:br>
            <a:r>
              <a:rPr lang="fr-FR" sz="2800" b="1" baseline="30000" dirty="0">
                <a:solidFill>
                  <a:srgbClr val="FFFF00"/>
                </a:solidFill>
              </a:rPr>
              <a:t>21</a:t>
            </a:r>
            <a:r>
              <a:rPr lang="fr-FR" sz="2800" b="1" dirty="0">
                <a:solidFill>
                  <a:srgbClr val="FFFF00"/>
                </a:solidFill>
              </a:rPr>
              <a:t> mais examinez toutes choses, retenez ce qui est bon ; </a:t>
            </a:r>
            <a:br>
              <a:rPr lang="fr-FR" sz="2800" b="1" dirty="0">
                <a:solidFill>
                  <a:srgbClr val="FFFF00"/>
                </a:solidFill>
              </a:rPr>
            </a:br>
            <a:r>
              <a:rPr lang="fr-FR" sz="2800" b="1" baseline="30000" dirty="0">
                <a:solidFill>
                  <a:srgbClr val="FFFF00"/>
                </a:solidFill>
              </a:rPr>
              <a:t>22</a:t>
            </a:r>
            <a:r>
              <a:rPr lang="fr-FR" sz="2800" b="1" dirty="0">
                <a:solidFill>
                  <a:srgbClr val="FFFF00"/>
                </a:solidFill>
              </a:rPr>
              <a:t> abstenez-vous du mal sous toutes ses formes. </a:t>
            </a:r>
          </a:p>
          <a:p>
            <a:endParaRPr lang="fr-FR" sz="2800" dirty="0">
              <a:solidFill>
                <a:schemeClr val="bg1"/>
              </a:solidFill>
            </a:endParaRPr>
          </a:p>
          <a:p>
            <a:r>
              <a:rPr lang="fr-FR" sz="2800" dirty="0">
                <a:solidFill>
                  <a:schemeClr val="bg1"/>
                </a:solidFill>
              </a:rPr>
              <a:t>Que le Dieu de paix vous sanctifie lui-même tout entiers… (5.23)</a:t>
            </a:r>
          </a:p>
        </p:txBody>
      </p:sp>
      <p:sp>
        <p:nvSpPr>
          <p:cNvPr id="3" name="Rectangle 2">
            <a:extLst>
              <a:ext uri="{FF2B5EF4-FFF2-40B4-BE49-F238E27FC236}">
                <a16:creationId xmlns:a16="http://schemas.microsoft.com/office/drawing/2014/main" id="{A52603F0-F08E-D9DD-842B-17DC9CE94F23}"/>
              </a:ext>
            </a:extLst>
          </p:cNvPr>
          <p:cNvSpPr/>
          <p:nvPr/>
        </p:nvSpPr>
        <p:spPr>
          <a:xfrm>
            <a:off x="8263447" y="207818"/>
            <a:ext cx="1816524"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Qui? </a:t>
            </a:r>
          </a:p>
        </p:txBody>
      </p:sp>
      <p:sp>
        <p:nvSpPr>
          <p:cNvPr id="4" name="Rectangle 3">
            <a:extLst>
              <a:ext uri="{FF2B5EF4-FFF2-40B4-BE49-F238E27FC236}">
                <a16:creationId xmlns:a16="http://schemas.microsoft.com/office/drawing/2014/main" id="{2980C26B-8E40-0CA0-3B44-7E060C99EE78}"/>
              </a:ext>
            </a:extLst>
          </p:cNvPr>
          <p:cNvSpPr/>
          <p:nvPr/>
        </p:nvSpPr>
        <p:spPr>
          <a:xfrm>
            <a:off x="8061469" y="1311259"/>
            <a:ext cx="2220480"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Quoi? </a:t>
            </a:r>
          </a:p>
        </p:txBody>
      </p:sp>
      <p:sp>
        <p:nvSpPr>
          <p:cNvPr id="5" name="Rectangle 4">
            <a:extLst>
              <a:ext uri="{FF2B5EF4-FFF2-40B4-BE49-F238E27FC236}">
                <a16:creationId xmlns:a16="http://schemas.microsoft.com/office/drawing/2014/main" id="{6FA56179-C5AC-04FE-77D7-D58265A24DB3}"/>
              </a:ext>
            </a:extLst>
          </p:cNvPr>
          <p:cNvSpPr/>
          <p:nvPr/>
        </p:nvSpPr>
        <p:spPr>
          <a:xfrm>
            <a:off x="7225503" y="3233034"/>
            <a:ext cx="3892412"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Comment? </a:t>
            </a:r>
          </a:p>
        </p:txBody>
      </p:sp>
      <p:sp>
        <p:nvSpPr>
          <p:cNvPr id="6" name="Rectangle 5">
            <a:extLst>
              <a:ext uri="{FF2B5EF4-FFF2-40B4-BE49-F238E27FC236}">
                <a16:creationId xmlns:a16="http://schemas.microsoft.com/office/drawing/2014/main" id="{ABCDCD89-A94C-30CF-4486-917B8301E2E9}"/>
              </a:ext>
            </a:extLst>
          </p:cNvPr>
          <p:cNvSpPr/>
          <p:nvPr/>
        </p:nvSpPr>
        <p:spPr>
          <a:xfrm>
            <a:off x="7335663" y="5546741"/>
            <a:ext cx="3672095" cy="923330"/>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Vers quoi? </a:t>
            </a:r>
          </a:p>
        </p:txBody>
      </p:sp>
    </p:spTree>
    <p:extLst>
      <p:ext uri="{BB962C8B-B14F-4D97-AF65-F5344CB8AC3E}">
        <p14:creationId xmlns:p14="http://schemas.microsoft.com/office/powerpoint/2010/main" val="142023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74107D7-853A-B7C9-AF36-86FA3154FFA7}"/>
              </a:ext>
            </a:extLst>
          </p:cNvPr>
          <p:cNvSpPr>
            <a:spLocks noChangeArrowheads="1"/>
          </p:cNvSpPr>
          <p:nvPr/>
        </p:nvSpPr>
        <p:spPr bwMode="auto">
          <a:xfrm>
            <a:off x="4769972" y="361888"/>
            <a:ext cx="6849941" cy="5878532"/>
          </a:xfrm>
          <a:prstGeom prst="rect">
            <a:avLst/>
          </a:prstGeom>
          <a:noFill/>
          <a:ln w="9525">
            <a:noFill/>
            <a:miter lim="800000"/>
            <a:headEnd/>
            <a:tailEnd/>
          </a:ln>
        </p:spPr>
        <p:txBody>
          <a:bodyPr wrap="square">
            <a:spAutoFit/>
          </a:bodyPr>
          <a:lstStyle/>
          <a:p>
            <a:pPr lvl="0" fontAlgn="base">
              <a:spcBef>
                <a:spcPct val="0"/>
              </a:spcBef>
              <a:spcAft>
                <a:spcPct val="0"/>
              </a:spcAft>
            </a:pPr>
            <a:r>
              <a:rPr lang="fr-FR" sz="4000" dirty="0">
                <a:solidFill>
                  <a:srgbClr val="FFFFFF"/>
                </a:solidFill>
                <a:latin typeface="Arial Narrow" pitchFamily="34" charset="0"/>
                <a:cs typeface="Arial" charset="0"/>
              </a:rPr>
              <a:t>Éteindre l’Esprit aujourd’hui c’est ignorer la Parole de Dieu prêchée ou lue qui devrait vivifier notre conscience, ou nous opposer à des ministères qui révèlent nos dérapages moraux à la lumière de la volonté révélée de Dieu.</a:t>
            </a:r>
          </a:p>
          <a:p>
            <a:pPr lvl="0" fontAlgn="base">
              <a:spcBef>
                <a:spcPct val="0"/>
              </a:spcBef>
              <a:spcAft>
                <a:spcPct val="0"/>
              </a:spcAft>
            </a:pPr>
            <a:endParaRPr lang="fr-FR" sz="3200" dirty="0">
              <a:solidFill>
                <a:srgbClr val="FFFFFF"/>
              </a:solidFill>
              <a:latin typeface="Arial Narrow" pitchFamily="34" charset="0"/>
              <a:cs typeface="Arial" charset="0"/>
            </a:endParaRPr>
          </a:p>
          <a:p>
            <a:pPr lvl="0" algn="r" fontAlgn="base">
              <a:spcBef>
                <a:spcPct val="0"/>
              </a:spcBef>
              <a:spcAft>
                <a:spcPct val="0"/>
              </a:spcAft>
            </a:pPr>
            <a:r>
              <a:rPr lang="fr-FR" sz="3200" dirty="0">
                <a:solidFill>
                  <a:srgbClr val="FFFFFF"/>
                </a:solidFill>
                <a:latin typeface="Arial Narrow" pitchFamily="34" charset="0"/>
                <a:cs typeface="Arial" charset="0"/>
              </a:rPr>
              <a:t>Graham A. Cole, </a:t>
            </a:r>
            <a:br>
              <a:rPr lang="fr-FR" sz="3200" dirty="0">
                <a:solidFill>
                  <a:srgbClr val="FFFFFF"/>
                </a:solidFill>
                <a:latin typeface="Arial Narrow" pitchFamily="34" charset="0"/>
                <a:cs typeface="Arial" charset="0"/>
              </a:rPr>
            </a:br>
            <a:r>
              <a:rPr lang="fr-FR" sz="3200" i="1" dirty="0" err="1">
                <a:solidFill>
                  <a:srgbClr val="FFFFFF"/>
                </a:solidFill>
                <a:latin typeface="Arial Narrow" pitchFamily="34" charset="0"/>
                <a:cs typeface="Arial" charset="0"/>
              </a:rPr>
              <a:t>Engaging</a:t>
            </a:r>
            <a:r>
              <a:rPr lang="fr-FR" sz="3200" i="1" dirty="0">
                <a:solidFill>
                  <a:srgbClr val="FFFFFF"/>
                </a:solidFill>
                <a:latin typeface="Arial Narrow" pitchFamily="34" charset="0"/>
                <a:cs typeface="Arial" charset="0"/>
              </a:rPr>
              <a:t> </a:t>
            </a:r>
            <a:r>
              <a:rPr lang="fr-FR" sz="3200" i="1" dirty="0" err="1">
                <a:solidFill>
                  <a:srgbClr val="FFFFFF"/>
                </a:solidFill>
                <a:latin typeface="Arial Narrow" pitchFamily="34" charset="0"/>
                <a:cs typeface="Arial" charset="0"/>
              </a:rPr>
              <a:t>with</a:t>
            </a:r>
            <a:r>
              <a:rPr lang="fr-FR" sz="3200" i="1" dirty="0">
                <a:solidFill>
                  <a:srgbClr val="FFFFFF"/>
                </a:solidFill>
                <a:latin typeface="Arial Narrow" pitchFamily="34" charset="0"/>
                <a:cs typeface="Arial" charset="0"/>
              </a:rPr>
              <a:t> the Holy Spirit</a:t>
            </a:r>
            <a:r>
              <a:rPr lang="fr-FR" sz="3200" dirty="0">
                <a:solidFill>
                  <a:srgbClr val="FFFFFF"/>
                </a:solidFill>
                <a:latin typeface="Arial Narrow" pitchFamily="34" charset="0"/>
                <a:cs typeface="Arial" charset="0"/>
              </a:rPr>
              <a:t>, p. 107</a:t>
            </a:r>
          </a:p>
        </p:txBody>
      </p:sp>
      <p:pic>
        <p:nvPicPr>
          <p:cNvPr id="7170" name="Picture 2">
            <a:extLst>
              <a:ext uri="{FF2B5EF4-FFF2-40B4-BE49-F238E27FC236}">
                <a16:creationId xmlns:a16="http://schemas.microsoft.com/office/drawing/2014/main" id="{BDB7DFC6-4FBB-D5D4-7509-80F2BA739E9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437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61542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5534F1-65CA-CCF6-7CD8-76E4650C2033}"/>
              </a:ext>
            </a:extLst>
          </p:cNvPr>
          <p:cNvSpPr>
            <a:spLocks noGrp="1"/>
          </p:cNvSpPr>
          <p:nvPr>
            <p:ph type="ctrTitle"/>
          </p:nvPr>
        </p:nvSpPr>
        <p:spPr/>
        <p:txBody>
          <a:bodyPr/>
          <a:lstStyle/>
          <a:p>
            <a:r>
              <a:rPr lang="fr-FR" dirty="0"/>
              <a:t>Le montanisme</a:t>
            </a:r>
          </a:p>
        </p:txBody>
      </p:sp>
      <p:sp>
        <p:nvSpPr>
          <p:cNvPr id="3" name="Sous-titre 2">
            <a:extLst>
              <a:ext uri="{FF2B5EF4-FFF2-40B4-BE49-F238E27FC236}">
                <a16:creationId xmlns:a16="http://schemas.microsoft.com/office/drawing/2014/main" id="{4AA30C8C-85FF-83E2-1524-3A2E435D24DC}"/>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69709808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F957E52A-D31A-3DBC-45DB-B5CA57C36F25}"/>
              </a:ext>
            </a:extLst>
          </p:cNvPr>
          <p:cNvSpPr>
            <a:spLocks noGrp="1"/>
          </p:cNvSpPr>
          <p:nvPr>
            <p:ph type="title"/>
          </p:nvPr>
        </p:nvSpPr>
        <p:spPr/>
        <p:txBody>
          <a:bodyPr/>
          <a:lstStyle/>
          <a:p>
            <a:r>
              <a:rPr lang="fr-FR" dirty="0"/>
              <a:t>Timothée Minard</a:t>
            </a:r>
          </a:p>
        </p:txBody>
      </p:sp>
      <p:sp>
        <p:nvSpPr>
          <p:cNvPr id="6" name="Espace réservé du contenu 5">
            <a:extLst>
              <a:ext uri="{FF2B5EF4-FFF2-40B4-BE49-F238E27FC236}">
                <a16:creationId xmlns:a16="http://schemas.microsoft.com/office/drawing/2014/main" id="{574F7417-A4EB-D4F5-EEB1-968DE84CC312}"/>
              </a:ext>
            </a:extLst>
          </p:cNvPr>
          <p:cNvSpPr>
            <a:spLocks noGrp="1"/>
          </p:cNvSpPr>
          <p:nvPr>
            <p:ph idx="1"/>
          </p:nvPr>
        </p:nvSpPr>
        <p:spPr/>
        <p:txBody>
          <a:bodyPr/>
          <a:lstStyle/>
          <a:p>
            <a:pPr marL="0" indent="0">
              <a:buNone/>
            </a:pPr>
            <a:r>
              <a:rPr lang="fr-FR" dirty="0"/>
              <a:t>Le Nouveau Testament considère la prophétie comme une parole inspirée par le Saint-Esprit (</a:t>
            </a:r>
            <a:r>
              <a:rPr lang="fr-FR" dirty="0" err="1"/>
              <a:t>Ac</a:t>
            </a:r>
            <a:r>
              <a:rPr lang="fr-FR" dirty="0"/>
              <a:t> 11.28 ; 1Th 5.19-20 ; 2P 1.21), voire comme la parole même du « Saint Esprit » (</a:t>
            </a:r>
            <a:r>
              <a:rPr lang="fr-FR" dirty="0" err="1"/>
              <a:t>Ac</a:t>
            </a:r>
            <a:r>
              <a:rPr lang="fr-FR" dirty="0"/>
              <a:t> 13.2 ; 21.11 ; 1Jn 4.1-2). Ainsi, </a:t>
            </a:r>
            <a:r>
              <a:rPr lang="fr-FR" i="1" dirty="0"/>
              <a:t>du point de vue de l’inspiration</a:t>
            </a:r>
            <a:r>
              <a:rPr lang="fr-FR" dirty="0"/>
              <a:t>, on ne saurait distinguer la prophétie ordinaire de la prophétie apostolique (cf. Ep 3.5 ; </a:t>
            </a:r>
            <a:r>
              <a:rPr lang="fr-FR" dirty="0" err="1"/>
              <a:t>Ap</a:t>
            </a:r>
            <a:r>
              <a:rPr lang="fr-FR" dirty="0"/>
              <a:t> 2.7, etc.). Une prophétie, si elle est « portée par le Saint-Esprit », est une parole « de la part de Dieu » (2P 1.21 ; cf. </a:t>
            </a:r>
            <a:r>
              <a:rPr lang="fr-FR" dirty="0" err="1"/>
              <a:t>Ap</a:t>
            </a:r>
            <a:r>
              <a:rPr lang="fr-FR" dirty="0"/>
              <a:t> 1.2) (p. 440-441)</a:t>
            </a:r>
          </a:p>
        </p:txBody>
      </p:sp>
    </p:spTree>
    <p:extLst>
      <p:ext uri="{BB962C8B-B14F-4D97-AF65-F5344CB8AC3E}">
        <p14:creationId xmlns:p14="http://schemas.microsoft.com/office/powerpoint/2010/main" val="261063782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809EF-0CCB-5129-B4E7-B1AA02559661}"/>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A18F5D8E-1531-B1F0-6621-2492C1B52900}"/>
              </a:ext>
            </a:extLst>
          </p:cNvPr>
          <p:cNvSpPr>
            <a:spLocks noGrp="1"/>
          </p:cNvSpPr>
          <p:nvPr>
            <p:ph type="title"/>
          </p:nvPr>
        </p:nvSpPr>
        <p:spPr/>
        <p:txBody>
          <a:bodyPr/>
          <a:lstStyle/>
          <a:p>
            <a:r>
              <a:rPr lang="fr-FR" dirty="0"/>
              <a:t>Timothée Minard</a:t>
            </a:r>
          </a:p>
        </p:txBody>
      </p:sp>
      <p:sp>
        <p:nvSpPr>
          <p:cNvPr id="6" name="Espace réservé du contenu 5">
            <a:extLst>
              <a:ext uri="{FF2B5EF4-FFF2-40B4-BE49-F238E27FC236}">
                <a16:creationId xmlns:a16="http://schemas.microsoft.com/office/drawing/2014/main" id="{61E869DE-A973-6046-97A0-AEFD9753E284}"/>
              </a:ext>
            </a:extLst>
          </p:cNvPr>
          <p:cNvSpPr>
            <a:spLocks noGrp="1"/>
          </p:cNvSpPr>
          <p:nvPr>
            <p:ph idx="1"/>
          </p:nvPr>
        </p:nvSpPr>
        <p:spPr/>
        <p:txBody>
          <a:bodyPr>
            <a:normAutofit fontScale="92500" lnSpcReduction="10000"/>
          </a:bodyPr>
          <a:lstStyle/>
          <a:p>
            <a:pPr marL="0" indent="0">
              <a:buNone/>
            </a:pPr>
            <a:r>
              <a:rPr lang="fr-FR" dirty="0"/>
              <a:t>Ce qui caractérise l’autorité supérieure de ce type de prophétie est donc le </a:t>
            </a:r>
            <a:r>
              <a:rPr lang="fr-FR" i="1" dirty="0"/>
              <a:t>caractère unique dans l’histoire et fondamental pour l’Église de la révélation qu’elle transmet</a:t>
            </a:r>
            <a:r>
              <a:rPr lang="fr-FR" dirty="0"/>
              <a:t>. […] Il s’agit bien de la révélation la plus importante et centrale pour l’Église. L’autorité première de ceux qui sont chargés de transmettre cette révélation est donc tout à fait compréhensible.</a:t>
            </a:r>
          </a:p>
          <a:p>
            <a:pPr marL="0" indent="0">
              <a:buNone/>
            </a:pPr>
            <a:r>
              <a:rPr lang="fr-FR" dirty="0"/>
              <a:t>Par conséquent, si la prophétie ordinaire a une autorité inférieure, c’est d’abord en raison de </a:t>
            </a:r>
            <a:r>
              <a:rPr lang="fr-FR" i="1" dirty="0"/>
              <a:t>son rôle deuxième dans l’</a:t>
            </a:r>
            <a:r>
              <a:rPr lang="fr-FR" i="1" dirty="0" err="1"/>
              <a:t>oïkodomè</a:t>
            </a:r>
            <a:r>
              <a:rPr lang="fr-FR" dirty="0"/>
              <a:t>. C’est parce qu’elle ne transmet pas une révélation aussi nouvelle et essentielle que celle des « apôtres et prophètes » (Ep 3.5). Une telle prophétie n’est pas essentielle au point de la conserver au sein du canon biblique. Elle est deuxième non pas parce qu’elle serait moins exacte ou moins inspirée, mais parce qu’elle est moins importante pour la foi </a:t>
            </a:r>
          </a:p>
          <a:p>
            <a:pPr marL="0" indent="0">
              <a:buNone/>
            </a:pPr>
            <a:endParaRPr lang="fr-FR" dirty="0"/>
          </a:p>
        </p:txBody>
      </p:sp>
    </p:spTree>
    <p:extLst>
      <p:ext uri="{BB962C8B-B14F-4D97-AF65-F5344CB8AC3E}">
        <p14:creationId xmlns:p14="http://schemas.microsoft.com/office/powerpoint/2010/main" val="411102524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A30C20-A36C-3606-74E5-DFE1E366E5D5}"/>
              </a:ext>
            </a:extLst>
          </p:cNvPr>
          <p:cNvSpPr>
            <a:spLocks noGrp="1"/>
          </p:cNvSpPr>
          <p:nvPr>
            <p:ph type="title"/>
          </p:nvPr>
        </p:nvSpPr>
        <p:spPr/>
        <p:txBody>
          <a:bodyPr/>
          <a:lstStyle/>
          <a:p>
            <a:r>
              <a:rPr lang="fr-FR" dirty="0"/>
              <a:t>Exemple montaniste</a:t>
            </a:r>
          </a:p>
        </p:txBody>
      </p:sp>
      <p:graphicFrame>
        <p:nvGraphicFramePr>
          <p:cNvPr id="5" name="Espace réservé du contenu 4">
            <a:extLst>
              <a:ext uri="{FF2B5EF4-FFF2-40B4-BE49-F238E27FC236}">
                <a16:creationId xmlns:a16="http://schemas.microsoft.com/office/drawing/2014/main" id="{88BDEE5E-9855-5F38-FE06-0A3B4FBEEDBD}"/>
              </a:ext>
            </a:extLst>
          </p:cNvPr>
          <p:cNvGraphicFramePr>
            <a:graphicFrameLocks noGrp="1"/>
          </p:cNvGraphicFramePr>
          <p:nvPr>
            <p:ph sz="half" idx="1"/>
          </p:nvPr>
        </p:nvGraphicFramePr>
        <p:xfrm>
          <a:off x="838200" y="1690688"/>
          <a:ext cx="10515600" cy="4417251"/>
        </p:xfrm>
        <a:graphic>
          <a:graphicData uri="http://schemas.openxmlformats.org/drawingml/2006/table">
            <a:tbl>
              <a:tblPr firstRow="1" firstCol="1" bandRow="1">
                <a:tableStyleId>{5C22544A-7EE6-4342-B048-85BDC9FD1C3A}</a:tableStyleId>
              </a:tblPr>
              <a:tblGrid>
                <a:gridCol w="5257800">
                  <a:extLst>
                    <a:ext uri="{9D8B030D-6E8A-4147-A177-3AD203B41FA5}">
                      <a16:colId xmlns:a16="http://schemas.microsoft.com/office/drawing/2014/main" val="2180742790"/>
                    </a:ext>
                  </a:extLst>
                </a:gridCol>
                <a:gridCol w="5257800">
                  <a:extLst>
                    <a:ext uri="{9D8B030D-6E8A-4147-A177-3AD203B41FA5}">
                      <a16:colId xmlns:a16="http://schemas.microsoft.com/office/drawing/2014/main" val="137663364"/>
                    </a:ext>
                  </a:extLst>
                </a:gridCol>
              </a:tblGrid>
              <a:tr h="4417251">
                <a:tc>
                  <a:txBody>
                    <a:bodyPr/>
                    <a:lstStyle/>
                    <a:p>
                      <a:pPr algn="just">
                        <a:spcBef>
                          <a:spcPts val="600"/>
                        </a:spcBef>
                        <a:buNone/>
                      </a:pPr>
                      <a:r>
                        <a:rPr lang="fr-FR" sz="2000" b="0">
                          <a:effectLst/>
                        </a:rPr>
                        <a:t>6. Ainsi, ce que nous avons entendu et touché de nos mains, nous vous l’annonçons à vous, nos frères et nos enfants, afin que vous qui avez été présents, vous vous ressouveniez de la gloire du Seigneur et que vous qui l’apprenez à présent de vos oreilles, vous soyez en communion avec les saints martyrs, et à travers eux avec notre Seigneur Jésus Christ à qui appartiennent gloire et honneur pour les siècles des siècles. Amen.</a:t>
                      </a:r>
                      <a:endParaRPr lang="fr-FR" sz="2000" b="0">
                        <a:effectLst/>
                        <a:latin typeface="Times New Roman" panose="02020603050405020304" pitchFamily="18" charset="0"/>
                        <a:ea typeface="Calibri" panose="020F0502020204030204" pitchFamily="34" charset="0"/>
                        <a:cs typeface="Arial" panose="020B0604020202020204" pitchFamily="34" charset="0"/>
                      </a:endParaRPr>
                    </a:p>
                  </a:txBody>
                  <a:tcPr marL="61795" marR="61795" marT="0" marB="0"/>
                </a:tc>
                <a:tc>
                  <a:txBody>
                    <a:bodyPr/>
                    <a:lstStyle/>
                    <a:p>
                      <a:pPr indent="450215" algn="just">
                        <a:buNone/>
                      </a:pPr>
                      <a:endParaRPr lang="fr-FR"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61795" marR="61795" marT="0" marB="0"/>
                </a:tc>
                <a:extLst>
                  <a:ext uri="{0D108BD9-81ED-4DB2-BD59-A6C34878D82A}">
                    <a16:rowId xmlns:a16="http://schemas.microsoft.com/office/drawing/2014/main" val="239441437"/>
                  </a:ext>
                </a:extLst>
              </a:tr>
            </a:tbl>
          </a:graphicData>
        </a:graphic>
      </p:graphicFrame>
    </p:spTree>
    <p:extLst>
      <p:ext uri="{BB962C8B-B14F-4D97-AF65-F5344CB8AC3E}">
        <p14:creationId xmlns:p14="http://schemas.microsoft.com/office/powerpoint/2010/main" val="124572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F37B-DC97-B4CD-4B68-B634C625A2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9469C8-222C-9D69-1115-459BACB0F307}"/>
              </a:ext>
            </a:extLst>
          </p:cNvPr>
          <p:cNvSpPr>
            <a:spLocks noGrp="1"/>
          </p:cNvSpPr>
          <p:nvPr>
            <p:ph type="title"/>
          </p:nvPr>
        </p:nvSpPr>
        <p:spPr/>
        <p:txBody>
          <a:bodyPr/>
          <a:lstStyle/>
          <a:p>
            <a:r>
              <a:rPr lang="fr-FR" dirty="0"/>
              <a:t>Exemple montaniste</a:t>
            </a:r>
          </a:p>
        </p:txBody>
      </p:sp>
      <p:graphicFrame>
        <p:nvGraphicFramePr>
          <p:cNvPr id="5" name="Espace réservé du contenu 4">
            <a:extLst>
              <a:ext uri="{FF2B5EF4-FFF2-40B4-BE49-F238E27FC236}">
                <a16:creationId xmlns:a16="http://schemas.microsoft.com/office/drawing/2014/main" id="{21B8FC34-87B2-0868-1895-3B3A721D7398}"/>
              </a:ext>
            </a:extLst>
          </p:cNvPr>
          <p:cNvGraphicFramePr>
            <a:graphicFrameLocks noGrp="1"/>
          </p:cNvGraphicFramePr>
          <p:nvPr>
            <p:ph sz="half" idx="1"/>
          </p:nvPr>
        </p:nvGraphicFramePr>
        <p:xfrm>
          <a:off x="850135" y="1690688"/>
          <a:ext cx="10515600" cy="4343400"/>
        </p:xfrm>
        <a:graphic>
          <a:graphicData uri="http://schemas.openxmlformats.org/drawingml/2006/table">
            <a:tbl>
              <a:tblPr firstRow="1" firstCol="1" bandRow="1">
                <a:tableStyleId>{5C22544A-7EE6-4342-B048-85BDC9FD1C3A}</a:tableStyleId>
              </a:tblPr>
              <a:tblGrid>
                <a:gridCol w="5257800">
                  <a:extLst>
                    <a:ext uri="{9D8B030D-6E8A-4147-A177-3AD203B41FA5}">
                      <a16:colId xmlns:a16="http://schemas.microsoft.com/office/drawing/2014/main" val="2180742790"/>
                    </a:ext>
                  </a:extLst>
                </a:gridCol>
                <a:gridCol w="5257800">
                  <a:extLst>
                    <a:ext uri="{9D8B030D-6E8A-4147-A177-3AD203B41FA5}">
                      <a16:colId xmlns:a16="http://schemas.microsoft.com/office/drawing/2014/main" val="137663364"/>
                    </a:ext>
                  </a:extLst>
                </a:gridCol>
              </a:tblGrid>
              <a:tr h="4234365">
                <a:tc>
                  <a:txBody>
                    <a:bodyPr/>
                    <a:lstStyle/>
                    <a:p>
                      <a:pPr algn="just">
                        <a:spcBef>
                          <a:spcPts val="600"/>
                        </a:spcBef>
                        <a:buNone/>
                      </a:pPr>
                      <a:r>
                        <a:rPr lang="fr-FR" sz="2000" b="0" dirty="0">
                          <a:effectLst/>
                        </a:rPr>
                        <a:t>6. Ainsi, ce que nous avons entendu et touché de nos mains, nous vous l’annonçons à vous, nos frères et nos enfants, afin que vous qui avez été présents, vous vous ressouveniez de la gloire du Seigneur et que vous qui l’apprenez à présent de vos oreilles, vous soyez en communion avec les saints martyrs, et à travers eux avec notre Seigneur Jésus Christ à qui appartiennent gloire et honneur pour les siècles des siècles. Amen.</a:t>
                      </a:r>
                      <a:endParaRPr lang="fr-FR"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61795" marR="61795" marT="0" marB="0"/>
                </a:tc>
                <a:tc>
                  <a:txBody>
                    <a:bodyPr/>
                    <a:lstStyle/>
                    <a:p>
                      <a:pPr indent="450215" algn="just">
                        <a:buNone/>
                      </a:pPr>
                      <a:r>
                        <a:rPr lang="fr-FR" sz="2000" b="0" dirty="0">
                          <a:effectLst/>
                        </a:rPr>
                        <a:t>Ce qui était dès le commencement, ce que nous avons entendu, ce que nous avons vu de nos yeux, ce que nous avons contemplé et que nos mains ont touché, concernant la parole de la vie, – et la vie a été manifestée, nous l’avons vue, nous en rendons témoignage, et nous vous annonçons la vie éternelle, qui était auprès du Père et qui nous a été manifestée, – ce que nous avons vu et entendu, nous vous l’annonçons, à vous aussi, afin que vous aussi, vous soyez en communion avec nous. Or, notre communion est avec le Père et avec son Fils, Jésus-Christ. </a:t>
                      </a:r>
                    </a:p>
                    <a:p>
                      <a:pPr algn="just">
                        <a:spcBef>
                          <a:spcPts val="600"/>
                        </a:spcBef>
                        <a:buNone/>
                      </a:pPr>
                      <a:r>
                        <a:rPr lang="fr-FR" sz="2000" b="0" dirty="0">
                          <a:effectLst/>
                        </a:rPr>
                        <a:t>(1Jn 1.1-3)</a:t>
                      </a:r>
                      <a:endParaRPr lang="fr-FR"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61795" marR="61795" marT="0" marB="0"/>
                </a:tc>
                <a:extLst>
                  <a:ext uri="{0D108BD9-81ED-4DB2-BD59-A6C34878D82A}">
                    <a16:rowId xmlns:a16="http://schemas.microsoft.com/office/drawing/2014/main" val="239441437"/>
                  </a:ext>
                </a:extLst>
              </a:tr>
            </a:tbl>
          </a:graphicData>
        </a:graphic>
      </p:graphicFrame>
    </p:spTree>
    <p:extLst>
      <p:ext uri="{BB962C8B-B14F-4D97-AF65-F5344CB8AC3E}">
        <p14:creationId xmlns:p14="http://schemas.microsoft.com/office/powerpoint/2010/main" val="227923324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A0AD6F-2B51-4C8C-EC29-DBF2760E2EB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61F2A5D-A1D5-9F86-F067-6F5B49F610B9}"/>
              </a:ext>
            </a:extLst>
          </p:cNvPr>
          <p:cNvSpPr>
            <a:spLocks noGrp="1"/>
          </p:cNvSpPr>
          <p:nvPr>
            <p:ph sz="half" idx="1"/>
          </p:nvPr>
        </p:nvSpPr>
        <p:spPr/>
        <p:txBody>
          <a:bodyPr/>
          <a:lstStyle/>
          <a:p>
            <a:endParaRPr lang="fr-FR"/>
          </a:p>
        </p:txBody>
      </p:sp>
      <p:sp>
        <p:nvSpPr>
          <p:cNvPr id="4" name="Espace réservé du contenu 3">
            <a:extLst>
              <a:ext uri="{FF2B5EF4-FFF2-40B4-BE49-F238E27FC236}">
                <a16:creationId xmlns:a16="http://schemas.microsoft.com/office/drawing/2014/main" id="{1FA467EF-3106-964A-A4DD-91A287B314D6}"/>
              </a:ext>
            </a:extLst>
          </p:cNvPr>
          <p:cNvSpPr>
            <a:spLocks noGrp="1"/>
          </p:cNvSpPr>
          <p:nvPr>
            <p:ph sz="half" idx="2"/>
          </p:nvPr>
        </p:nvSpPr>
        <p:spPr/>
        <p:txBody>
          <a:bodyPr/>
          <a:lstStyle/>
          <a:p>
            <a:endParaRPr lang="fr-FR"/>
          </a:p>
        </p:txBody>
      </p:sp>
    </p:spTree>
    <p:extLst>
      <p:ext uri="{BB962C8B-B14F-4D97-AF65-F5344CB8AC3E}">
        <p14:creationId xmlns:p14="http://schemas.microsoft.com/office/powerpoint/2010/main" val="411751868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fournitures de bureau, texte, stylos et plumes, Article de bureau&#10;&#10;Le contenu généré par l’IA peut être incorrect.">
            <a:extLst>
              <a:ext uri="{FF2B5EF4-FFF2-40B4-BE49-F238E27FC236}">
                <a16:creationId xmlns:a16="http://schemas.microsoft.com/office/drawing/2014/main" id="{519514B7-BDDC-D4DF-55A3-2332303BB9F0}"/>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21731" y="557189"/>
            <a:ext cx="5668684" cy="5743618"/>
          </a:xfrm>
          <a:prstGeom prst="rect">
            <a:avLst/>
          </a:prstGeom>
        </p:spPr>
      </p:pic>
      <p:pic>
        <p:nvPicPr>
          <p:cNvPr id="3" name="Image 2" descr="Une image contenant écriture manuscrite, Photographie de nature morte, ampoule, craie&#10;&#10;Le contenu généré par l’IA peut être incorrect.">
            <a:extLst>
              <a:ext uri="{FF2B5EF4-FFF2-40B4-BE49-F238E27FC236}">
                <a16:creationId xmlns:a16="http://schemas.microsoft.com/office/drawing/2014/main" id="{D3EEDDF9-027E-D900-8701-036B237CEAC2}"/>
              </a:ext>
            </a:extLst>
          </p:cNvPr>
          <p:cNvPicPr>
            <a:picLocks noChangeAspect="1"/>
          </p:cNvPicPr>
          <p:nvPr/>
        </p:nvPicPr>
        <p:blipFill>
          <a:blip r:embed="rId3" cstate="print">
            <a:extLst>
              <a:ext uri="{28A0092B-C50C-407E-A947-70E740481C1C}">
                <a14:useLocalDpi xmlns:a14="http://schemas.microsoft.com/office/drawing/2010/main"/>
              </a:ext>
            </a:extLst>
          </a:blip>
          <a:srcRect b="-2"/>
          <a:stretch>
            <a:fillRect/>
          </a:stretch>
        </p:blipFill>
        <p:spPr>
          <a:xfrm>
            <a:off x="6195375" y="557189"/>
            <a:ext cx="5674893" cy="5743618"/>
          </a:xfrm>
          <a:prstGeom prst="rect">
            <a:avLst/>
          </a:prstGeom>
        </p:spPr>
      </p:pic>
      <p:sp>
        <p:nvSpPr>
          <p:cNvPr id="6" name="Rectangle 5">
            <a:extLst>
              <a:ext uri="{FF2B5EF4-FFF2-40B4-BE49-F238E27FC236}">
                <a16:creationId xmlns:a16="http://schemas.microsoft.com/office/drawing/2014/main" id="{56F7597D-87B5-050F-F39B-8F3A4A062F27}"/>
              </a:ext>
            </a:extLst>
          </p:cNvPr>
          <p:cNvSpPr/>
          <p:nvPr/>
        </p:nvSpPr>
        <p:spPr>
          <a:xfrm>
            <a:off x="1347446" y="1208873"/>
            <a:ext cx="3335464" cy="1754326"/>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Révélation</a:t>
            </a:r>
            <a:br>
              <a:rPr lang="fr-FR" sz="5400" b="0" cap="none" spc="0" dirty="0">
                <a:ln w="0"/>
                <a:solidFill>
                  <a:schemeClr val="tx1"/>
                </a:solidFill>
                <a:effectLst>
                  <a:outerShdw blurRad="38100" dist="19050" dir="2700000" algn="tl" rotWithShape="0">
                    <a:schemeClr val="dk1">
                      <a:alpha val="40000"/>
                    </a:schemeClr>
                  </a:outerShdw>
                </a:effectLst>
              </a:rPr>
            </a:br>
            <a:r>
              <a:rPr lang="fr-FR" sz="5400" b="0" cap="none" spc="0" dirty="0">
                <a:ln w="0"/>
                <a:solidFill>
                  <a:schemeClr val="tx1"/>
                </a:solidFill>
                <a:effectLst>
                  <a:outerShdw blurRad="38100" dist="19050" dir="2700000" algn="tl" rotWithShape="0">
                    <a:schemeClr val="dk1">
                      <a:alpha val="40000"/>
                    </a:schemeClr>
                  </a:outerShdw>
                </a:effectLst>
              </a:rPr>
              <a:t>spéciale</a:t>
            </a:r>
          </a:p>
        </p:txBody>
      </p:sp>
      <p:sp>
        <p:nvSpPr>
          <p:cNvPr id="7" name="Rectangle 6">
            <a:extLst>
              <a:ext uri="{FF2B5EF4-FFF2-40B4-BE49-F238E27FC236}">
                <a16:creationId xmlns:a16="http://schemas.microsoft.com/office/drawing/2014/main" id="{18CCC031-7BD8-2897-8CC1-593785E19263}"/>
              </a:ext>
            </a:extLst>
          </p:cNvPr>
          <p:cNvSpPr/>
          <p:nvPr/>
        </p:nvSpPr>
        <p:spPr>
          <a:xfrm>
            <a:off x="8308609" y="4357692"/>
            <a:ext cx="3335464" cy="1754326"/>
          </a:xfrm>
          <a:prstGeom prst="rect">
            <a:avLst/>
          </a:prstGeom>
          <a:noFill/>
        </p:spPr>
        <p:txBody>
          <a:bodyPr wrap="none" lIns="91440" tIns="45720" rIns="91440" bIns="45720">
            <a:spAutoFit/>
          </a:bodyPr>
          <a:lstStyle/>
          <a:p>
            <a:pPr algn="ctr"/>
            <a:r>
              <a:rPr lang="fr-FR" sz="5400" b="0" cap="none" spc="0" dirty="0">
                <a:ln w="0"/>
                <a:solidFill>
                  <a:schemeClr val="bg1"/>
                </a:solidFill>
                <a:effectLst>
                  <a:outerShdw blurRad="38100" dist="19050" dir="2700000" algn="tl" rotWithShape="0">
                    <a:schemeClr val="dk1">
                      <a:alpha val="40000"/>
                    </a:schemeClr>
                  </a:outerShdw>
                </a:effectLst>
              </a:rPr>
              <a:t>Révélation</a:t>
            </a:r>
            <a:br>
              <a:rPr lang="fr-FR" sz="5400" b="0" cap="none" spc="0" dirty="0">
                <a:ln w="0"/>
                <a:solidFill>
                  <a:schemeClr val="bg1"/>
                </a:solidFill>
                <a:effectLst>
                  <a:outerShdw blurRad="38100" dist="19050" dir="2700000" algn="tl" rotWithShape="0">
                    <a:schemeClr val="dk1">
                      <a:alpha val="40000"/>
                    </a:schemeClr>
                  </a:outerShdw>
                </a:effectLst>
              </a:rPr>
            </a:br>
            <a:r>
              <a:rPr lang="fr-FR" sz="5400" b="0" cap="none" spc="0" dirty="0">
                <a:ln w="0"/>
                <a:solidFill>
                  <a:schemeClr val="bg1"/>
                </a:solidFill>
                <a:effectLst>
                  <a:outerShdw blurRad="38100" dist="19050" dir="2700000" algn="tl" rotWithShape="0">
                    <a:schemeClr val="dk1">
                      <a:alpha val="40000"/>
                    </a:schemeClr>
                  </a:outerShdw>
                </a:effectLst>
              </a:rPr>
              <a:t>générale</a:t>
            </a:r>
          </a:p>
        </p:txBody>
      </p:sp>
    </p:spTree>
    <p:extLst>
      <p:ext uri="{BB962C8B-B14F-4D97-AF65-F5344CB8AC3E}">
        <p14:creationId xmlns:p14="http://schemas.microsoft.com/office/powerpoint/2010/main" val="334922385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personne, plein air, ciel, eau&#10;&#10;Le contenu généré par l’IA peut être incorrect.">
            <a:extLst>
              <a:ext uri="{FF2B5EF4-FFF2-40B4-BE49-F238E27FC236}">
                <a16:creationId xmlns:a16="http://schemas.microsoft.com/office/drawing/2014/main" id="{11C245E2-051D-4A93-0A82-33A557A1BF1E}"/>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60020" y="137160"/>
            <a:ext cx="11847250" cy="2392680"/>
          </a:xfrm>
          <a:prstGeom prst="rect">
            <a:avLst/>
          </a:prstGeom>
        </p:spPr>
      </p:pic>
      <p:sp>
        <p:nvSpPr>
          <p:cNvPr id="4" name="Rectangle 3">
            <a:extLst>
              <a:ext uri="{FF2B5EF4-FFF2-40B4-BE49-F238E27FC236}">
                <a16:creationId xmlns:a16="http://schemas.microsoft.com/office/drawing/2014/main" id="{5834709F-BF42-6A12-1B27-410B7E0ADF72}"/>
              </a:ext>
            </a:extLst>
          </p:cNvPr>
          <p:cNvSpPr/>
          <p:nvPr/>
        </p:nvSpPr>
        <p:spPr>
          <a:xfrm>
            <a:off x="2422692" y="2967335"/>
            <a:ext cx="7346627" cy="923330"/>
          </a:xfrm>
          <a:prstGeom prst="rect">
            <a:avLst/>
          </a:prstGeom>
          <a:noFill/>
        </p:spPr>
        <p:txBody>
          <a:bodyPr wrap="none" lIns="91440" tIns="45720" rIns="91440" bIns="45720">
            <a:spAutoFit/>
          </a:bodyPr>
          <a:lstStyle/>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La gloire d’être humain</a:t>
            </a:r>
          </a:p>
        </p:txBody>
      </p:sp>
    </p:spTree>
    <p:extLst>
      <p:ext uri="{BB962C8B-B14F-4D97-AF65-F5344CB8AC3E}">
        <p14:creationId xmlns:p14="http://schemas.microsoft.com/office/powerpoint/2010/main" val="152139967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E0D7D94-7B4D-5D6F-236D-68260CF3602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4926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738983AD-752E-9282-8A8F-56E5FA49A660}"/>
              </a:ext>
            </a:extLst>
          </p:cNvPr>
          <p:cNvSpPr txBox="1"/>
          <p:nvPr/>
        </p:nvSpPr>
        <p:spPr>
          <a:xfrm>
            <a:off x="5069304" y="1997839"/>
            <a:ext cx="6657474" cy="2862322"/>
          </a:xfrm>
          <a:prstGeom prst="rect">
            <a:avLst/>
          </a:prstGeom>
          <a:solidFill>
            <a:schemeClr val="tx1">
              <a:alpha val="60888"/>
            </a:schemeClr>
          </a:solidFill>
        </p:spPr>
        <p:txBody>
          <a:bodyPr wrap="square" rtlCol="0">
            <a:spAutoFit/>
          </a:bodyPr>
          <a:lstStyle/>
          <a:p>
            <a:pPr lvl="0"/>
            <a:r>
              <a:rPr lang="fr-FR" sz="3600" dirty="0">
                <a:solidFill>
                  <a:schemeClr val="bg1"/>
                </a:solidFill>
              </a:rPr>
              <a:t>La volonté de Dieu</a:t>
            </a:r>
          </a:p>
          <a:p>
            <a:pPr lvl="0"/>
            <a:r>
              <a:rPr lang="fr-FR" sz="3600" dirty="0">
                <a:solidFill>
                  <a:schemeClr val="bg1"/>
                </a:solidFill>
              </a:rPr>
              <a:t>Le peuple de Dieu </a:t>
            </a:r>
          </a:p>
          <a:p>
            <a:pPr lvl="0"/>
            <a:r>
              <a:rPr lang="fr-FR" sz="3600" dirty="0">
                <a:solidFill>
                  <a:schemeClr val="bg1"/>
                </a:solidFill>
              </a:rPr>
              <a:t>Les priorités de l’Évangile </a:t>
            </a:r>
          </a:p>
          <a:p>
            <a:pPr lvl="0"/>
            <a:r>
              <a:rPr lang="fr-FR" sz="3600" dirty="0">
                <a:solidFill>
                  <a:schemeClr val="bg1"/>
                </a:solidFill>
              </a:rPr>
              <a:t>La sagesse de l’Évangile </a:t>
            </a:r>
          </a:p>
          <a:p>
            <a:pPr lvl="0"/>
            <a:r>
              <a:rPr lang="fr-FR" sz="3600" dirty="0">
                <a:solidFill>
                  <a:schemeClr val="bg1"/>
                </a:solidFill>
              </a:rPr>
              <a:t>Les motivations de l’Évangile </a:t>
            </a:r>
          </a:p>
        </p:txBody>
      </p:sp>
    </p:spTree>
    <p:extLst>
      <p:ext uri="{BB962C8B-B14F-4D97-AF65-F5344CB8AC3E}">
        <p14:creationId xmlns:p14="http://schemas.microsoft.com/office/powerpoint/2010/main" val="305990875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F676B1-9EB0-2CCD-80C2-FFB5A9CBE367}"/>
              </a:ext>
            </a:extLst>
          </p:cNvPr>
          <p:cNvSpPr>
            <a:spLocks noGrp="1"/>
          </p:cNvSpPr>
          <p:nvPr>
            <p:ph type="title"/>
          </p:nvPr>
        </p:nvSpPr>
        <p:spPr>
          <a:xfrm>
            <a:off x="1043631" y="809898"/>
            <a:ext cx="10173010" cy="1554480"/>
          </a:xfrm>
        </p:spPr>
        <p:txBody>
          <a:bodyPr anchor="ctr">
            <a:normAutofit/>
          </a:bodyPr>
          <a:lstStyle/>
          <a:p>
            <a:r>
              <a:rPr lang="fr-FR" sz="4800"/>
              <a:t>Autres questions</a:t>
            </a:r>
          </a:p>
        </p:txBody>
      </p:sp>
      <p:graphicFrame>
        <p:nvGraphicFramePr>
          <p:cNvPr id="5" name="Espace réservé du contenu 2">
            <a:extLst>
              <a:ext uri="{FF2B5EF4-FFF2-40B4-BE49-F238E27FC236}">
                <a16:creationId xmlns:a16="http://schemas.microsoft.com/office/drawing/2014/main" id="{ED4687DB-1116-B06B-A4EF-48B45214880D}"/>
              </a:ext>
            </a:extLst>
          </p:cNvPr>
          <p:cNvGraphicFramePr>
            <a:graphicFrameLocks noGrp="1"/>
          </p:cNvGraphicFramePr>
          <p:nvPr>
            <p:ph idx="1"/>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056382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9843458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5" id="{F0EE275A-FDF2-0743-9454-916901C7CDEC}" vid="{EC634946-9F22-B046-9A6D-C37B8B3F4A04}"/>
    </a:ext>
  </a:extLst>
</a:theme>
</file>

<file path=ppt/theme/theme2.xml><?xml version="1.0" encoding="utf-8"?>
<a:theme xmlns:a="http://schemas.openxmlformats.org/drawingml/2006/main" name="ClassicFrameVTI">
  <a:themeElements>
    <a:clrScheme name="Custom 22">
      <a:dk1>
        <a:sysClr val="windowText" lastClr="000000"/>
      </a:dk1>
      <a:lt1>
        <a:sysClr val="window" lastClr="FFFFFF"/>
      </a:lt1>
      <a:dk2>
        <a:srgbClr val="293737"/>
      </a:dk2>
      <a:lt2>
        <a:srgbClr val="EEF2F0"/>
      </a:lt2>
      <a:accent1>
        <a:srgbClr val="749090"/>
      </a:accent1>
      <a:accent2>
        <a:srgbClr val="A5A5A5"/>
      </a:accent2>
      <a:accent3>
        <a:srgbClr val="91A39B"/>
      </a:accent3>
      <a:accent4>
        <a:srgbClr val="A9A698"/>
      </a:accent4>
      <a:accent5>
        <a:srgbClr val="A2A79A"/>
      </a:accent5>
      <a:accent6>
        <a:srgbClr val="897F65"/>
      </a:accent6>
      <a:hlink>
        <a:srgbClr val="92872F"/>
      </a:hlink>
      <a:folHlink>
        <a:srgbClr val="AB73A9"/>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Thème Office</Template>
  <TotalTime>1313</TotalTime>
  <Words>9973</Words>
  <Application>Microsoft Macintosh PowerPoint</Application>
  <PresentationFormat>Grand écran</PresentationFormat>
  <Paragraphs>928</Paragraphs>
  <Slides>172</Slides>
  <Notes>45</Notes>
  <HiddenSlides>0</HiddenSlides>
  <MMClips>1</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172</vt:i4>
      </vt:variant>
    </vt:vector>
  </HeadingPairs>
  <TitlesOfParts>
    <vt:vector size="186" baseType="lpstr">
      <vt:lpstr>Aptos</vt:lpstr>
      <vt:lpstr>Aptos Display</vt:lpstr>
      <vt:lpstr>Arial</vt:lpstr>
      <vt:lpstr>Arial Narrow</vt:lpstr>
      <vt:lpstr>Calibri</vt:lpstr>
      <vt:lpstr>Gill Sans MT</vt:lpstr>
      <vt:lpstr>Goudy Old Style</vt:lpstr>
      <vt:lpstr>Helvetica</vt:lpstr>
      <vt:lpstr>Tahoma</vt:lpstr>
      <vt:lpstr>Times</vt:lpstr>
      <vt:lpstr>Times New Roman</vt:lpstr>
      <vt:lpstr>Wingdings</vt:lpstr>
      <vt:lpstr>Thème Office</vt:lpstr>
      <vt:lpstr>ClassicFrameVTI</vt:lpstr>
      <vt:lpstr>Présentation PowerPoint</vt:lpstr>
      <vt:lpstr>Le Saint-Esprit  Dakar, Décembre 2025</vt:lpstr>
      <vt:lpstr>#1. Introduction: les enjeux</vt:lpstr>
      <vt:lpstr>Présentation PowerPoint</vt:lpstr>
      <vt:lpstr>Présentation PowerPoint</vt:lpstr>
      <vt:lpstr>Donc… attitudes…</vt:lpstr>
      <vt:lpstr>1ère partie</vt:lpstr>
      <vt:lpstr>2e partie</vt:lpstr>
      <vt:lpstr>Jésus a-t-il oublié Quelqu’un?!</vt:lpstr>
      <vt:lpstr>Présentation PowerPoint</vt:lpstr>
      <vt:lpstr>Présentation PowerPoint</vt:lpstr>
      <vt:lpstr>La Bible et le   Saint Esprit</vt:lpstr>
      <vt:lpstr>#2. la doctrine  du Saint Esprit</vt:lpstr>
      <vt:lpstr>Quand on parle de Trinité… </vt:lpstr>
      <vt:lpstr>Introduction: רוּחַ  rûaḥ</vt:lpstr>
      <vt:lpstr>Un souffle de Vie  Une force vitale </vt:lpstr>
      <vt:lpstr>Présentation PowerPoint</vt:lpstr>
      <vt:lpstr>L’Esprit est personnel</vt:lpstr>
      <vt:lpstr>L’Esprit est divin</vt:lpstr>
      <vt:lpstr>Présentation PowerPoint</vt:lpstr>
      <vt:lpstr>Les symboles bibliques  L’Esprit est comme … 1/3</vt:lpstr>
      <vt:lpstr>Les symboles bibliques  L’Esprit est comme … 2/3</vt:lpstr>
      <vt:lpstr>Les symboles bibliques  L’Esprit est comme … 3/3</vt:lpstr>
      <vt:lpstr>Formulations historiques</vt:lpstr>
      <vt:lpstr>Présentation PowerPoint</vt:lpstr>
      <vt:lpstr>Présentation PowerPoint</vt:lpstr>
      <vt:lpstr>Formulations théologiques</vt:lpstr>
      <vt:lpstr>L’esprit est une personne donc </vt:lpstr>
      <vt:lpstr>Trois hérésies</vt:lpstr>
      <vt:lpstr>#3. L’appel de l’Esprit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Conversion</vt:lpstr>
      <vt:lpstr>Présentation PowerPoint</vt:lpstr>
      <vt:lpstr>#4. L’Esprit réalise l’Eglise</vt:lpstr>
      <vt:lpstr>Présentation PowerPoint</vt:lpstr>
      <vt:lpstr>Quand vient l’Esprit saint?</vt:lpstr>
      <vt:lpstr>2 étapes? </vt:lpstr>
      <vt:lpstr>2 étapes? </vt:lpstr>
      <vt:lpstr>Les arguments</vt:lpstr>
      <vt:lpstr>Les arguments principaux</vt:lpstr>
      <vt:lpstr>Le salut des apôtres? </vt:lpstr>
      <vt:lpstr>Les arguments principaux</vt:lpstr>
      <vt:lpstr>Or… L’expérience Samaritaine [A]</vt:lpstr>
      <vt:lpstr>Or… L’expérience Samaritaine [B]</vt:lpstr>
      <vt:lpstr>Les arguments</vt:lpstr>
      <vt:lpstr>L’Esprit donne la vie </vt:lpstr>
      <vt:lpstr>L’enseignement des épîtres</vt:lpstr>
      <vt:lpstr>L’enseignement des épîtres</vt:lpstr>
      <vt:lpstr>Quelques avis charismatiques contemporains</vt:lpstr>
      <vt:lpstr>Conversion</vt:lpstr>
      <vt:lpstr>Présentation PowerPoint</vt:lpstr>
      <vt:lpstr>Présentation PowerPoint</vt:lpstr>
      <vt:lpstr>Présentation PowerPoint</vt:lpstr>
      <vt:lpstr>Présentation PowerPoint</vt:lpstr>
      <vt:lpstr>#4. La croissance par l’Esprit</vt:lpstr>
      <vt:lpstr>Conversion</vt:lpstr>
      <vt:lpstr>Conversion</vt:lpstr>
      <vt:lpstr>Le blasphème de l’Esprit?</vt:lpstr>
      <vt:lpstr>Conversion</vt:lpstr>
      <vt:lpstr>4 impératifs du NT</vt:lpstr>
      <vt:lpstr>4 impératifs du NT</vt:lpstr>
      <vt:lpstr>4 impératifs du NT</vt:lpstr>
      <vt:lpstr>4 impératifs du NT</vt:lpstr>
      <vt:lpstr>La maturité dans l’Esprit </vt:lpstr>
      <vt:lpstr>Des questions? </vt:lpstr>
      <vt:lpstr>#6. Les dons de l’Esprit</vt:lpstr>
      <vt:lpstr>Dans l’Ancien Testament</vt:lpstr>
      <vt:lpstr>Définition d’un don spi?</vt:lpstr>
      <vt:lpstr>Définition d’un don spi?</vt:lpstr>
      <vt:lpstr>Listes du Nouveau Testament</vt:lpstr>
      <vt:lpstr>Présentation PowerPoint</vt:lpstr>
      <vt:lpstr>Apprentissage vs. surnaturel</vt:lpstr>
      <vt:lpstr>Don vs. engagement</vt:lpstr>
      <vt:lpstr>Etapes pour découvrir:</vt:lpstr>
      <vt:lpstr>Romains 12.11</vt:lpstr>
      <vt:lpstr>Est-ce que tous les dons demeurent? </vt:lpstr>
      <vt:lpstr>Présentation PowerPoint</vt:lpstr>
      <vt:lpstr>Présentation PowerPoint</vt:lpstr>
      <vt:lpstr>Bibliographie sommaire</vt:lpstr>
      <vt:lpstr>Présentation PowerPoint</vt:lpstr>
      <vt:lpstr>Des questions? </vt:lpstr>
      <vt:lpstr>#7. Deux dons controversés</vt:lpstr>
      <vt:lpstr>Le parler en langues  et l’interprétation</vt:lpstr>
      <vt:lpstr>Présentation PowerPoint</vt:lpstr>
      <vt:lpstr>Présentation PowerPoint</vt:lpstr>
      <vt:lpstr>Présentation PowerPoint</vt:lpstr>
      <vt:lpstr>De la Bible à l’histoire contemporaine</vt:lpstr>
      <vt:lpstr>Présentation PowerPoint</vt:lpstr>
      <vt:lpstr>Le parler en langues en Église (1 Co 12.27-28)</vt:lpstr>
      <vt:lpstr>Présentation PowerPoint</vt:lpstr>
      <vt:lpstr>Présentation PowerPoint</vt:lpstr>
      <vt:lpstr>Présentation PowerPoint</vt:lpstr>
      <vt:lpstr>Présentation PowerPoint</vt:lpstr>
      <vt:lpstr>Présentation PowerPoint</vt:lpstr>
      <vt:lpstr>Langues dans l’AT = l’histoire des jugements</vt:lpstr>
      <vt:lpstr>Présentation PowerPoint</vt:lpstr>
      <vt:lpstr>Présentation PowerPoint</vt:lpstr>
      <vt:lpstr>Présentation PowerPoint</vt:lpstr>
      <vt:lpstr>Présentation PowerPoint</vt:lpstr>
      <vt:lpstr>Présentation PowerPoint</vt:lpstr>
      <vt:lpstr>3 parler en langues en Actes</vt:lpstr>
      <vt:lpstr>Présentation PowerPoint</vt:lpstr>
      <vt:lpstr>Présentation PowerPoint</vt:lpstr>
      <vt:lpstr>Le parler en langues en Église (1 Co 12.27-28)</vt:lpstr>
      <vt:lpstr>Le parler en langues en Église (1 Co 12.27-28)</vt:lpstr>
      <vt:lpstr>Présentation PowerPoint</vt:lpstr>
      <vt:lpstr>3 parler en langues en Actes</vt:lpstr>
      <vt:lpstr>Présentation PowerPoint</vt:lpstr>
      <vt:lpstr>Présentation PowerPoint</vt:lpstr>
      <vt:lpstr>Les langues et  1 Corinthiens</vt:lpstr>
      <vt:lpstr>Pourquoi commencer ainsi? </vt:lpstr>
      <vt:lpstr>L'Attrait de l'Extase : Le Contexte des Cultes Païens à Corinthe 1/2</vt:lpstr>
      <vt:lpstr>L'Attrait de l'Extase : Le Contexte des Cultes Païens à Corinthe 1/2</vt:lpstr>
      <vt:lpstr>La logique de 1 Co 12 à 14… </vt:lpstr>
      <vt:lpstr>1 Corinthiens 12 &amp; les langues</vt:lpstr>
      <vt:lpstr>Présentation PowerPoint</vt:lpstr>
      <vt:lpstr>1 Corinthiens 13 &amp; les langues</vt:lpstr>
      <vt:lpstr>1 Corinthiens 14 &amp; les langues </vt:lpstr>
      <vt:lpstr>Questions fréquentes…</vt:lpstr>
      <vt:lpstr>« Ca m’édifie… »</vt:lpstr>
      <vt:lpstr>« La langue des anges… »</vt:lpstr>
      <vt:lpstr>Les langues ont-elles cessé?</vt:lpstr>
      <vt:lpstr>Présentation PowerPoint</vt:lpstr>
      <vt:lpstr>Les langues ont-elle cessé?</vt:lpstr>
      <vt:lpstr>Dans l’histoire de l’Église? </vt:lpstr>
      <vt:lpstr>Présentation PowerPoint</vt:lpstr>
      <vt:lpstr>Synthèse</vt:lpstr>
      <vt:lpstr>Quelques dangers potentiels</vt:lpstr>
      <vt:lpstr>#7. Deux dons controversés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Ne pas éteindre l’Esprit (5.19)</vt:lpstr>
      <vt:lpstr>Présentation PowerPoint</vt:lpstr>
      <vt:lpstr>Accueillir sagement les prophéties (5.20-21)</vt:lpstr>
      <vt:lpstr>Présentation PowerPoint</vt:lpstr>
      <vt:lpstr>Présentation PowerPoint</vt:lpstr>
      <vt:lpstr>Présentation PowerPoint</vt:lpstr>
      <vt:lpstr>Présentation PowerPoint</vt:lpstr>
      <vt:lpstr>Présentation PowerPoint</vt:lpstr>
      <vt:lpstr>La fin de la prophétie « forte »</vt:lpstr>
      <vt:lpstr>Présentation PowerPoint</vt:lpstr>
      <vt:lpstr>Présentation PowerPoint</vt:lpstr>
      <vt:lpstr>Présentation PowerPoint</vt:lpstr>
      <vt:lpstr>Présentation PowerPoint</vt:lpstr>
      <vt:lpstr>Le montanisme</vt:lpstr>
      <vt:lpstr>Timothée Minard</vt:lpstr>
      <vt:lpstr>Timothée Minard</vt:lpstr>
      <vt:lpstr>Exemple montaniste</vt:lpstr>
      <vt:lpstr>Exemple montaniste</vt:lpstr>
      <vt:lpstr>Présentation PowerPoint</vt:lpstr>
      <vt:lpstr>Présentation PowerPoint</vt:lpstr>
      <vt:lpstr>Présentation PowerPoint</vt:lpstr>
      <vt:lpstr>Présentation PowerPoint</vt:lpstr>
      <vt:lpstr>Autres questions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Florent Varak</dc:creator>
  <cp:lastModifiedBy>Florent Varak</cp:lastModifiedBy>
  <cp:revision>38</cp:revision>
  <dcterms:created xsi:type="dcterms:W3CDTF">2025-02-26T09:27:41Z</dcterms:created>
  <dcterms:modified xsi:type="dcterms:W3CDTF">2025-12-17T16:34:38Z</dcterms:modified>
</cp:coreProperties>
</file>