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2"/>
  </p:notesMasterIdLst>
  <p:sldIdLst>
    <p:sldId id="781" r:id="rId2"/>
    <p:sldId id="285" r:id="rId3"/>
    <p:sldId id="792" r:id="rId4"/>
    <p:sldId id="463" r:id="rId5"/>
    <p:sldId id="838" r:id="rId6"/>
    <p:sldId id="801" r:id="rId7"/>
    <p:sldId id="461" r:id="rId8"/>
    <p:sldId id="795" r:id="rId9"/>
    <p:sldId id="797" r:id="rId10"/>
    <p:sldId id="469" r:id="rId11"/>
    <p:sldId id="337" r:id="rId12"/>
    <p:sldId id="470" r:id="rId13"/>
    <p:sldId id="450" r:id="rId14"/>
    <p:sldId id="453" r:id="rId15"/>
    <p:sldId id="802" r:id="rId16"/>
    <p:sldId id="798" r:id="rId17"/>
    <p:sldId id="799" r:id="rId18"/>
    <p:sldId id="670" r:id="rId19"/>
    <p:sldId id="812" r:id="rId20"/>
    <p:sldId id="258" r:id="rId21"/>
    <p:sldId id="850" r:id="rId22"/>
    <p:sldId id="332" r:id="rId23"/>
    <p:sldId id="672" r:id="rId24"/>
    <p:sldId id="707" r:id="rId25"/>
    <p:sldId id="708" r:id="rId26"/>
    <p:sldId id="480" r:id="rId27"/>
    <p:sldId id="481" r:id="rId28"/>
    <p:sldId id="803" r:id="rId29"/>
    <p:sldId id="334" r:id="rId30"/>
    <p:sldId id="467" r:id="rId31"/>
    <p:sldId id="813" r:id="rId32"/>
    <p:sldId id="497" r:id="rId33"/>
    <p:sldId id="495" r:id="rId34"/>
    <p:sldId id="498" r:id="rId35"/>
    <p:sldId id="733" r:id="rId36"/>
    <p:sldId id="499" r:id="rId37"/>
    <p:sldId id="807" r:id="rId38"/>
    <p:sldId id="500" r:id="rId39"/>
    <p:sldId id="620" r:id="rId40"/>
    <p:sldId id="482" r:id="rId41"/>
    <p:sldId id="808" r:id="rId42"/>
    <p:sldId id="805" r:id="rId43"/>
    <p:sldId id="834" r:id="rId44"/>
    <p:sldId id="809" r:id="rId45"/>
    <p:sldId id="804" r:id="rId46"/>
    <p:sldId id="810" r:id="rId47"/>
    <p:sldId id="811" r:id="rId48"/>
    <p:sldId id="814" r:id="rId49"/>
    <p:sldId id="835" r:id="rId50"/>
    <p:sldId id="493" r:id="rId51"/>
    <p:sldId id="815" r:id="rId52"/>
    <p:sldId id="816" r:id="rId53"/>
    <p:sldId id="674" r:id="rId54"/>
    <p:sldId id="836" r:id="rId55"/>
    <p:sldId id="268" r:id="rId56"/>
    <p:sldId id="339" r:id="rId57"/>
    <p:sldId id="522" r:id="rId58"/>
    <p:sldId id="822" r:id="rId59"/>
    <p:sldId id="831" r:id="rId60"/>
    <p:sldId id="832" r:id="rId61"/>
    <p:sldId id="824" r:id="rId62"/>
    <p:sldId id="825" r:id="rId63"/>
    <p:sldId id="823" r:id="rId64"/>
    <p:sldId id="830" r:id="rId65"/>
    <p:sldId id="826" r:id="rId66"/>
    <p:sldId id="827" r:id="rId67"/>
    <p:sldId id="817" r:id="rId68"/>
    <p:sldId id="367" r:id="rId69"/>
    <p:sldId id="544" r:id="rId70"/>
    <p:sldId id="820" r:id="rId71"/>
    <p:sldId id="819" r:id="rId72"/>
    <p:sldId id="369" r:id="rId73"/>
    <p:sldId id="530" r:id="rId74"/>
    <p:sldId id="821" r:id="rId75"/>
    <p:sldId id="557" r:id="rId76"/>
    <p:sldId id="587" r:id="rId77"/>
    <p:sldId id="588" r:id="rId78"/>
    <p:sldId id="590" r:id="rId79"/>
    <p:sldId id="738" r:id="rId80"/>
    <p:sldId id="739" r:id="rId81"/>
    <p:sldId id="740" r:id="rId82"/>
    <p:sldId id="684" r:id="rId83"/>
    <p:sldId id="837" r:id="rId84"/>
    <p:sldId id="580" r:id="rId85"/>
    <p:sldId id="376" r:id="rId86"/>
    <p:sldId id="582" r:id="rId87"/>
    <p:sldId id="654" r:id="rId88"/>
    <p:sldId id="380" r:id="rId89"/>
    <p:sldId id="382" r:id="rId90"/>
    <p:sldId id="839" r:id="rId91"/>
    <p:sldId id="638" r:id="rId92"/>
    <p:sldId id="766" r:id="rId93"/>
    <p:sldId id="767" r:id="rId94"/>
    <p:sldId id="768" r:id="rId95"/>
    <p:sldId id="840" r:id="rId96"/>
    <p:sldId id="845" r:id="rId97"/>
    <p:sldId id="406" r:id="rId98"/>
    <p:sldId id="703" r:id="rId99"/>
    <p:sldId id="841" r:id="rId100"/>
    <p:sldId id="651" r:id="rId101"/>
    <p:sldId id="771" r:id="rId102"/>
    <p:sldId id="842" r:id="rId103"/>
    <p:sldId id="751" r:id="rId104"/>
    <p:sldId id="843" r:id="rId105"/>
    <p:sldId id="646" r:id="rId106"/>
    <p:sldId id="410" r:id="rId107"/>
    <p:sldId id="846" r:id="rId108"/>
    <p:sldId id="653" r:id="rId109"/>
    <p:sldId id="772" r:id="rId110"/>
    <p:sldId id="770" r:id="rId111"/>
    <p:sldId id="773" r:id="rId112"/>
    <p:sldId id="347" r:id="rId113"/>
    <p:sldId id="655" r:id="rId114"/>
    <p:sldId id="478" r:id="rId115"/>
    <p:sldId id="479" r:id="rId116"/>
    <p:sldId id="847" r:id="rId117"/>
    <p:sldId id="717" r:id="rId118"/>
    <p:sldId id="321" r:id="rId119"/>
    <p:sldId id="263" r:id="rId120"/>
    <p:sldId id="658" r:id="rId121"/>
    <p:sldId id="659" r:id="rId122"/>
    <p:sldId id="267" r:id="rId123"/>
    <p:sldId id="660" r:id="rId124"/>
    <p:sldId id="424" r:id="rId125"/>
    <p:sldId id="433" r:id="rId126"/>
    <p:sldId id="434" r:id="rId127"/>
    <p:sldId id="418" r:id="rId128"/>
    <p:sldId id="779" r:id="rId129"/>
    <p:sldId id="264" r:id="rId130"/>
    <p:sldId id="657" r:id="rId131"/>
    <p:sldId id="352" r:id="rId132"/>
    <p:sldId id="776" r:id="rId133"/>
    <p:sldId id="778" r:id="rId134"/>
    <p:sldId id="774" r:id="rId135"/>
    <p:sldId id="341" r:id="rId136"/>
    <p:sldId id="706" r:id="rId137"/>
    <p:sldId id="428" r:id="rId138"/>
    <p:sldId id="848" r:id="rId139"/>
    <p:sldId id="849" r:id="rId140"/>
    <p:sldId id="419" r:id="rId141"/>
    <p:sldId id="661" r:id="rId142"/>
    <p:sldId id="371" r:id="rId143"/>
    <p:sldId id="372" r:id="rId144"/>
    <p:sldId id="373" r:id="rId145"/>
    <p:sldId id="420" r:id="rId146"/>
    <p:sldId id="386" r:id="rId147"/>
    <p:sldId id="390" r:id="rId148"/>
    <p:sldId id="275" r:id="rId149"/>
    <p:sldId id="348" r:id="rId150"/>
    <p:sldId id="664" r:id="rId15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5"/>
    <a:srgbClr val="4C31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F652AD-7691-DB48-83BB-E60B59607F16}" v="6" dt="2025-04-30T19:14:07.97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661"/>
    <p:restoredTop sz="81438"/>
  </p:normalViewPr>
  <p:slideViewPr>
    <p:cSldViewPr snapToGrid="0">
      <p:cViewPr varScale="1">
        <p:scale>
          <a:sx n="102" d="100"/>
          <a:sy n="102" d="100"/>
        </p:scale>
        <p:origin x="768" y="184"/>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microsoft.com/office/2016/11/relationships/changesInfo" Target="changesInfos/changesInfo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orent Varak" userId="e3a43efb-b783-48cb-9edd-b76455e8000d" providerId="ADAL" clId="{19F652AD-7691-DB48-83BB-E60B59607F16}"/>
    <pc:docChg chg="undo custSel addSld delSld modSld sldOrd modSection">
      <pc:chgData name="Florent Varak" userId="e3a43efb-b783-48cb-9edd-b76455e8000d" providerId="ADAL" clId="{19F652AD-7691-DB48-83BB-E60B59607F16}" dt="2025-05-07T11:20:02.873" v="61"/>
      <pc:docMkLst>
        <pc:docMk/>
      </pc:docMkLst>
      <pc:sldChg chg="add">
        <pc:chgData name="Florent Varak" userId="e3a43efb-b783-48cb-9edd-b76455e8000d" providerId="ADAL" clId="{19F652AD-7691-DB48-83BB-E60B59607F16}" dt="2025-04-30T19:08:36.053" v="45"/>
        <pc:sldMkLst>
          <pc:docMk/>
          <pc:sldMk cId="213336579" sldId="269"/>
        </pc:sldMkLst>
      </pc:sldChg>
      <pc:sldChg chg="add del modNotesTx">
        <pc:chgData name="Florent Varak" userId="e3a43efb-b783-48cb-9edd-b76455e8000d" providerId="ADAL" clId="{19F652AD-7691-DB48-83BB-E60B59607F16}" dt="2025-04-30T19:08:29.721" v="43" actId="2696"/>
        <pc:sldMkLst>
          <pc:docMk/>
          <pc:sldMk cId="3733501870" sldId="269"/>
        </pc:sldMkLst>
      </pc:sldChg>
      <pc:sldChg chg="add">
        <pc:chgData name="Florent Varak" userId="e3a43efb-b783-48cb-9edd-b76455e8000d" providerId="ADAL" clId="{19F652AD-7691-DB48-83BB-E60B59607F16}" dt="2025-04-30T19:08:36.053" v="45"/>
        <pc:sldMkLst>
          <pc:docMk/>
          <pc:sldMk cId="1986578307" sldId="270"/>
        </pc:sldMkLst>
      </pc:sldChg>
      <pc:sldChg chg="modSp add del mod">
        <pc:chgData name="Florent Varak" userId="e3a43efb-b783-48cb-9edd-b76455e8000d" providerId="ADAL" clId="{19F652AD-7691-DB48-83BB-E60B59607F16}" dt="2025-04-30T19:08:29.721" v="43" actId="2696"/>
        <pc:sldMkLst>
          <pc:docMk/>
          <pc:sldMk cId="3064497567" sldId="270"/>
        </pc:sldMkLst>
      </pc:sldChg>
      <pc:sldChg chg="add del">
        <pc:chgData name="Florent Varak" userId="e3a43efb-b783-48cb-9edd-b76455e8000d" providerId="ADAL" clId="{19F652AD-7691-DB48-83BB-E60B59607F16}" dt="2025-04-30T19:11:30.520" v="53" actId="2696"/>
        <pc:sldMkLst>
          <pc:docMk/>
          <pc:sldMk cId="1648439802" sldId="271"/>
        </pc:sldMkLst>
      </pc:sldChg>
      <pc:sldChg chg="add del">
        <pc:chgData name="Florent Varak" userId="e3a43efb-b783-48cb-9edd-b76455e8000d" providerId="ADAL" clId="{19F652AD-7691-DB48-83BB-E60B59607F16}" dt="2025-04-30T19:07:51.485" v="39" actId="2696"/>
        <pc:sldMkLst>
          <pc:docMk/>
          <pc:sldMk cId="1535053866" sldId="272"/>
        </pc:sldMkLst>
      </pc:sldChg>
      <pc:sldChg chg="add del">
        <pc:chgData name="Florent Varak" userId="e3a43efb-b783-48cb-9edd-b76455e8000d" providerId="ADAL" clId="{19F652AD-7691-DB48-83BB-E60B59607F16}" dt="2025-04-30T19:08:04.328" v="41" actId="2696"/>
        <pc:sldMkLst>
          <pc:docMk/>
          <pc:sldMk cId="4260007758" sldId="273"/>
        </pc:sldMkLst>
      </pc:sldChg>
      <pc:sldChg chg="add del">
        <pc:chgData name="Florent Varak" userId="e3a43efb-b783-48cb-9edd-b76455e8000d" providerId="ADAL" clId="{19F652AD-7691-DB48-83BB-E60B59607F16}" dt="2025-04-30T19:08:54.418" v="50" actId="2696"/>
        <pc:sldMkLst>
          <pc:docMk/>
          <pc:sldMk cId="2854972849" sldId="274"/>
        </pc:sldMkLst>
      </pc:sldChg>
      <pc:sldChg chg="add del">
        <pc:chgData name="Florent Varak" userId="e3a43efb-b783-48cb-9edd-b76455e8000d" providerId="ADAL" clId="{19F652AD-7691-DB48-83BB-E60B59607F16}" dt="2025-04-30T19:08:29.721" v="43" actId="2696"/>
        <pc:sldMkLst>
          <pc:docMk/>
          <pc:sldMk cId="4106158280" sldId="274"/>
        </pc:sldMkLst>
      </pc:sldChg>
      <pc:sldChg chg="modSp add del mod">
        <pc:chgData name="Florent Varak" userId="e3a43efb-b783-48cb-9edd-b76455e8000d" providerId="ADAL" clId="{19F652AD-7691-DB48-83BB-E60B59607F16}" dt="2025-04-30T19:05:49.408" v="31" actId="2696"/>
        <pc:sldMkLst>
          <pc:docMk/>
          <pc:sldMk cId="1387267493" sldId="280"/>
        </pc:sldMkLst>
      </pc:sldChg>
      <pc:sldChg chg="add del">
        <pc:chgData name="Florent Varak" userId="e3a43efb-b783-48cb-9edd-b76455e8000d" providerId="ADAL" clId="{19F652AD-7691-DB48-83BB-E60B59607F16}" dt="2025-04-30T19:08:03.519" v="40" actId="2696"/>
        <pc:sldMkLst>
          <pc:docMk/>
          <pc:sldMk cId="2820862058" sldId="281"/>
        </pc:sldMkLst>
      </pc:sldChg>
      <pc:sldChg chg="add">
        <pc:chgData name="Florent Varak" userId="e3a43efb-b783-48cb-9edd-b76455e8000d" providerId="ADAL" clId="{19F652AD-7691-DB48-83BB-E60B59607F16}" dt="2025-04-30T19:08:36.053" v="45"/>
        <pc:sldMkLst>
          <pc:docMk/>
          <pc:sldMk cId="1183800096" sldId="282"/>
        </pc:sldMkLst>
      </pc:sldChg>
      <pc:sldChg chg="add del">
        <pc:chgData name="Florent Varak" userId="e3a43efb-b783-48cb-9edd-b76455e8000d" providerId="ADAL" clId="{19F652AD-7691-DB48-83BB-E60B59607F16}" dt="2025-04-30T19:08:29.721" v="43" actId="2696"/>
        <pc:sldMkLst>
          <pc:docMk/>
          <pc:sldMk cId="1878182652" sldId="282"/>
        </pc:sldMkLst>
      </pc:sldChg>
      <pc:sldChg chg="add del">
        <pc:chgData name="Florent Varak" userId="e3a43efb-b783-48cb-9edd-b76455e8000d" providerId="ADAL" clId="{19F652AD-7691-DB48-83BB-E60B59607F16}" dt="2025-04-30T19:08:07.074" v="42" actId="2696"/>
        <pc:sldMkLst>
          <pc:docMk/>
          <pc:sldMk cId="2989723798" sldId="283"/>
        </pc:sldMkLst>
      </pc:sldChg>
      <pc:sldChg chg="add del">
        <pc:chgData name="Florent Varak" userId="e3a43efb-b783-48cb-9edd-b76455e8000d" providerId="ADAL" clId="{19F652AD-7691-DB48-83BB-E60B59607F16}" dt="2025-04-30T19:08:29.721" v="43" actId="2696"/>
        <pc:sldMkLst>
          <pc:docMk/>
          <pc:sldMk cId="1040499884" sldId="284"/>
        </pc:sldMkLst>
      </pc:sldChg>
      <pc:sldChg chg="add del">
        <pc:chgData name="Florent Varak" userId="e3a43efb-b783-48cb-9edd-b76455e8000d" providerId="ADAL" clId="{19F652AD-7691-DB48-83BB-E60B59607F16}" dt="2025-04-30T19:08:54.903" v="51" actId="2696"/>
        <pc:sldMkLst>
          <pc:docMk/>
          <pc:sldMk cId="1712285382" sldId="284"/>
        </pc:sldMkLst>
      </pc:sldChg>
      <pc:sldChg chg="modSp add mod chgLayout">
        <pc:chgData name="Florent Varak" userId="e3a43efb-b783-48cb-9edd-b76455e8000d" providerId="ADAL" clId="{19F652AD-7691-DB48-83BB-E60B59607F16}" dt="2025-04-30T22:04:32.665" v="56" actId="700"/>
        <pc:sldMkLst>
          <pc:docMk/>
          <pc:sldMk cId="2070178718" sldId="294"/>
        </pc:sldMkLst>
        <pc:spChg chg="mod ord">
          <ac:chgData name="Florent Varak" userId="e3a43efb-b783-48cb-9edd-b76455e8000d" providerId="ADAL" clId="{19F652AD-7691-DB48-83BB-E60B59607F16}" dt="2025-04-30T22:04:32.665" v="56" actId="700"/>
          <ac:spMkLst>
            <pc:docMk/>
            <pc:sldMk cId="2070178718" sldId="294"/>
            <ac:spMk id="2" creationId="{DC56E3BC-4C28-D34E-8583-B657EFFD4AC6}"/>
          </ac:spMkLst>
        </pc:spChg>
        <pc:spChg chg="mod ord">
          <ac:chgData name="Florent Varak" userId="e3a43efb-b783-48cb-9edd-b76455e8000d" providerId="ADAL" clId="{19F652AD-7691-DB48-83BB-E60B59607F16}" dt="2025-04-30T22:04:32.665" v="56" actId="700"/>
          <ac:spMkLst>
            <pc:docMk/>
            <pc:sldMk cId="2070178718" sldId="294"/>
            <ac:spMk id="3" creationId="{CF276737-E462-9444-B49E-A751593AAED8}"/>
          </ac:spMkLst>
        </pc:spChg>
      </pc:sldChg>
      <pc:sldChg chg="add">
        <pc:chgData name="Florent Varak" userId="e3a43efb-b783-48cb-9edd-b76455e8000d" providerId="ADAL" clId="{19F652AD-7691-DB48-83BB-E60B59607F16}" dt="2025-04-30T18:59:25.324" v="0"/>
        <pc:sldMkLst>
          <pc:docMk/>
          <pc:sldMk cId="1459922229" sldId="297"/>
        </pc:sldMkLst>
      </pc:sldChg>
      <pc:sldChg chg="add">
        <pc:chgData name="Florent Varak" userId="e3a43efb-b783-48cb-9edd-b76455e8000d" providerId="ADAL" clId="{19F652AD-7691-DB48-83BB-E60B59607F16}" dt="2025-04-30T18:59:25.324" v="0"/>
        <pc:sldMkLst>
          <pc:docMk/>
          <pc:sldMk cId="1060127555" sldId="299"/>
        </pc:sldMkLst>
      </pc:sldChg>
      <pc:sldChg chg="add">
        <pc:chgData name="Florent Varak" userId="e3a43efb-b783-48cb-9edd-b76455e8000d" providerId="ADAL" clId="{19F652AD-7691-DB48-83BB-E60B59607F16}" dt="2025-04-30T18:59:25.324" v="0"/>
        <pc:sldMkLst>
          <pc:docMk/>
          <pc:sldMk cId="1408713231" sldId="300"/>
        </pc:sldMkLst>
      </pc:sldChg>
      <pc:sldChg chg="modSp add mod chgLayout">
        <pc:chgData name="Florent Varak" userId="e3a43efb-b783-48cb-9edd-b76455e8000d" providerId="ADAL" clId="{19F652AD-7691-DB48-83BB-E60B59607F16}" dt="2025-04-30T22:05:15.001" v="60" actId="27636"/>
        <pc:sldMkLst>
          <pc:docMk/>
          <pc:sldMk cId="1192178666" sldId="307"/>
        </pc:sldMkLst>
        <pc:spChg chg="mod ord">
          <ac:chgData name="Florent Varak" userId="e3a43efb-b783-48cb-9edd-b76455e8000d" providerId="ADAL" clId="{19F652AD-7691-DB48-83BB-E60B59607F16}" dt="2025-04-30T22:05:15.001" v="60" actId="27636"/>
          <ac:spMkLst>
            <pc:docMk/>
            <pc:sldMk cId="1192178666" sldId="307"/>
            <ac:spMk id="2" creationId="{DC56E3BC-4C28-D34E-8583-B657EFFD4AC6}"/>
          </ac:spMkLst>
        </pc:spChg>
        <pc:spChg chg="mod ord">
          <ac:chgData name="Florent Varak" userId="e3a43efb-b783-48cb-9edd-b76455e8000d" providerId="ADAL" clId="{19F652AD-7691-DB48-83BB-E60B59607F16}" dt="2025-04-30T22:05:14.986" v="59" actId="700"/>
          <ac:spMkLst>
            <pc:docMk/>
            <pc:sldMk cId="1192178666" sldId="307"/>
            <ac:spMk id="3" creationId="{CF276737-E462-9444-B49E-A751593AAED8}"/>
          </ac:spMkLst>
        </pc:spChg>
      </pc:sldChg>
      <pc:sldChg chg="modSp add mod chgLayout">
        <pc:chgData name="Florent Varak" userId="e3a43efb-b783-48cb-9edd-b76455e8000d" providerId="ADAL" clId="{19F652AD-7691-DB48-83BB-E60B59607F16}" dt="2025-04-30T22:05:08.320" v="58" actId="14100"/>
        <pc:sldMkLst>
          <pc:docMk/>
          <pc:sldMk cId="3712711240" sldId="308"/>
        </pc:sldMkLst>
        <pc:spChg chg="mod ord">
          <ac:chgData name="Florent Varak" userId="e3a43efb-b783-48cb-9edd-b76455e8000d" providerId="ADAL" clId="{19F652AD-7691-DB48-83BB-E60B59607F16}" dt="2025-04-30T22:05:08.320" v="58" actId="14100"/>
          <ac:spMkLst>
            <pc:docMk/>
            <pc:sldMk cId="3712711240" sldId="308"/>
            <ac:spMk id="2" creationId="{DC56E3BC-4C28-D34E-8583-B657EFFD4AC6}"/>
          </ac:spMkLst>
        </pc:spChg>
        <pc:spChg chg="mod ord">
          <ac:chgData name="Florent Varak" userId="e3a43efb-b783-48cb-9edd-b76455e8000d" providerId="ADAL" clId="{19F652AD-7691-DB48-83BB-E60B59607F16}" dt="2025-04-30T22:04:55.836" v="57" actId="700"/>
          <ac:spMkLst>
            <pc:docMk/>
            <pc:sldMk cId="3712711240" sldId="308"/>
            <ac:spMk id="3" creationId="{CF276737-E462-9444-B49E-A751593AAED8}"/>
          </ac:spMkLst>
        </pc:spChg>
      </pc:sldChg>
      <pc:sldChg chg="del">
        <pc:chgData name="Florent Varak" userId="e3a43efb-b783-48cb-9edd-b76455e8000d" providerId="ADAL" clId="{19F652AD-7691-DB48-83BB-E60B59607F16}" dt="2025-04-30T19:08:29.721" v="43" actId="2696"/>
        <pc:sldMkLst>
          <pc:docMk/>
          <pc:sldMk cId="3219008013" sldId="362"/>
        </pc:sldMkLst>
      </pc:sldChg>
      <pc:sldChg chg="add">
        <pc:chgData name="Florent Varak" userId="e3a43efb-b783-48cb-9edd-b76455e8000d" providerId="ADAL" clId="{19F652AD-7691-DB48-83BB-E60B59607F16}" dt="2025-04-30T19:08:36.053" v="45"/>
        <pc:sldMkLst>
          <pc:docMk/>
          <pc:sldMk cId="4027629760" sldId="362"/>
        </pc:sldMkLst>
      </pc:sldChg>
      <pc:sldChg chg="del">
        <pc:chgData name="Florent Varak" userId="e3a43efb-b783-48cb-9edd-b76455e8000d" providerId="ADAL" clId="{19F652AD-7691-DB48-83BB-E60B59607F16}" dt="2025-04-30T19:08:29.721" v="43" actId="2696"/>
        <pc:sldMkLst>
          <pc:docMk/>
          <pc:sldMk cId="642138828" sldId="364"/>
        </pc:sldMkLst>
      </pc:sldChg>
      <pc:sldChg chg="add">
        <pc:chgData name="Florent Varak" userId="e3a43efb-b783-48cb-9edd-b76455e8000d" providerId="ADAL" clId="{19F652AD-7691-DB48-83BB-E60B59607F16}" dt="2025-04-30T19:08:36.053" v="45"/>
        <pc:sldMkLst>
          <pc:docMk/>
          <pc:sldMk cId="3414716766" sldId="364"/>
        </pc:sldMkLst>
      </pc:sldChg>
      <pc:sldChg chg="add">
        <pc:chgData name="Florent Varak" userId="e3a43efb-b783-48cb-9edd-b76455e8000d" providerId="ADAL" clId="{19F652AD-7691-DB48-83BB-E60B59607F16}" dt="2025-04-30T19:08:36.053" v="45"/>
        <pc:sldMkLst>
          <pc:docMk/>
          <pc:sldMk cId="1737530264" sldId="365"/>
        </pc:sldMkLst>
      </pc:sldChg>
      <pc:sldChg chg="del">
        <pc:chgData name="Florent Varak" userId="e3a43efb-b783-48cb-9edd-b76455e8000d" providerId="ADAL" clId="{19F652AD-7691-DB48-83BB-E60B59607F16}" dt="2025-04-30T19:08:29.721" v="43" actId="2696"/>
        <pc:sldMkLst>
          <pc:docMk/>
          <pc:sldMk cId="3195036934" sldId="365"/>
        </pc:sldMkLst>
      </pc:sldChg>
      <pc:sldChg chg="del">
        <pc:chgData name="Florent Varak" userId="e3a43efb-b783-48cb-9edd-b76455e8000d" providerId="ADAL" clId="{19F652AD-7691-DB48-83BB-E60B59607F16}" dt="2025-04-30T19:08:41.186" v="46" actId="2696"/>
        <pc:sldMkLst>
          <pc:docMk/>
          <pc:sldMk cId="976566900" sldId="366"/>
        </pc:sldMkLst>
      </pc:sldChg>
      <pc:sldChg chg="add">
        <pc:chgData name="Florent Varak" userId="e3a43efb-b783-48cb-9edd-b76455e8000d" providerId="ADAL" clId="{19F652AD-7691-DB48-83BB-E60B59607F16}" dt="2025-04-30T19:08:56.801" v="52"/>
        <pc:sldMkLst>
          <pc:docMk/>
          <pc:sldMk cId="2530826837" sldId="367"/>
        </pc:sldMkLst>
      </pc:sldChg>
      <pc:sldChg chg="add del">
        <pc:chgData name="Florent Varak" userId="e3a43efb-b783-48cb-9edd-b76455e8000d" providerId="ADAL" clId="{19F652AD-7691-DB48-83BB-E60B59607F16}" dt="2025-04-30T19:08:50.895" v="49" actId="2696"/>
        <pc:sldMkLst>
          <pc:docMk/>
          <pc:sldMk cId="4204865739" sldId="367"/>
        </pc:sldMkLst>
      </pc:sldChg>
      <pc:sldChg chg="del">
        <pc:chgData name="Florent Varak" userId="e3a43efb-b783-48cb-9edd-b76455e8000d" providerId="ADAL" clId="{19F652AD-7691-DB48-83BB-E60B59607F16}" dt="2025-04-30T19:08:50.895" v="49" actId="2696"/>
        <pc:sldMkLst>
          <pc:docMk/>
          <pc:sldMk cId="642561564" sldId="369"/>
        </pc:sldMkLst>
      </pc:sldChg>
      <pc:sldChg chg="add">
        <pc:chgData name="Florent Varak" userId="e3a43efb-b783-48cb-9edd-b76455e8000d" providerId="ADAL" clId="{19F652AD-7691-DB48-83BB-E60B59607F16}" dt="2025-04-30T19:08:56.801" v="52"/>
        <pc:sldMkLst>
          <pc:docMk/>
          <pc:sldMk cId="910312757" sldId="369"/>
        </pc:sldMkLst>
      </pc:sldChg>
      <pc:sldChg chg="add del">
        <pc:chgData name="Florent Varak" userId="e3a43efb-b783-48cb-9edd-b76455e8000d" providerId="ADAL" clId="{19F652AD-7691-DB48-83BB-E60B59607F16}" dt="2025-04-30T19:08:29.721" v="43" actId="2696"/>
        <pc:sldMkLst>
          <pc:docMk/>
          <pc:sldMk cId="903612705" sldId="385"/>
        </pc:sldMkLst>
      </pc:sldChg>
      <pc:sldChg chg="add">
        <pc:chgData name="Florent Varak" userId="e3a43efb-b783-48cb-9edd-b76455e8000d" providerId="ADAL" clId="{19F652AD-7691-DB48-83BB-E60B59607F16}" dt="2025-04-30T19:08:36.053" v="45"/>
        <pc:sldMkLst>
          <pc:docMk/>
          <pc:sldMk cId="3657536566" sldId="385"/>
        </pc:sldMkLst>
      </pc:sldChg>
      <pc:sldChg chg="modNotesTx">
        <pc:chgData name="Florent Varak" userId="e3a43efb-b783-48cb-9edd-b76455e8000d" providerId="ADAL" clId="{19F652AD-7691-DB48-83BB-E60B59607F16}" dt="2025-05-07T11:20:02.873" v="61"/>
        <pc:sldMkLst>
          <pc:docMk/>
          <pc:sldMk cId="856891813" sldId="403"/>
        </pc:sldMkLst>
      </pc:sldChg>
      <pc:sldChg chg="add">
        <pc:chgData name="Florent Varak" userId="e3a43efb-b783-48cb-9edd-b76455e8000d" providerId="ADAL" clId="{19F652AD-7691-DB48-83BB-E60B59607F16}" dt="2025-04-30T18:59:25.324" v="0"/>
        <pc:sldMkLst>
          <pc:docMk/>
          <pc:sldMk cId="2526783607" sldId="431"/>
        </pc:sldMkLst>
      </pc:sldChg>
      <pc:sldChg chg="add del">
        <pc:chgData name="Florent Varak" userId="e3a43efb-b783-48cb-9edd-b76455e8000d" providerId="ADAL" clId="{19F652AD-7691-DB48-83BB-E60B59607F16}" dt="2025-04-30T19:12:21.620" v="54" actId="2696"/>
        <pc:sldMkLst>
          <pc:docMk/>
          <pc:sldMk cId="4279873626" sldId="432"/>
        </pc:sldMkLst>
      </pc:sldChg>
      <pc:sldChg chg="add">
        <pc:chgData name="Florent Varak" userId="e3a43efb-b783-48cb-9edd-b76455e8000d" providerId="ADAL" clId="{19F652AD-7691-DB48-83BB-E60B59607F16}" dt="2025-04-30T19:08:36.053" v="45"/>
        <pc:sldMkLst>
          <pc:docMk/>
          <pc:sldMk cId="737368889" sldId="433"/>
        </pc:sldMkLst>
      </pc:sldChg>
      <pc:sldChg chg="add del">
        <pc:chgData name="Florent Varak" userId="e3a43efb-b783-48cb-9edd-b76455e8000d" providerId="ADAL" clId="{19F652AD-7691-DB48-83BB-E60B59607F16}" dt="2025-04-30T19:08:29.721" v="43" actId="2696"/>
        <pc:sldMkLst>
          <pc:docMk/>
          <pc:sldMk cId="1609796861" sldId="433"/>
        </pc:sldMkLst>
      </pc:sldChg>
      <pc:sldChg chg="modSp add del mod ord">
        <pc:chgData name="Florent Varak" userId="e3a43efb-b783-48cb-9edd-b76455e8000d" providerId="ADAL" clId="{19F652AD-7691-DB48-83BB-E60B59607F16}" dt="2025-04-30T19:08:33.553" v="44" actId="2696"/>
        <pc:sldMkLst>
          <pc:docMk/>
          <pc:sldMk cId="998160840" sldId="434"/>
        </pc:sldMkLst>
      </pc:sldChg>
      <pc:sldChg chg="modSp add del mod">
        <pc:chgData name="Florent Varak" userId="e3a43efb-b783-48cb-9edd-b76455e8000d" providerId="ADAL" clId="{19F652AD-7691-DB48-83BB-E60B59607F16}" dt="2025-04-30T19:07:35.381" v="38" actId="2696"/>
        <pc:sldMkLst>
          <pc:docMk/>
          <pc:sldMk cId="966271894" sldId="43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Conception du monde</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B250AF44-736D-4FD0-8E53-91F8BF1AE95F}">
      <dgm:prSet/>
      <dgm:spPr/>
      <dgm:t>
        <a:bodyPr/>
        <a:lstStyle/>
        <a:p>
          <a:r>
            <a:rPr lang="fr-FR" dirty="0">
              <a:solidFill>
                <a:schemeClr val="tx1"/>
              </a:solidFill>
            </a:rPr>
            <a:t>- Création et chute des esprits</a:t>
          </a:r>
          <a:endParaRPr lang="en-US" dirty="0">
            <a:solidFill>
              <a:schemeClr val="tx1"/>
            </a:solidFill>
          </a:endParaRPr>
        </a:p>
      </dgm:t>
    </dgm:pt>
    <dgm:pt modelId="{F97AD172-E809-489C-BE00-89E053A4E7A5}" type="parTrans" cxnId="{B7C633FC-D61E-4920-8237-A57E1E627E69}">
      <dgm:prSet/>
      <dgm:spPr/>
      <dgm:t>
        <a:bodyPr/>
        <a:lstStyle/>
        <a:p>
          <a:endParaRPr lang="en-US">
            <a:solidFill>
              <a:schemeClr val="tx1"/>
            </a:solidFill>
          </a:endParaRPr>
        </a:p>
      </dgm:t>
    </dgm:pt>
    <dgm:pt modelId="{2609D957-7533-4F45-AC50-BF6E6E1A5124}" type="sibTrans" cxnId="{B7C633FC-D61E-4920-8237-A57E1E627E69}">
      <dgm:prSet/>
      <dgm:spPr/>
      <dgm:t>
        <a:bodyPr/>
        <a:lstStyle/>
        <a:p>
          <a:endParaRPr lang="en-US">
            <a:solidFill>
              <a:schemeClr val="tx1"/>
            </a:solidFill>
          </a:endParaRPr>
        </a:p>
      </dgm:t>
    </dgm:pt>
    <dgm:pt modelId="{499D0A2A-64FB-45DD-AF2C-A8BD72D2A299}">
      <dgm:prSet/>
      <dgm:spPr/>
      <dgm:t>
        <a:bodyPr/>
        <a:lstStyle/>
        <a:p>
          <a:r>
            <a:rPr lang="fr-FR" dirty="0">
              <a:solidFill>
                <a:schemeClr val="tx1"/>
              </a:solidFill>
            </a:rPr>
            <a:t>- Genèse 6</a:t>
          </a:r>
          <a:endParaRPr lang="en-US" dirty="0">
            <a:solidFill>
              <a:schemeClr val="tx1"/>
            </a:solidFill>
          </a:endParaRPr>
        </a:p>
      </dgm:t>
    </dgm:pt>
    <dgm:pt modelId="{AC27B323-F40E-40CC-8FAE-FCE6210B52B4}" type="parTrans" cxnId="{ABD3006A-3E1D-4952-BF03-15B2E8704BCF}">
      <dgm:prSet/>
      <dgm:spPr/>
      <dgm:t>
        <a:bodyPr/>
        <a:lstStyle/>
        <a:p>
          <a:endParaRPr lang="en-US">
            <a:solidFill>
              <a:schemeClr val="tx1"/>
            </a:solidFill>
          </a:endParaRPr>
        </a:p>
      </dgm:t>
    </dgm:pt>
    <dgm:pt modelId="{0C18616F-809E-444A-A9DC-E85567699203}" type="sibTrans" cxnId="{ABD3006A-3E1D-4952-BF03-15B2E8704BCF}">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esprits dans l’AT</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magie et la sorcellerie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6862ED72-6D86-2A47-A19C-3F95C0B77896}" type="pres">
      <dgm:prSet presAssocID="{B250AF44-736D-4FD0-8E53-91F8BF1AE95F}" presName="parentText" presStyleLbl="node1" presStyleIdx="1" presStyleCnt="5">
        <dgm:presLayoutVars>
          <dgm:chMax val="0"/>
          <dgm:bulletEnabled val="1"/>
        </dgm:presLayoutVars>
      </dgm:prSet>
      <dgm:spPr/>
    </dgm:pt>
    <dgm:pt modelId="{28410191-A61B-ED4A-A605-EB1365843FE6}" type="pres">
      <dgm:prSet presAssocID="{2609D957-7533-4F45-AC50-BF6E6E1A5124}" presName="spacer" presStyleCnt="0"/>
      <dgm:spPr/>
    </dgm:pt>
    <dgm:pt modelId="{6E15A160-57C6-AC4B-BDDB-84F40DBCC022}" type="pres">
      <dgm:prSet presAssocID="{499D0A2A-64FB-45DD-AF2C-A8BD72D2A299}" presName="parentText" presStyleLbl="node1" presStyleIdx="2" presStyleCnt="5">
        <dgm:presLayoutVars>
          <dgm:chMax val="0"/>
          <dgm:bulletEnabled val="1"/>
        </dgm:presLayoutVars>
      </dgm:prSet>
      <dgm:spPr/>
    </dgm:pt>
    <dgm:pt modelId="{BEBF83AC-C78C-5B40-9829-9DA3C8E320E7}" type="pres">
      <dgm:prSet presAssocID="{0C18616F-809E-444A-A9DC-E85567699203}" presName="spacer" presStyleCnt="0"/>
      <dgm:spPr/>
    </dgm:pt>
    <dgm:pt modelId="{86503B7A-62D1-F74E-9F58-581D73D370FE}" type="pres">
      <dgm:prSet presAssocID="{E3A1AA5C-B25C-4978-BCAB-D4112B0BD948}" presName="parentText" presStyleLbl="node1" presStyleIdx="3" presStyleCnt="5">
        <dgm:presLayoutVars>
          <dgm:chMax val="0"/>
          <dgm:bulletEnabled val="1"/>
        </dgm:presLayoutVars>
      </dgm:prSet>
      <dgm:spPr/>
    </dgm:pt>
    <dgm:pt modelId="{556CB90D-B82A-9A46-979C-23D3E18D5E20}" type="pres">
      <dgm:prSet presAssocID="{C161513F-008C-48F5-8E7B-87585E4C9E55}"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ABD3006A-3E1D-4952-BF03-15B2E8704BCF}" srcId="{A3EB12B2-900F-4246-8299-9D85CD5B87CC}" destId="{499D0A2A-64FB-45DD-AF2C-A8BD72D2A299}" srcOrd="2" destOrd="0" parTransId="{AC27B323-F40E-40CC-8FAE-FCE6210B52B4}" sibTransId="{0C18616F-809E-444A-A9DC-E85567699203}"/>
    <dgm:cxn modelId="{381F4B6A-E4C5-DF40-98AA-53410C017C09}" type="presOf" srcId="{B250AF44-736D-4FD0-8E53-91F8BF1AE95F}" destId="{6862ED72-6D86-2A47-A19C-3F95C0B77896}"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33488CBB-B8A8-5C48-A12D-393C472E47EB}" type="presOf" srcId="{499D0A2A-64FB-45DD-AF2C-A8BD72D2A299}" destId="{6E15A160-57C6-AC4B-BDDB-84F40DBCC022}" srcOrd="0" destOrd="0" presId="urn:microsoft.com/office/officeart/2005/8/layout/vList2"/>
    <dgm:cxn modelId="{FA4CABDB-724C-45E9-9596-0EB282219C11}" srcId="{A3EB12B2-900F-4246-8299-9D85CD5B87CC}" destId="{E3A1AA5C-B25C-4978-BCAB-D4112B0BD948}" srcOrd="3"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B7C633FC-D61E-4920-8237-A57E1E627E69}" srcId="{A3EB12B2-900F-4246-8299-9D85CD5B87CC}" destId="{B250AF44-736D-4FD0-8E53-91F8BF1AE95F}" srcOrd="1" destOrd="0" parTransId="{F97AD172-E809-489C-BE00-89E053A4E7A5}" sibTransId="{2609D957-7533-4F45-AC50-BF6E6E1A5124}"/>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65DBC204-4211-1A4A-A9AF-E21004F0E2C7}" type="presParOf" srcId="{1608DA5B-5758-7B4D-A6F0-AB8B81122144}" destId="{6862ED72-6D86-2A47-A19C-3F95C0B77896}" srcOrd="2" destOrd="0" presId="urn:microsoft.com/office/officeart/2005/8/layout/vList2"/>
    <dgm:cxn modelId="{5060417C-8238-554D-88EC-A3296039595E}" type="presParOf" srcId="{1608DA5B-5758-7B4D-A6F0-AB8B81122144}" destId="{28410191-A61B-ED4A-A605-EB1365843FE6}" srcOrd="3" destOrd="0" presId="urn:microsoft.com/office/officeart/2005/8/layout/vList2"/>
    <dgm:cxn modelId="{6F025C2D-6A6C-0E43-8628-2C9FC008FEE4}" type="presParOf" srcId="{1608DA5B-5758-7B4D-A6F0-AB8B81122144}" destId="{6E15A160-57C6-AC4B-BDDB-84F40DBCC022}" srcOrd="4" destOrd="0" presId="urn:microsoft.com/office/officeart/2005/8/layout/vList2"/>
    <dgm:cxn modelId="{6BAE6D87-9994-F742-8481-E9C36B2E9542}" type="presParOf" srcId="{1608DA5B-5758-7B4D-A6F0-AB8B81122144}" destId="{BEBF83AC-C78C-5B40-9829-9DA3C8E320E7}" srcOrd="5" destOrd="0" presId="urn:microsoft.com/office/officeart/2005/8/layout/vList2"/>
    <dgm:cxn modelId="{F27A2B26-06BA-AE4F-BDB5-03A1B5A38137}" type="presParOf" srcId="{1608DA5B-5758-7B4D-A6F0-AB8B81122144}" destId="{86503B7A-62D1-F74E-9F58-581D73D370FE}" srcOrd="6" destOrd="0" presId="urn:microsoft.com/office/officeart/2005/8/layout/vList2"/>
    <dgm:cxn modelId="{AAB6836E-3A58-5747-AEBE-ECAFEA0B6EC2}" type="presParOf" srcId="{1608DA5B-5758-7B4D-A6F0-AB8B81122144}" destId="{556CB90D-B82A-9A46-979C-23D3E18D5E20}"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Les esprits et la magie dans le NT</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différentes influences</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délivrance pastorale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4C74BB16-D2BF-5A4B-ADF2-DC40E370D4DC}">
      <dgm:prSet/>
      <dgm:spPr/>
      <dgm:t>
        <a:bodyPr/>
        <a:lstStyle/>
        <a:p>
          <a:r>
            <a:rPr lang="fr-FR" dirty="0">
              <a:solidFill>
                <a:schemeClr val="tx1"/>
              </a:solidFill>
            </a:rPr>
            <a:t>- La délivrance apostolique</a:t>
          </a:r>
          <a:endParaRPr lang="fr-FR" dirty="0"/>
        </a:p>
      </dgm:t>
    </dgm:pt>
    <dgm:pt modelId="{C74671EF-1E0B-7041-A818-E9B78738066E}" type="parTrans" cxnId="{674D0C2D-D11A-F94F-B8FB-5972D262A28F}">
      <dgm:prSet/>
      <dgm:spPr/>
      <dgm:t>
        <a:bodyPr/>
        <a:lstStyle/>
        <a:p>
          <a:endParaRPr lang="fr-FR"/>
        </a:p>
      </dgm:t>
    </dgm:pt>
    <dgm:pt modelId="{07667D17-13B1-A14C-B2C1-300D2E0253F6}" type="sibTrans" cxnId="{674D0C2D-D11A-F94F-B8FB-5972D262A28F}">
      <dgm:prSet/>
      <dgm:spPr/>
      <dgm:t>
        <a:bodyPr/>
        <a:lstStyle/>
        <a:p>
          <a:endParaRPr lang="fr-FR"/>
        </a:p>
      </dgm:t>
    </dgm:pt>
    <dgm:pt modelId="{D21BFC62-95D2-3D43-B956-7033970FDC48}">
      <dgm:prSet/>
      <dgm:spPr/>
      <dgm:t>
        <a:bodyPr/>
        <a:lstStyle/>
        <a:p>
          <a:r>
            <a:rPr lang="fr-FR" dirty="0">
              <a:solidFill>
                <a:schemeClr val="tx1"/>
              </a:solidFill>
            </a:rPr>
            <a:t>- La délivrance de l’Evangile</a:t>
          </a:r>
          <a:endParaRPr lang="fr-FR" dirty="0"/>
        </a:p>
      </dgm:t>
    </dgm:pt>
    <dgm:pt modelId="{21801B25-785C-894B-AC61-EBE4B248CAB8}" type="parTrans" cxnId="{1AEAF85A-D43C-2144-B3A0-EB8B7491B5D8}">
      <dgm:prSet/>
      <dgm:spPr/>
      <dgm:t>
        <a:bodyPr/>
        <a:lstStyle/>
        <a:p>
          <a:endParaRPr lang="fr-FR"/>
        </a:p>
      </dgm:t>
    </dgm:pt>
    <dgm:pt modelId="{984CD883-3276-2740-9857-B806A5C71E3E}" type="sibTrans" cxnId="{1AEAF85A-D43C-2144-B3A0-EB8B7491B5D8}">
      <dgm:prSet/>
      <dgm:spPr/>
      <dgm:t>
        <a:bodyPr/>
        <a:lstStyle/>
        <a:p>
          <a:endParaRPr lang="fr-F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86503B7A-62D1-F74E-9F58-581D73D370FE}" type="pres">
      <dgm:prSet presAssocID="{E3A1AA5C-B25C-4978-BCAB-D4112B0BD948}" presName="parentText" presStyleLbl="node1" presStyleIdx="1" presStyleCnt="5">
        <dgm:presLayoutVars>
          <dgm:chMax val="0"/>
          <dgm:bulletEnabled val="1"/>
        </dgm:presLayoutVars>
      </dgm:prSet>
      <dgm:spPr/>
    </dgm:pt>
    <dgm:pt modelId="{556CB90D-B82A-9A46-979C-23D3E18D5E20}" type="pres">
      <dgm:prSet presAssocID="{C161513F-008C-48F5-8E7B-87585E4C9E55}" presName="spacer" presStyleCnt="0"/>
      <dgm:spPr/>
    </dgm:pt>
    <dgm:pt modelId="{8E77E266-7003-CC47-A6E5-ECFD00925D6C}" type="pres">
      <dgm:prSet presAssocID="{D21BFC62-95D2-3D43-B956-7033970FDC48}" presName="parentText" presStyleLbl="node1" presStyleIdx="2" presStyleCnt="5">
        <dgm:presLayoutVars>
          <dgm:chMax val="0"/>
          <dgm:bulletEnabled val="1"/>
        </dgm:presLayoutVars>
      </dgm:prSet>
      <dgm:spPr/>
    </dgm:pt>
    <dgm:pt modelId="{EA773210-A76E-4F41-817E-DD4D7CA600C6}" type="pres">
      <dgm:prSet presAssocID="{984CD883-3276-2740-9857-B806A5C71E3E}" presName="spacer" presStyleCnt="0"/>
      <dgm:spPr/>
    </dgm:pt>
    <dgm:pt modelId="{F457C5DB-557B-CB4C-9189-9D7688DACA65}" type="pres">
      <dgm:prSet presAssocID="{4C74BB16-D2BF-5A4B-ADF2-DC40E370D4DC}" presName="parentText" presStyleLbl="node1" presStyleIdx="3" presStyleCnt="5">
        <dgm:presLayoutVars>
          <dgm:chMax val="0"/>
          <dgm:bulletEnabled val="1"/>
        </dgm:presLayoutVars>
      </dgm:prSet>
      <dgm:spPr/>
    </dgm:pt>
    <dgm:pt modelId="{C410B8F0-31BC-884F-930C-7AE84A309CE8}" type="pres">
      <dgm:prSet presAssocID="{07667D17-13B1-A14C-B2C1-300D2E0253F6}"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674D0C2D-D11A-F94F-B8FB-5972D262A28F}" srcId="{A3EB12B2-900F-4246-8299-9D85CD5B87CC}" destId="{4C74BB16-D2BF-5A4B-ADF2-DC40E370D4DC}" srcOrd="3" destOrd="0" parTransId="{C74671EF-1E0B-7041-A818-E9B78738066E}" sibTransId="{07667D17-13B1-A14C-B2C1-300D2E0253F6}"/>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D3DBCA4D-442A-AB44-AB4A-EAB22BA4CB56}" type="presOf" srcId="{D21BFC62-95D2-3D43-B956-7033970FDC48}" destId="{8E77E266-7003-CC47-A6E5-ECFD00925D6C}" srcOrd="0" destOrd="0" presId="urn:microsoft.com/office/officeart/2005/8/layout/vList2"/>
    <dgm:cxn modelId="{1AEAF85A-D43C-2144-B3A0-EB8B7491B5D8}" srcId="{A3EB12B2-900F-4246-8299-9D85CD5B87CC}" destId="{D21BFC62-95D2-3D43-B956-7033970FDC48}" srcOrd="2" destOrd="0" parTransId="{21801B25-785C-894B-AC61-EBE4B248CAB8}" sibTransId="{984CD883-3276-2740-9857-B806A5C71E3E}"/>
    <dgm:cxn modelId="{64B06798-2CFB-0546-A4F1-9C92F6E06202}" type="presOf" srcId="{4C74BB16-D2BF-5A4B-ADF2-DC40E370D4DC}" destId="{F457C5DB-557B-CB4C-9189-9D7688DACA65}"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FA4CABDB-724C-45E9-9596-0EB282219C11}" srcId="{A3EB12B2-900F-4246-8299-9D85CD5B87CC}" destId="{E3A1AA5C-B25C-4978-BCAB-D4112B0BD948}" srcOrd="1"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F27A2B26-06BA-AE4F-BDB5-03A1B5A38137}" type="presParOf" srcId="{1608DA5B-5758-7B4D-A6F0-AB8B81122144}" destId="{86503B7A-62D1-F74E-9F58-581D73D370FE}" srcOrd="2" destOrd="0" presId="urn:microsoft.com/office/officeart/2005/8/layout/vList2"/>
    <dgm:cxn modelId="{AAB6836E-3A58-5747-AEBE-ECAFEA0B6EC2}" type="presParOf" srcId="{1608DA5B-5758-7B4D-A6F0-AB8B81122144}" destId="{556CB90D-B82A-9A46-979C-23D3E18D5E20}" srcOrd="3" destOrd="0" presId="urn:microsoft.com/office/officeart/2005/8/layout/vList2"/>
    <dgm:cxn modelId="{7F83A8F2-83F4-9A4B-A6E9-BAC9FB101C86}" type="presParOf" srcId="{1608DA5B-5758-7B4D-A6F0-AB8B81122144}" destId="{8E77E266-7003-CC47-A6E5-ECFD00925D6C}" srcOrd="4" destOrd="0" presId="urn:microsoft.com/office/officeart/2005/8/layout/vList2"/>
    <dgm:cxn modelId="{D785B37A-683F-8241-A916-1A38C48F1251}" type="presParOf" srcId="{1608DA5B-5758-7B4D-A6F0-AB8B81122144}" destId="{EA773210-A76E-4F41-817E-DD4D7CA600C6}" srcOrd="5" destOrd="0" presId="urn:microsoft.com/office/officeart/2005/8/layout/vList2"/>
    <dgm:cxn modelId="{8C25F365-5575-6548-9C19-B0CA7E3BB40B}" type="presParOf" srcId="{1608DA5B-5758-7B4D-A6F0-AB8B81122144}" destId="{F457C5DB-557B-CB4C-9189-9D7688DACA65}" srcOrd="6" destOrd="0" presId="urn:microsoft.com/office/officeart/2005/8/layout/vList2"/>
    <dgm:cxn modelId="{9DCFCBFA-0DFE-A94F-8479-48740C6D3024}" type="presParOf" srcId="{1608DA5B-5758-7B4D-A6F0-AB8B81122144}" destId="{C410B8F0-31BC-884F-930C-7AE84A309CE8}"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Conception du monde</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B250AF44-736D-4FD0-8E53-91F8BF1AE95F}">
      <dgm:prSet/>
      <dgm:spPr/>
      <dgm:t>
        <a:bodyPr/>
        <a:lstStyle/>
        <a:p>
          <a:r>
            <a:rPr lang="fr-FR" dirty="0">
              <a:solidFill>
                <a:schemeClr val="tx1"/>
              </a:solidFill>
            </a:rPr>
            <a:t>- Création et chute des esprits</a:t>
          </a:r>
          <a:endParaRPr lang="en-US" dirty="0">
            <a:solidFill>
              <a:schemeClr val="tx1"/>
            </a:solidFill>
          </a:endParaRPr>
        </a:p>
      </dgm:t>
    </dgm:pt>
    <dgm:pt modelId="{F97AD172-E809-489C-BE00-89E053A4E7A5}" type="parTrans" cxnId="{B7C633FC-D61E-4920-8237-A57E1E627E69}">
      <dgm:prSet/>
      <dgm:spPr/>
      <dgm:t>
        <a:bodyPr/>
        <a:lstStyle/>
        <a:p>
          <a:endParaRPr lang="en-US">
            <a:solidFill>
              <a:schemeClr val="tx1"/>
            </a:solidFill>
          </a:endParaRPr>
        </a:p>
      </dgm:t>
    </dgm:pt>
    <dgm:pt modelId="{2609D957-7533-4F45-AC50-BF6E6E1A5124}" type="sibTrans" cxnId="{B7C633FC-D61E-4920-8237-A57E1E627E69}">
      <dgm:prSet/>
      <dgm:spPr/>
      <dgm:t>
        <a:bodyPr/>
        <a:lstStyle/>
        <a:p>
          <a:endParaRPr lang="en-US">
            <a:solidFill>
              <a:schemeClr val="tx1"/>
            </a:solidFill>
          </a:endParaRPr>
        </a:p>
      </dgm:t>
    </dgm:pt>
    <dgm:pt modelId="{499D0A2A-64FB-45DD-AF2C-A8BD72D2A299}">
      <dgm:prSet/>
      <dgm:spPr/>
      <dgm:t>
        <a:bodyPr/>
        <a:lstStyle/>
        <a:p>
          <a:r>
            <a:rPr lang="fr-FR" dirty="0">
              <a:solidFill>
                <a:schemeClr val="tx1"/>
              </a:solidFill>
            </a:rPr>
            <a:t>- Genèse 6</a:t>
          </a:r>
          <a:endParaRPr lang="en-US" dirty="0">
            <a:solidFill>
              <a:schemeClr val="tx1"/>
            </a:solidFill>
          </a:endParaRPr>
        </a:p>
      </dgm:t>
    </dgm:pt>
    <dgm:pt modelId="{AC27B323-F40E-40CC-8FAE-FCE6210B52B4}" type="parTrans" cxnId="{ABD3006A-3E1D-4952-BF03-15B2E8704BCF}">
      <dgm:prSet/>
      <dgm:spPr/>
      <dgm:t>
        <a:bodyPr/>
        <a:lstStyle/>
        <a:p>
          <a:endParaRPr lang="en-US">
            <a:solidFill>
              <a:schemeClr val="tx1"/>
            </a:solidFill>
          </a:endParaRPr>
        </a:p>
      </dgm:t>
    </dgm:pt>
    <dgm:pt modelId="{0C18616F-809E-444A-A9DC-E85567699203}" type="sibTrans" cxnId="{ABD3006A-3E1D-4952-BF03-15B2E8704BCF}">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esprits dans l’AT</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magie et la sorcellerie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6862ED72-6D86-2A47-A19C-3F95C0B77896}" type="pres">
      <dgm:prSet presAssocID="{B250AF44-736D-4FD0-8E53-91F8BF1AE95F}" presName="parentText" presStyleLbl="node1" presStyleIdx="1" presStyleCnt="5">
        <dgm:presLayoutVars>
          <dgm:chMax val="0"/>
          <dgm:bulletEnabled val="1"/>
        </dgm:presLayoutVars>
      </dgm:prSet>
      <dgm:spPr/>
    </dgm:pt>
    <dgm:pt modelId="{28410191-A61B-ED4A-A605-EB1365843FE6}" type="pres">
      <dgm:prSet presAssocID="{2609D957-7533-4F45-AC50-BF6E6E1A5124}" presName="spacer" presStyleCnt="0"/>
      <dgm:spPr/>
    </dgm:pt>
    <dgm:pt modelId="{6E15A160-57C6-AC4B-BDDB-84F40DBCC022}" type="pres">
      <dgm:prSet presAssocID="{499D0A2A-64FB-45DD-AF2C-A8BD72D2A299}" presName="parentText" presStyleLbl="node1" presStyleIdx="2" presStyleCnt="5">
        <dgm:presLayoutVars>
          <dgm:chMax val="0"/>
          <dgm:bulletEnabled val="1"/>
        </dgm:presLayoutVars>
      </dgm:prSet>
      <dgm:spPr/>
    </dgm:pt>
    <dgm:pt modelId="{BEBF83AC-C78C-5B40-9829-9DA3C8E320E7}" type="pres">
      <dgm:prSet presAssocID="{0C18616F-809E-444A-A9DC-E85567699203}" presName="spacer" presStyleCnt="0"/>
      <dgm:spPr/>
    </dgm:pt>
    <dgm:pt modelId="{86503B7A-62D1-F74E-9F58-581D73D370FE}" type="pres">
      <dgm:prSet presAssocID="{E3A1AA5C-B25C-4978-BCAB-D4112B0BD948}" presName="parentText" presStyleLbl="node1" presStyleIdx="3" presStyleCnt="5">
        <dgm:presLayoutVars>
          <dgm:chMax val="0"/>
          <dgm:bulletEnabled val="1"/>
        </dgm:presLayoutVars>
      </dgm:prSet>
      <dgm:spPr/>
    </dgm:pt>
    <dgm:pt modelId="{556CB90D-B82A-9A46-979C-23D3E18D5E20}" type="pres">
      <dgm:prSet presAssocID="{C161513F-008C-48F5-8E7B-87585E4C9E55}"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ABD3006A-3E1D-4952-BF03-15B2E8704BCF}" srcId="{A3EB12B2-900F-4246-8299-9D85CD5B87CC}" destId="{499D0A2A-64FB-45DD-AF2C-A8BD72D2A299}" srcOrd="2" destOrd="0" parTransId="{AC27B323-F40E-40CC-8FAE-FCE6210B52B4}" sibTransId="{0C18616F-809E-444A-A9DC-E85567699203}"/>
    <dgm:cxn modelId="{381F4B6A-E4C5-DF40-98AA-53410C017C09}" type="presOf" srcId="{B250AF44-736D-4FD0-8E53-91F8BF1AE95F}" destId="{6862ED72-6D86-2A47-A19C-3F95C0B77896}"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33488CBB-B8A8-5C48-A12D-393C472E47EB}" type="presOf" srcId="{499D0A2A-64FB-45DD-AF2C-A8BD72D2A299}" destId="{6E15A160-57C6-AC4B-BDDB-84F40DBCC022}" srcOrd="0" destOrd="0" presId="urn:microsoft.com/office/officeart/2005/8/layout/vList2"/>
    <dgm:cxn modelId="{FA4CABDB-724C-45E9-9596-0EB282219C11}" srcId="{A3EB12B2-900F-4246-8299-9D85CD5B87CC}" destId="{E3A1AA5C-B25C-4978-BCAB-D4112B0BD948}" srcOrd="3"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B7C633FC-D61E-4920-8237-A57E1E627E69}" srcId="{A3EB12B2-900F-4246-8299-9D85CD5B87CC}" destId="{B250AF44-736D-4FD0-8E53-91F8BF1AE95F}" srcOrd="1" destOrd="0" parTransId="{F97AD172-E809-489C-BE00-89E053A4E7A5}" sibTransId="{2609D957-7533-4F45-AC50-BF6E6E1A5124}"/>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65DBC204-4211-1A4A-A9AF-E21004F0E2C7}" type="presParOf" srcId="{1608DA5B-5758-7B4D-A6F0-AB8B81122144}" destId="{6862ED72-6D86-2A47-A19C-3F95C0B77896}" srcOrd="2" destOrd="0" presId="urn:microsoft.com/office/officeart/2005/8/layout/vList2"/>
    <dgm:cxn modelId="{5060417C-8238-554D-88EC-A3296039595E}" type="presParOf" srcId="{1608DA5B-5758-7B4D-A6F0-AB8B81122144}" destId="{28410191-A61B-ED4A-A605-EB1365843FE6}" srcOrd="3" destOrd="0" presId="urn:microsoft.com/office/officeart/2005/8/layout/vList2"/>
    <dgm:cxn modelId="{6F025C2D-6A6C-0E43-8628-2C9FC008FEE4}" type="presParOf" srcId="{1608DA5B-5758-7B4D-A6F0-AB8B81122144}" destId="{6E15A160-57C6-AC4B-BDDB-84F40DBCC022}" srcOrd="4" destOrd="0" presId="urn:microsoft.com/office/officeart/2005/8/layout/vList2"/>
    <dgm:cxn modelId="{6BAE6D87-9994-F742-8481-E9C36B2E9542}" type="presParOf" srcId="{1608DA5B-5758-7B4D-A6F0-AB8B81122144}" destId="{BEBF83AC-C78C-5B40-9829-9DA3C8E320E7}" srcOrd="5" destOrd="0" presId="urn:microsoft.com/office/officeart/2005/8/layout/vList2"/>
    <dgm:cxn modelId="{F27A2B26-06BA-AE4F-BDB5-03A1B5A38137}" type="presParOf" srcId="{1608DA5B-5758-7B4D-A6F0-AB8B81122144}" destId="{86503B7A-62D1-F74E-9F58-581D73D370FE}" srcOrd="6" destOrd="0" presId="urn:microsoft.com/office/officeart/2005/8/layout/vList2"/>
    <dgm:cxn modelId="{AAB6836E-3A58-5747-AEBE-ECAFEA0B6EC2}" type="presParOf" srcId="{1608DA5B-5758-7B4D-A6F0-AB8B81122144}" destId="{556CB90D-B82A-9A46-979C-23D3E18D5E20}"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Conception du monde</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B250AF44-736D-4FD0-8E53-91F8BF1AE95F}">
      <dgm:prSet/>
      <dgm:spPr/>
      <dgm:t>
        <a:bodyPr/>
        <a:lstStyle/>
        <a:p>
          <a:r>
            <a:rPr lang="fr-FR" dirty="0">
              <a:solidFill>
                <a:schemeClr val="tx1"/>
              </a:solidFill>
            </a:rPr>
            <a:t>- Création et chute des esprits</a:t>
          </a:r>
          <a:endParaRPr lang="en-US" dirty="0">
            <a:solidFill>
              <a:schemeClr val="tx1"/>
            </a:solidFill>
          </a:endParaRPr>
        </a:p>
      </dgm:t>
    </dgm:pt>
    <dgm:pt modelId="{F97AD172-E809-489C-BE00-89E053A4E7A5}" type="parTrans" cxnId="{B7C633FC-D61E-4920-8237-A57E1E627E69}">
      <dgm:prSet/>
      <dgm:spPr/>
      <dgm:t>
        <a:bodyPr/>
        <a:lstStyle/>
        <a:p>
          <a:endParaRPr lang="en-US">
            <a:solidFill>
              <a:schemeClr val="tx1"/>
            </a:solidFill>
          </a:endParaRPr>
        </a:p>
      </dgm:t>
    </dgm:pt>
    <dgm:pt modelId="{2609D957-7533-4F45-AC50-BF6E6E1A5124}" type="sibTrans" cxnId="{B7C633FC-D61E-4920-8237-A57E1E627E69}">
      <dgm:prSet/>
      <dgm:spPr/>
      <dgm:t>
        <a:bodyPr/>
        <a:lstStyle/>
        <a:p>
          <a:endParaRPr lang="en-US">
            <a:solidFill>
              <a:schemeClr val="tx1"/>
            </a:solidFill>
          </a:endParaRPr>
        </a:p>
      </dgm:t>
    </dgm:pt>
    <dgm:pt modelId="{499D0A2A-64FB-45DD-AF2C-A8BD72D2A299}">
      <dgm:prSet/>
      <dgm:spPr/>
      <dgm:t>
        <a:bodyPr/>
        <a:lstStyle/>
        <a:p>
          <a:r>
            <a:rPr lang="fr-FR" dirty="0">
              <a:solidFill>
                <a:schemeClr val="tx1"/>
              </a:solidFill>
            </a:rPr>
            <a:t>- Genèse 6</a:t>
          </a:r>
          <a:endParaRPr lang="en-US" dirty="0">
            <a:solidFill>
              <a:schemeClr val="tx1"/>
            </a:solidFill>
          </a:endParaRPr>
        </a:p>
      </dgm:t>
    </dgm:pt>
    <dgm:pt modelId="{AC27B323-F40E-40CC-8FAE-FCE6210B52B4}" type="parTrans" cxnId="{ABD3006A-3E1D-4952-BF03-15B2E8704BCF}">
      <dgm:prSet/>
      <dgm:spPr/>
      <dgm:t>
        <a:bodyPr/>
        <a:lstStyle/>
        <a:p>
          <a:endParaRPr lang="en-US">
            <a:solidFill>
              <a:schemeClr val="tx1"/>
            </a:solidFill>
          </a:endParaRPr>
        </a:p>
      </dgm:t>
    </dgm:pt>
    <dgm:pt modelId="{0C18616F-809E-444A-A9DC-E85567699203}" type="sibTrans" cxnId="{ABD3006A-3E1D-4952-BF03-15B2E8704BCF}">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esprits dans l’AT</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magie et la sorcellerie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6862ED72-6D86-2A47-A19C-3F95C0B77896}" type="pres">
      <dgm:prSet presAssocID="{B250AF44-736D-4FD0-8E53-91F8BF1AE95F}" presName="parentText" presStyleLbl="node1" presStyleIdx="1" presStyleCnt="5">
        <dgm:presLayoutVars>
          <dgm:chMax val="0"/>
          <dgm:bulletEnabled val="1"/>
        </dgm:presLayoutVars>
      </dgm:prSet>
      <dgm:spPr/>
    </dgm:pt>
    <dgm:pt modelId="{28410191-A61B-ED4A-A605-EB1365843FE6}" type="pres">
      <dgm:prSet presAssocID="{2609D957-7533-4F45-AC50-BF6E6E1A5124}" presName="spacer" presStyleCnt="0"/>
      <dgm:spPr/>
    </dgm:pt>
    <dgm:pt modelId="{6E15A160-57C6-AC4B-BDDB-84F40DBCC022}" type="pres">
      <dgm:prSet presAssocID="{499D0A2A-64FB-45DD-AF2C-A8BD72D2A299}" presName="parentText" presStyleLbl="node1" presStyleIdx="2" presStyleCnt="5">
        <dgm:presLayoutVars>
          <dgm:chMax val="0"/>
          <dgm:bulletEnabled val="1"/>
        </dgm:presLayoutVars>
      </dgm:prSet>
      <dgm:spPr/>
    </dgm:pt>
    <dgm:pt modelId="{BEBF83AC-C78C-5B40-9829-9DA3C8E320E7}" type="pres">
      <dgm:prSet presAssocID="{0C18616F-809E-444A-A9DC-E85567699203}" presName="spacer" presStyleCnt="0"/>
      <dgm:spPr/>
    </dgm:pt>
    <dgm:pt modelId="{86503B7A-62D1-F74E-9F58-581D73D370FE}" type="pres">
      <dgm:prSet presAssocID="{E3A1AA5C-B25C-4978-BCAB-D4112B0BD948}" presName="parentText" presStyleLbl="node1" presStyleIdx="3" presStyleCnt="5">
        <dgm:presLayoutVars>
          <dgm:chMax val="0"/>
          <dgm:bulletEnabled val="1"/>
        </dgm:presLayoutVars>
      </dgm:prSet>
      <dgm:spPr/>
    </dgm:pt>
    <dgm:pt modelId="{556CB90D-B82A-9A46-979C-23D3E18D5E20}" type="pres">
      <dgm:prSet presAssocID="{C161513F-008C-48F5-8E7B-87585E4C9E55}"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ABD3006A-3E1D-4952-BF03-15B2E8704BCF}" srcId="{A3EB12B2-900F-4246-8299-9D85CD5B87CC}" destId="{499D0A2A-64FB-45DD-AF2C-A8BD72D2A299}" srcOrd="2" destOrd="0" parTransId="{AC27B323-F40E-40CC-8FAE-FCE6210B52B4}" sibTransId="{0C18616F-809E-444A-A9DC-E85567699203}"/>
    <dgm:cxn modelId="{381F4B6A-E4C5-DF40-98AA-53410C017C09}" type="presOf" srcId="{B250AF44-736D-4FD0-8E53-91F8BF1AE95F}" destId="{6862ED72-6D86-2A47-A19C-3F95C0B77896}"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33488CBB-B8A8-5C48-A12D-393C472E47EB}" type="presOf" srcId="{499D0A2A-64FB-45DD-AF2C-A8BD72D2A299}" destId="{6E15A160-57C6-AC4B-BDDB-84F40DBCC022}" srcOrd="0" destOrd="0" presId="urn:microsoft.com/office/officeart/2005/8/layout/vList2"/>
    <dgm:cxn modelId="{FA4CABDB-724C-45E9-9596-0EB282219C11}" srcId="{A3EB12B2-900F-4246-8299-9D85CD5B87CC}" destId="{E3A1AA5C-B25C-4978-BCAB-D4112B0BD948}" srcOrd="3"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B7C633FC-D61E-4920-8237-A57E1E627E69}" srcId="{A3EB12B2-900F-4246-8299-9D85CD5B87CC}" destId="{B250AF44-736D-4FD0-8E53-91F8BF1AE95F}" srcOrd="1" destOrd="0" parTransId="{F97AD172-E809-489C-BE00-89E053A4E7A5}" sibTransId="{2609D957-7533-4F45-AC50-BF6E6E1A5124}"/>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65DBC204-4211-1A4A-A9AF-E21004F0E2C7}" type="presParOf" srcId="{1608DA5B-5758-7B4D-A6F0-AB8B81122144}" destId="{6862ED72-6D86-2A47-A19C-3F95C0B77896}" srcOrd="2" destOrd="0" presId="urn:microsoft.com/office/officeart/2005/8/layout/vList2"/>
    <dgm:cxn modelId="{5060417C-8238-554D-88EC-A3296039595E}" type="presParOf" srcId="{1608DA5B-5758-7B4D-A6F0-AB8B81122144}" destId="{28410191-A61B-ED4A-A605-EB1365843FE6}" srcOrd="3" destOrd="0" presId="urn:microsoft.com/office/officeart/2005/8/layout/vList2"/>
    <dgm:cxn modelId="{6F025C2D-6A6C-0E43-8628-2C9FC008FEE4}" type="presParOf" srcId="{1608DA5B-5758-7B4D-A6F0-AB8B81122144}" destId="{6E15A160-57C6-AC4B-BDDB-84F40DBCC022}" srcOrd="4" destOrd="0" presId="urn:microsoft.com/office/officeart/2005/8/layout/vList2"/>
    <dgm:cxn modelId="{6BAE6D87-9994-F742-8481-E9C36B2E9542}" type="presParOf" srcId="{1608DA5B-5758-7B4D-A6F0-AB8B81122144}" destId="{BEBF83AC-C78C-5B40-9829-9DA3C8E320E7}" srcOrd="5" destOrd="0" presId="urn:microsoft.com/office/officeart/2005/8/layout/vList2"/>
    <dgm:cxn modelId="{F27A2B26-06BA-AE4F-BDB5-03A1B5A38137}" type="presParOf" srcId="{1608DA5B-5758-7B4D-A6F0-AB8B81122144}" destId="{86503B7A-62D1-F74E-9F58-581D73D370FE}" srcOrd="6" destOrd="0" presId="urn:microsoft.com/office/officeart/2005/8/layout/vList2"/>
    <dgm:cxn modelId="{AAB6836E-3A58-5747-AEBE-ECAFEA0B6EC2}" type="presParOf" srcId="{1608DA5B-5758-7B4D-A6F0-AB8B81122144}" destId="{556CB90D-B82A-9A46-979C-23D3E18D5E20}"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4DB550-C81F-487C-B70F-5BC3F96F3205}"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10DE65CD-05D7-45FE-A379-B4E471DD5281}">
      <dgm:prSet/>
      <dgm:spPr/>
      <dgm:t>
        <a:bodyPr/>
        <a:lstStyle/>
        <a:p>
          <a:r>
            <a:rPr lang="fr-FR" dirty="0"/>
            <a:t>Esprits désincarnés d’une race </a:t>
          </a:r>
          <a:br>
            <a:rPr lang="fr-FR" dirty="0"/>
          </a:br>
          <a:r>
            <a:rPr lang="fr-FR" dirty="0" err="1"/>
            <a:t>pré-Adamite</a:t>
          </a:r>
          <a:r>
            <a:rPr lang="fr-FR" dirty="0"/>
            <a:t>?</a:t>
          </a:r>
          <a:endParaRPr lang="en-US" dirty="0"/>
        </a:p>
      </dgm:t>
    </dgm:pt>
    <dgm:pt modelId="{BAF66D5C-B3EF-469A-A7AF-A3F8C43947E0}" type="parTrans" cxnId="{E85AC95B-62E6-470F-9363-BEDF53DA7B81}">
      <dgm:prSet/>
      <dgm:spPr/>
      <dgm:t>
        <a:bodyPr/>
        <a:lstStyle/>
        <a:p>
          <a:endParaRPr lang="en-US"/>
        </a:p>
      </dgm:t>
    </dgm:pt>
    <dgm:pt modelId="{902C5787-536A-47E6-980E-628331EF9C59}" type="sibTrans" cxnId="{E85AC95B-62E6-470F-9363-BEDF53DA7B81}">
      <dgm:prSet/>
      <dgm:spPr/>
      <dgm:t>
        <a:bodyPr/>
        <a:lstStyle/>
        <a:p>
          <a:endParaRPr lang="en-US"/>
        </a:p>
      </dgm:t>
    </dgm:pt>
    <dgm:pt modelId="{8A4908AB-9243-48A5-AE2F-9C1BFAEC132C}">
      <dgm:prSet/>
      <dgm:spPr/>
      <dgm:t>
        <a:bodyPr/>
        <a:lstStyle/>
        <a:p>
          <a:r>
            <a:rPr lang="fr-FR" dirty="0"/>
            <a:t>Anges ayant suivi Satan dans sa rébellion? </a:t>
          </a:r>
          <a:endParaRPr lang="en-US" dirty="0"/>
        </a:p>
      </dgm:t>
    </dgm:pt>
    <dgm:pt modelId="{A2B092B8-2BA7-47DE-9939-D9AE41170981}" type="parTrans" cxnId="{F8B2EE17-536A-4246-AF72-40ECC3E0BAFC}">
      <dgm:prSet/>
      <dgm:spPr/>
      <dgm:t>
        <a:bodyPr/>
        <a:lstStyle/>
        <a:p>
          <a:endParaRPr lang="en-US"/>
        </a:p>
      </dgm:t>
    </dgm:pt>
    <dgm:pt modelId="{E50FD3F1-5DB3-452E-B974-61D3E02C4C4B}" type="sibTrans" cxnId="{F8B2EE17-536A-4246-AF72-40ECC3E0BAFC}">
      <dgm:prSet/>
      <dgm:spPr/>
      <dgm:t>
        <a:bodyPr/>
        <a:lstStyle/>
        <a:p>
          <a:endParaRPr lang="en-US"/>
        </a:p>
      </dgm:t>
    </dgm:pt>
    <dgm:pt modelId="{98D25C63-9DC5-49F6-B126-84C541EF8D73}">
      <dgm:prSet/>
      <dgm:spPr/>
      <dgm:t>
        <a:bodyPr/>
        <a:lstStyle/>
        <a:p>
          <a:r>
            <a:rPr lang="fr-FR" dirty="0"/>
            <a:t>Esprits désincarnés des « géants » nés des fils de Dieu, morts avec le déluge? </a:t>
          </a:r>
          <a:endParaRPr lang="en-US" dirty="0"/>
        </a:p>
      </dgm:t>
    </dgm:pt>
    <dgm:pt modelId="{A87976CF-3991-4377-8D66-8D0026E7BD98}" type="parTrans" cxnId="{A0162261-57CF-4E56-9F4D-A9A9EB77383A}">
      <dgm:prSet/>
      <dgm:spPr/>
      <dgm:t>
        <a:bodyPr/>
        <a:lstStyle/>
        <a:p>
          <a:endParaRPr lang="en-US"/>
        </a:p>
      </dgm:t>
    </dgm:pt>
    <dgm:pt modelId="{A93BF0F0-7DD5-44BC-9AE8-B4903D8886EF}" type="sibTrans" cxnId="{A0162261-57CF-4E56-9F4D-A9A9EB77383A}">
      <dgm:prSet/>
      <dgm:spPr/>
      <dgm:t>
        <a:bodyPr/>
        <a:lstStyle/>
        <a:p>
          <a:endParaRPr lang="en-US"/>
        </a:p>
      </dgm:t>
    </dgm:pt>
    <dgm:pt modelId="{732FC189-7DFD-E74C-AB17-9C1DB7DDE8C4}" type="pres">
      <dgm:prSet presAssocID="{174DB550-C81F-487C-B70F-5BC3F96F3205}" presName="linear" presStyleCnt="0">
        <dgm:presLayoutVars>
          <dgm:animLvl val="lvl"/>
          <dgm:resizeHandles val="exact"/>
        </dgm:presLayoutVars>
      </dgm:prSet>
      <dgm:spPr/>
    </dgm:pt>
    <dgm:pt modelId="{DDD8642F-8133-5542-8B43-D2BEA117E65D}" type="pres">
      <dgm:prSet presAssocID="{10DE65CD-05D7-45FE-A379-B4E471DD5281}" presName="parentText" presStyleLbl="node1" presStyleIdx="0" presStyleCnt="3">
        <dgm:presLayoutVars>
          <dgm:chMax val="0"/>
          <dgm:bulletEnabled val="1"/>
        </dgm:presLayoutVars>
      </dgm:prSet>
      <dgm:spPr/>
    </dgm:pt>
    <dgm:pt modelId="{D34A5E48-612F-1347-9010-10374E6DC0B1}" type="pres">
      <dgm:prSet presAssocID="{902C5787-536A-47E6-980E-628331EF9C59}" presName="spacer" presStyleCnt="0"/>
      <dgm:spPr/>
    </dgm:pt>
    <dgm:pt modelId="{6C520F6B-77C5-984E-9AD5-D698ACD7CC9C}" type="pres">
      <dgm:prSet presAssocID="{98D25C63-9DC5-49F6-B126-84C541EF8D73}" presName="parentText" presStyleLbl="node1" presStyleIdx="1" presStyleCnt="3">
        <dgm:presLayoutVars>
          <dgm:chMax val="0"/>
          <dgm:bulletEnabled val="1"/>
        </dgm:presLayoutVars>
      </dgm:prSet>
      <dgm:spPr/>
    </dgm:pt>
    <dgm:pt modelId="{2A19D9B8-6CB5-144A-8A6E-13FEB97E5CE2}" type="pres">
      <dgm:prSet presAssocID="{A93BF0F0-7DD5-44BC-9AE8-B4903D8886EF}" presName="spacer" presStyleCnt="0"/>
      <dgm:spPr/>
    </dgm:pt>
    <dgm:pt modelId="{4056D22B-5FAA-BD4D-AF6B-912DB0D3FC1D}" type="pres">
      <dgm:prSet presAssocID="{8A4908AB-9243-48A5-AE2F-9C1BFAEC132C}" presName="parentText" presStyleLbl="node1" presStyleIdx="2" presStyleCnt="3">
        <dgm:presLayoutVars>
          <dgm:chMax val="0"/>
          <dgm:bulletEnabled val="1"/>
        </dgm:presLayoutVars>
      </dgm:prSet>
      <dgm:spPr/>
    </dgm:pt>
  </dgm:ptLst>
  <dgm:cxnLst>
    <dgm:cxn modelId="{ADF1DA02-148D-EA49-A7A8-1079672F0EB8}" type="presOf" srcId="{10DE65CD-05D7-45FE-A379-B4E471DD5281}" destId="{DDD8642F-8133-5542-8B43-D2BEA117E65D}" srcOrd="0" destOrd="0" presId="urn:microsoft.com/office/officeart/2005/8/layout/vList2"/>
    <dgm:cxn modelId="{F8B2EE17-536A-4246-AF72-40ECC3E0BAFC}" srcId="{174DB550-C81F-487C-B70F-5BC3F96F3205}" destId="{8A4908AB-9243-48A5-AE2F-9C1BFAEC132C}" srcOrd="2" destOrd="0" parTransId="{A2B092B8-2BA7-47DE-9939-D9AE41170981}" sibTransId="{E50FD3F1-5DB3-452E-B974-61D3E02C4C4B}"/>
    <dgm:cxn modelId="{E85AC95B-62E6-470F-9363-BEDF53DA7B81}" srcId="{174DB550-C81F-487C-B70F-5BC3F96F3205}" destId="{10DE65CD-05D7-45FE-A379-B4E471DD5281}" srcOrd="0" destOrd="0" parTransId="{BAF66D5C-B3EF-469A-A7AF-A3F8C43947E0}" sibTransId="{902C5787-536A-47E6-980E-628331EF9C59}"/>
    <dgm:cxn modelId="{A0162261-57CF-4E56-9F4D-A9A9EB77383A}" srcId="{174DB550-C81F-487C-B70F-5BC3F96F3205}" destId="{98D25C63-9DC5-49F6-B126-84C541EF8D73}" srcOrd="1" destOrd="0" parTransId="{A87976CF-3991-4377-8D66-8D0026E7BD98}" sibTransId="{A93BF0F0-7DD5-44BC-9AE8-B4903D8886EF}"/>
    <dgm:cxn modelId="{6C7E9E66-534C-E341-9375-19B5B847DE41}" type="presOf" srcId="{98D25C63-9DC5-49F6-B126-84C541EF8D73}" destId="{6C520F6B-77C5-984E-9AD5-D698ACD7CC9C}" srcOrd="0" destOrd="0" presId="urn:microsoft.com/office/officeart/2005/8/layout/vList2"/>
    <dgm:cxn modelId="{D1366680-7E5F-554E-B32E-068F899AB258}" type="presOf" srcId="{8A4908AB-9243-48A5-AE2F-9C1BFAEC132C}" destId="{4056D22B-5FAA-BD4D-AF6B-912DB0D3FC1D}" srcOrd="0" destOrd="0" presId="urn:microsoft.com/office/officeart/2005/8/layout/vList2"/>
    <dgm:cxn modelId="{00B71CD8-295D-3F48-95AD-A64C12F36CAC}" type="presOf" srcId="{174DB550-C81F-487C-B70F-5BC3F96F3205}" destId="{732FC189-7DFD-E74C-AB17-9C1DB7DDE8C4}" srcOrd="0" destOrd="0" presId="urn:microsoft.com/office/officeart/2005/8/layout/vList2"/>
    <dgm:cxn modelId="{75325592-B165-0F40-8794-97BDCE3406F0}" type="presParOf" srcId="{732FC189-7DFD-E74C-AB17-9C1DB7DDE8C4}" destId="{DDD8642F-8133-5542-8B43-D2BEA117E65D}" srcOrd="0" destOrd="0" presId="urn:microsoft.com/office/officeart/2005/8/layout/vList2"/>
    <dgm:cxn modelId="{2412980B-1ACA-D54A-812E-DBBCA58E3C63}" type="presParOf" srcId="{732FC189-7DFD-E74C-AB17-9C1DB7DDE8C4}" destId="{D34A5E48-612F-1347-9010-10374E6DC0B1}" srcOrd="1" destOrd="0" presId="urn:microsoft.com/office/officeart/2005/8/layout/vList2"/>
    <dgm:cxn modelId="{914F65B5-974D-FE4E-90CB-C88D06D82068}" type="presParOf" srcId="{732FC189-7DFD-E74C-AB17-9C1DB7DDE8C4}" destId="{6C520F6B-77C5-984E-9AD5-D698ACD7CC9C}" srcOrd="2" destOrd="0" presId="urn:microsoft.com/office/officeart/2005/8/layout/vList2"/>
    <dgm:cxn modelId="{8E0D7F3E-C94B-3248-808B-C65CF31C88C9}" type="presParOf" srcId="{732FC189-7DFD-E74C-AB17-9C1DB7DDE8C4}" destId="{2A19D9B8-6CB5-144A-8A6E-13FEB97E5CE2}" srcOrd="3" destOrd="0" presId="urn:microsoft.com/office/officeart/2005/8/layout/vList2"/>
    <dgm:cxn modelId="{F4FCA853-A40E-4E43-BA29-5927AEE1510B}" type="presParOf" srcId="{732FC189-7DFD-E74C-AB17-9C1DB7DDE8C4}" destId="{4056D22B-5FAA-BD4D-AF6B-912DB0D3FC1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Conception du monde</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B250AF44-736D-4FD0-8E53-91F8BF1AE95F}">
      <dgm:prSet/>
      <dgm:spPr/>
      <dgm:t>
        <a:bodyPr/>
        <a:lstStyle/>
        <a:p>
          <a:r>
            <a:rPr lang="fr-FR" dirty="0">
              <a:solidFill>
                <a:schemeClr val="tx1"/>
              </a:solidFill>
            </a:rPr>
            <a:t>- Création et chute des esprits</a:t>
          </a:r>
          <a:endParaRPr lang="en-US" dirty="0">
            <a:solidFill>
              <a:schemeClr val="tx1"/>
            </a:solidFill>
          </a:endParaRPr>
        </a:p>
      </dgm:t>
    </dgm:pt>
    <dgm:pt modelId="{F97AD172-E809-489C-BE00-89E053A4E7A5}" type="parTrans" cxnId="{B7C633FC-D61E-4920-8237-A57E1E627E69}">
      <dgm:prSet/>
      <dgm:spPr/>
      <dgm:t>
        <a:bodyPr/>
        <a:lstStyle/>
        <a:p>
          <a:endParaRPr lang="en-US">
            <a:solidFill>
              <a:schemeClr val="tx1"/>
            </a:solidFill>
          </a:endParaRPr>
        </a:p>
      </dgm:t>
    </dgm:pt>
    <dgm:pt modelId="{2609D957-7533-4F45-AC50-BF6E6E1A5124}" type="sibTrans" cxnId="{B7C633FC-D61E-4920-8237-A57E1E627E69}">
      <dgm:prSet/>
      <dgm:spPr/>
      <dgm:t>
        <a:bodyPr/>
        <a:lstStyle/>
        <a:p>
          <a:endParaRPr lang="en-US">
            <a:solidFill>
              <a:schemeClr val="tx1"/>
            </a:solidFill>
          </a:endParaRPr>
        </a:p>
      </dgm:t>
    </dgm:pt>
    <dgm:pt modelId="{499D0A2A-64FB-45DD-AF2C-A8BD72D2A299}">
      <dgm:prSet/>
      <dgm:spPr/>
      <dgm:t>
        <a:bodyPr/>
        <a:lstStyle/>
        <a:p>
          <a:r>
            <a:rPr lang="fr-FR" dirty="0">
              <a:solidFill>
                <a:schemeClr val="tx1"/>
              </a:solidFill>
            </a:rPr>
            <a:t>- Genèse 6</a:t>
          </a:r>
          <a:endParaRPr lang="en-US" dirty="0">
            <a:solidFill>
              <a:schemeClr val="tx1"/>
            </a:solidFill>
          </a:endParaRPr>
        </a:p>
      </dgm:t>
    </dgm:pt>
    <dgm:pt modelId="{AC27B323-F40E-40CC-8FAE-FCE6210B52B4}" type="parTrans" cxnId="{ABD3006A-3E1D-4952-BF03-15B2E8704BCF}">
      <dgm:prSet/>
      <dgm:spPr/>
      <dgm:t>
        <a:bodyPr/>
        <a:lstStyle/>
        <a:p>
          <a:endParaRPr lang="en-US">
            <a:solidFill>
              <a:schemeClr val="tx1"/>
            </a:solidFill>
          </a:endParaRPr>
        </a:p>
      </dgm:t>
    </dgm:pt>
    <dgm:pt modelId="{0C18616F-809E-444A-A9DC-E85567699203}" type="sibTrans" cxnId="{ABD3006A-3E1D-4952-BF03-15B2E8704BCF}">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esprits dans l’AT</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magie et la sorcellerie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6862ED72-6D86-2A47-A19C-3F95C0B77896}" type="pres">
      <dgm:prSet presAssocID="{B250AF44-736D-4FD0-8E53-91F8BF1AE95F}" presName="parentText" presStyleLbl="node1" presStyleIdx="1" presStyleCnt="5">
        <dgm:presLayoutVars>
          <dgm:chMax val="0"/>
          <dgm:bulletEnabled val="1"/>
        </dgm:presLayoutVars>
      </dgm:prSet>
      <dgm:spPr/>
    </dgm:pt>
    <dgm:pt modelId="{28410191-A61B-ED4A-A605-EB1365843FE6}" type="pres">
      <dgm:prSet presAssocID="{2609D957-7533-4F45-AC50-BF6E6E1A5124}" presName="spacer" presStyleCnt="0"/>
      <dgm:spPr/>
    </dgm:pt>
    <dgm:pt modelId="{6E15A160-57C6-AC4B-BDDB-84F40DBCC022}" type="pres">
      <dgm:prSet presAssocID="{499D0A2A-64FB-45DD-AF2C-A8BD72D2A299}" presName="parentText" presStyleLbl="node1" presStyleIdx="2" presStyleCnt="5">
        <dgm:presLayoutVars>
          <dgm:chMax val="0"/>
          <dgm:bulletEnabled val="1"/>
        </dgm:presLayoutVars>
      </dgm:prSet>
      <dgm:spPr/>
    </dgm:pt>
    <dgm:pt modelId="{BEBF83AC-C78C-5B40-9829-9DA3C8E320E7}" type="pres">
      <dgm:prSet presAssocID="{0C18616F-809E-444A-A9DC-E85567699203}" presName="spacer" presStyleCnt="0"/>
      <dgm:spPr/>
    </dgm:pt>
    <dgm:pt modelId="{86503B7A-62D1-F74E-9F58-581D73D370FE}" type="pres">
      <dgm:prSet presAssocID="{E3A1AA5C-B25C-4978-BCAB-D4112B0BD948}" presName="parentText" presStyleLbl="node1" presStyleIdx="3" presStyleCnt="5">
        <dgm:presLayoutVars>
          <dgm:chMax val="0"/>
          <dgm:bulletEnabled val="1"/>
        </dgm:presLayoutVars>
      </dgm:prSet>
      <dgm:spPr/>
    </dgm:pt>
    <dgm:pt modelId="{556CB90D-B82A-9A46-979C-23D3E18D5E20}" type="pres">
      <dgm:prSet presAssocID="{C161513F-008C-48F5-8E7B-87585E4C9E55}"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ABD3006A-3E1D-4952-BF03-15B2E8704BCF}" srcId="{A3EB12B2-900F-4246-8299-9D85CD5B87CC}" destId="{499D0A2A-64FB-45DD-AF2C-A8BD72D2A299}" srcOrd="2" destOrd="0" parTransId="{AC27B323-F40E-40CC-8FAE-FCE6210B52B4}" sibTransId="{0C18616F-809E-444A-A9DC-E85567699203}"/>
    <dgm:cxn modelId="{381F4B6A-E4C5-DF40-98AA-53410C017C09}" type="presOf" srcId="{B250AF44-736D-4FD0-8E53-91F8BF1AE95F}" destId="{6862ED72-6D86-2A47-A19C-3F95C0B77896}"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33488CBB-B8A8-5C48-A12D-393C472E47EB}" type="presOf" srcId="{499D0A2A-64FB-45DD-AF2C-A8BD72D2A299}" destId="{6E15A160-57C6-AC4B-BDDB-84F40DBCC022}" srcOrd="0" destOrd="0" presId="urn:microsoft.com/office/officeart/2005/8/layout/vList2"/>
    <dgm:cxn modelId="{FA4CABDB-724C-45E9-9596-0EB282219C11}" srcId="{A3EB12B2-900F-4246-8299-9D85CD5B87CC}" destId="{E3A1AA5C-B25C-4978-BCAB-D4112B0BD948}" srcOrd="3"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B7C633FC-D61E-4920-8237-A57E1E627E69}" srcId="{A3EB12B2-900F-4246-8299-9D85CD5B87CC}" destId="{B250AF44-736D-4FD0-8E53-91F8BF1AE95F}" srcOrd="1" destOrd="0" parTransId="{F97AD172-E809-489C-BE00-89E053A4E7A5}" sibTransId="{2609D957-7533-4F45-AC50-BF6E6E1A5124}"/>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65DBC204-4211-1A4A-A9AF-E21004F0E2C7}" type="presParOf" srcId="{1608DA5B-5758-7B4D-A6F0-AB8B81122144}" destId="{6862ED72-6D86-2A47-A19C-3F95C0B77896}" srcOrd="2" destOrd="0" presId="urn:microsoft.com/office/officeart/2005/8/layout/vList2"/>
    <dgm:cxn modelId="{5060417C-8238-554D-88EC-A3296039595E}" type="presParOf" srcId="{1608DA5B-5758-7B4D-A6F0-AB8B81122144}" destId="{28410191-A61B-ED4A-A605-EB1365843FE6}" srcOrd="3" destOrd="0" presId="urn:microsoft.com/office/officeart/2005/8/layout/vList2"/>
    <dgm:cxn modelId="{6F025C2D-6A6C-0E43-8628-2C9FC008FEE4}" type="presParOf" srcId="{1608DA5B-5758-7B4D-A6F0-AB8B81122144}" destId="{6E15A160-57C6-AC4B-BDDB-84F40DBCC022}" srcOrd="4" destOrd="0" presId="urn:microsoft.com/office/officeart/2005/8/layout/vList2"/>
    <dgm:cxn modelId="{6BAE6D87-9994-F742-8481-E9C36B2E9542}" type="presParOf" srcId="{1608DA5B-5758-7B4D-A6F0-AB8B81122144}" destId="{BEBF83AC-C78C-5B40-9829-9DA3C8E320E7}" srcOrd="5" destOrd="0" presId="urn:microsoft.com/office/officeart/2005/8/layout/vList2"/>
    <dgm:cxn modelId="{F27A2B26-06BA-AE4F-BDB5-03A1B5A38137}" type="presParOf" srcId="{1608DA5B-5758-7B4D-A6F0-AB8B81122144}" destId="{86503B7A-62D1-F74E-9F58-581D73D370FE}" srcOrd="6" destOrd="0" presId="urn:microsoft.com/office/officeart/2005/8/layout/vList2"/>
    <dgm:cxn modelId="{AAB6836E-3A58-5747-AEBE-ECAFEA0B6EC2}" type="presParOf" srcId="{1608DA5B-5758-7B4D-A6F0-AB8B81122144}" destId="{556CB90D-B82A-9A46-979C-23D3E18D5E20}"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4FFEEF4-9BD6-4F18-9AC6-3F47E6F9748D}"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32BE4573-03A3-4435-B280-AFFE6CF072EF}">
      <dgm:prSet/>
      <dgm:spPr/>
      <dgm:t>
        <a:bodyPr/>
        <a:lstStyle/>
        <a:p>
          <a:r>
            <a:rPr lang="fr-FR" dirty="0"/>
            <a:t>Qui sont </a:t>
          </a:r>
          <a:br>
            <a:rPr lang="fr-FR" dirty="0"/>
          </a:br>
          <a:r>
            <a:rPr lang="fr-FR" dirty="0"/>
            <a:t>les « fils de Dieu » ? </a:t>
          </a:r>
          <a:endParaRPr lang="en-US" dirty="0"/>
        </a:p>
      </dgm:t>
    </dgm:pt>
    <dgm:pt modelId="{4354F2B4-7A3B-4CA9-BC6B-18D5B1D6E9B8}" type="parTrans" cxnId="{266C6DDB-5FEA-49D1-8570-A75E968D4653}">
      <dgm:prSet/>
      <dgm:spPr/>
      <dgm:t>
        <a:bodyPr/>
        <a:lstStyle/>
        <a:p>
          <a:endParaRPr lang="en-US"/>
        </a:p>
      </dgm:t>
    </dgm:pt>
    <dgm:pt modelId="{1F9B5682-DC49-4A65-B6C9-93FDC059C2EE}" type="sibTrans" cxnId="{266C6DDB-5FEA-49D1-8570-A75E968D4653}">
      <dgm:prSet/>
      <dgm:spPr/>
      <dgm:t>
        <a:bodyPr/>
        <a:lstStyle/>
        <a:p>
          <a:endParaRPr lang="en-US"/>
        </a:p>
      </dgm:t>
    </dgm:pt>
    <dgm:pt modelId="{963E2C95-0E45-4900-9B07-6113B53D4D4E}">
      <dgm:prSet/>
      <dgm:spPr/>
      <dgm:t>
        <a:bodyPr/>
        <a:lstStyle/>
        <a:p>
          <a:r>
            <a:rPr lang="fr-FR" b="1" dirty="0">
              <a:solidFill>
                <a:schemeClr val="bg1"/>
              </a:solidFill>
            </a:rPr>
            <a:t>Des hommes </a:t>
          </a:r>
          <a:r>
            <a:rPr lang="fr-FR" dirty="0">
              <a:solidFill>
                <a:schemeClr val="bg1"/>
              </a:solidFill>
            </a:rPr>
            <a:t>(1) descendants de Seth (2) rois tyranniques (3) hommes démoniaques</a:t>
          </a:r>
          <a:endParaRPr lang="en-US" dirty="0">
            <a:solidFill>
              <a:schemeClr val="bg1"/>
            </a:solidFill>
          </a:endParaRPr>
        </a:p>
      </dgm:t>
    </dgm:pt>
    <dgm:pt modelId="{841A1F51-9E90-41AE-A439-FEFF1686F2DA}" type="parTrans" cxnId="{36B62B5E-52E8-4579-B915-74A8D5D49E19}">
      <dgm:prSet/>
      <dgm:spPr/>
      <dgm:t>
        <a:bodyPr/>
        <a:lstStyle/>
        <a:p>
          <a:endParaRPr lang="en-US"/>
        </a:p>
      </dgm:t>
    </dgm:pt>
    <dgm:pt modelId="{D4A1107A-F0E4-4587-884C-5D2F8F149EF8}" type="sibTrans" cxnId="{36B62B5E-52E8-4579-B915-74A8D5D49E19}">
      <dgm:prSet/>
      <dgm:spPr/>
      <dgm:t>
        <a:bodyPr/>
        <a:lstStyle/>
        <a:p>
          <a:endParaRPr lang="en-US"/>
        </a:p>
      </dgm:t>
    </dgm:pt>
    <dgm:pt modelId="{1B00A4F4-C4EE-43CD-96ED-C14FAB8D61AB}">
      <dgm:prSet/>
      <dgm:spPr/>
      <dgm:t>
        <a:bodyPr/>
        <a:lstStyle/>
        <a:p>
          <a:r>
            <a:rPr lang="fr-FR" b="1" dirty="0">
              <a:solidFill>
                <a:schemeClr val="bg1"/>
              </a:solidFill>
            </a:rPr>
            <a:t>Des anges </a:t>
          </a:r>
          <a:r>
            <a:rPr lang="fr-FR" dirty="0">
              <a:solidFill>
                <a:schemeClr val="bg1"/>
              </a:solidFill>
            </a:rPr>
            <a:t>(1) déjà déchus (2) péchant à ce moment (3) contrôlant des hommes</a:t>
          </a:r>
          <a:endParaRPr lang="en-US" dirty="0">
            <a:solidFill>
              <a:schemeClr val="bg1"/>
            </a:solidFill>
          </a:endParaRPr>
        </a:p>
      </dgm:t>
    </dgm:pt>
    <dgm:pt modelId="{C03D0959-6632-4BBC-AA89-B3992C2C1070}" type="parTrans" cxnId="{9825B62A-B2E9-4EB9-95A1-4367446C9F12}">
      <dgm:prSet/>
      <dgm:spPr/>
      <dgm:t>
        <a:bodyPr/>
        <a:lstStyle/>
        <a:p>
          <a:endParaRPr lang="en-US"/>
        </a:p>
      </dgm:t>
    </dgm:pt>
    <dgm:pt modelId="{AA204745-3C9B-47D2-8BAD-B5C85B5ED725}" type="sibTrans" cxnId="{9825B62A-B2E9-4EB9-95A1-4367446C9F12}">
      <dgm:prSet/>
      <dgm:spPr/>
      <dgm:t>
        <a:bodyPr/>
        <a:lstStyle/>
        <a:p>
          <a:endParaRPr lang="en-US"/>
        </a:p>
      </dgm:t>
    </dgm:pt>
    <dgm:pt modelId="{F925C1CD-146F-B34C-9744-B7D378834174}" type="pres">
      <dgm:prSet presAssocID="{C4FFEEF4-9BD6-4F18-9AC6-3F47E6F9748D}" presName="linear" presStyleCnt="0">
        <dgm:presLayoutVars>
          <dgm:animLvl val="lvl"/>
          <dgm:resizeHandles val="exact"/>
        </dgm:presLayoutVars>
      </dgm:prSet>
      <dgm:spPr/>
    </dgm:pt>
    <dgm:pt modelId="{F29CE74A-E457-1D45-BD00-1EA362AB7E86}" type="pres">
      <dgm:prSet presAssocID="{32BE4573-03A3-4435-B280-AFFE6CF072EF}" presName="parentText" presStyleLbl="node1" presStyleIdx="0" presStyleCnt="1">
        <dgm:presLayoutVars>
          <dgm:chMax val="0"/>
          <dgm:bulletEnabled val="1"/>
        </dgm:presLayoutVars>
      </dgm:prSet>
      <dgm:spPr/>
    </dgm:pt>
    <dgm:pt modelId="{0F120177-0021-3742-BACB-368F4995CF67}" type="pres">
      <dgm:prSet presAssocID="{32BE4573-03A3-4435-B280-AFFE6CF072EF}" presName="childText" presStyleLbl="revTx" presStyleIdx="0" presStyleCnt="1">
        <dgm:presLayoutVars>
          <dgm:bulletEnabled val="1"/>
        </dgm:presLayoutVars>
      </dgm:prSet>
      <dgm:spPr/>
    </dgm:pt>
  </dgm:ptLst>
  <dgm:cxnLst>
    <dgm:cxn modelId="{D319D90D-6A93-3640-A384-132D1C326A9A}" type="presOf" srcId="{C4FFEEF4-9BD6-4F18-9AC6-3F47E6F9748D}" destId="{F925C1CD-146F-B34C-9744-B7D378834174}" srcOrd="0" destOrd="0" presId="urn:microsoft.com/office/officeart/2005/8/layout/vList2"/>
    <dgm:cxn modelId="{9825B62A-B2E9-4EB9-95A1-4367446C9F12}" srcId="{32BE4573-03A3-4435-B280-AFFE6CF072EF}" destId="{1B00A4F4-C4EE-43CD-96ED-C14FAB8D61AB}" srcOrd="1" destOrd="0" parTransId="{C03D0959-6632-4BBC-AA89-B3992C2C1070}" sibTransId="{AA204745-3C9B-47D2-8BAD-B5C85B5ED725}"/>
    <dgm:cxn modelId="{36B62B5E-52E8-4579-B915-74A8D5D49E19}" srcId="{32BE4573-03A3-4435-B280-AFFE6CF072EF}" destId="{963E2C95-0E45-4900-9B07-6113B53D4D4E}" srcOrd="0" destOrd="0" parTransId="{841A1F51-9E90-41AE-A439-FEFF1686F2DA}" sibTransId="{D4A1107A-F0E4-4587-884C-5D2F8F149EF8}"/>
    <dgm:cxn modelId="{5002977F-0216-A04B-BFDE-13D5099B0D7F}" type="presOf" srcId="{963E2C95-0E45-4900-9B07-6113B53D4D4E}" destId="{0F120177-0021-3742-BACB-368F4995CF67}" srcOrd="0" destOrd="0" presId="urn:microsoft.com/office/officeart/2005/8/layout/vList2"/>
    <dgm:cxn modelId="{95BEEB96-5433-EE4E-B8A9-1304AF4F3143}" type="presOf" srcId="{32BE4573-03A3-4435-B280-AFFE6CF072EF}" destId="{F29CE74A-E457-1D45-BD00-1EA362AB7E86}" srcOrd="0" destOrd="0" presId="urn:microsoft.com/office/officeart/2005/8/layout/vList2"/>
    <dgm:cxn modelId="{2EF692A9-3E8D-174B-8208-E32354FBD55F}" type="presOf" srcId="{1B00A4F4-C4EE-43CD-96ED-C14FAB8D61AB}" destId="{0F120177-0021-3742-BACB-368F4995CF67}" srcOrd="0" destOrd="1" presId="urn:microsoft.com/office/officeart/2005/8/layout/vList2"/>
    <dgm:cxn modelId="{266C6DDB-5FEA-49D1-8570-A75E968D4653}" srcId="{C4FFEEF4-9BD6-4F18-9AC6-3F47E6F9748D}" destId="{32BE4573-03A3-4435-B280-AFFE6CF072EF}" srcOrd="0" destOrd="0" parTransId="{4354F2B4-7A3B-4CA9-BC6B-18D5B1D6E9B8}" sibTransId="{1F9B5682-DC49-4A65-B6C9-93FDC059C2EE}"/>
    <dgm:cxn modelId="{72765EAF-B117-0E40-9AF2-A3F49AB5A6A7}" type="presParOf" srcId="{F925C1CD-146F-B34C-9744-B7D378834174}" destId="{F29CE74A-E457-1D45-BD00-1EA362AB7E86}" srcOrd="0" destOrd="0" presId="urn:microsoft.com/office/officeart/2005/8/layout/vList2"/>
    <dgm:cxn modelId="{44C8435D-7C51-6443-9241-E45F49CD4488}" type="presParOf" srcId="{F925C1CD-146F-B34C-9744-B7D378834174}" destId="{0F120177-0021-3742-BACB-368F4995CF6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4FFEEF4-9BD6-4F18-9AC6-3F47E6F9748D}"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32BE4573-03A3-4435-B280-AFFE6CF072EF}">
      <dgm:prSet/>
      <dgm:spPr/>
      <dgm:t>
        <a:bodyPr/>
        <a:lstStyle/>
        <a:p>
          <a:r>
            <a:rPr lang="fr-FR" dirty="0"/>
            <a:t>Qui sont </a:t>
          </a:r>
          <a:br>
            <a:rPr lang="fr-FR" dirty="0"/>
          </a:br>
          <a:r>
            <a:rPr lang="fr-FR" dirty="0"/>
            <a:t>les « </a:t>
          </a:r>
          <a:r>
            <a:rPr lang="fr-FR" dirty="0" err="1"/>
            <a:t>nephilim</a:t>
          </a:r>
          <a:r>
            <a:rPr lang="fr-FR" dirty="0"/>
            <a:t> » ? </a:t>
          </a:r>
          <a:endParaRPr lang="en-US" dirty="0"/>
        </a:p>
      </dgm:t>
    </dgm:pt>
    <dgm:pt modelId="{4354F2B4-7A3B-4CA9-BC6B-18D5B1D6E9B8}" type="parTrans" cxnId="{266C6DDB-5FEA-49D1-8570-A75E968D4653}">
      <dgm:prSet/>
      <dgm:spPr/>
      <dgm:t>
        <a:bodyPr/>
        <a:lstStyle/>
        <a:p>
          <a:endParaRPr lang="en-US"/>
        </a:p>
      </dgm:t>
    </dgm:pt>
    <dgm:pt modelId="{1F9B5682-DC49-4A65-B6C9-93FDC059C2EE}" type="sibTrans" cxnId="{266C6DDB-5FEA-49D1-8570-A75E968D4653}">
      <dgm:prSet/>
      <dgm:spPr/>
      <dgm:t>
        <a:bodyPr/>
        <a:lstStyle/>
        <a:p>
          <a:endParaRPr lang="en-US"/>
        </a:p>
      </dgm:t>
    </dgm:pt>
    <dgm:pt modelId="{963E2C95-0E45-4900-9B07-6113B53D4D4E}">
      <dgm:prSet/>
      <dgm:spPr/>
      <dgm:t>
        <a:bodyPr/>
        <a:lstStyle/>
        <a:p>
          <a:r>
            <a:rPr lang="en-US" dirty="0">
              <a:solidFill>
                <a:schemeClr val="bg1"/>
              </a:solidFill>
            </a:rPr>
            <a:t> de “</a:t>
          </a:r>
          <a:r>
            <a:rPr lang="en-US" dirty="0" err="1">
              <a:solidFill>
                <a:schemeClr val="bg1"/>
              </a:solidFill>
            </a:rPr>
            <a:t>naphal</a:t>
          </a:r>
          <a:r>
            <a:rPr lang="en-US" dirty="0">
              <a:solidFill>
                <a:schemeClr val="bg1"/>
              </a:solidFill>
            </a:rPr>
            <a:t>” </a:t>
          </a:r>
          <a:r>
            <a:rPr lang="en-US" dirty="0" err="1">
              <a:solidFill>
                <a:schemeClr val="bg1"/>
              </a:solidFill>
            </a:rPr>
            <a:t>tomber</a:t>
          </a:r>
          <a:r>
            <a:rPr lang="en-US" dirty="0">
              <a:solidFill>
                <a:schemeClr val="bg1"/>
              </a:solidFill>
            </a:rPr>
            <a:t>? </a:t>
          </a:r>
        </a:p>
      </dgm:t>
    </dgm:pt>
    <dgm:pt modelId="{841A1F51-9E90-41AE-A439-FEFF1686F2DA}" type="parTrans" cxnId="{36B62B5E-52E8-4579-B915-74A8D5D49E19}">
      <dgm:prSet/>
      <dgm:spPr/>
      <dgm:t>
        <a:bodyPr/>
        <a:lstStyle/>
        <a:p>
          <a:endParaRPr lang="en-US"/>
        </a:p>
      </dgm:t>
    </dgm:pt>
    <dgm:pt modelId="{D4A1107A-F0E4-4587-884C-5D2F8F149EF8}" type="sibTrans" cxnId="{36B62B5E-52E8-4579-B915-74A8D5D49E19}">
      <dgm:prSet/>
      <dgm:spPr/>
      <dgm:t>
        <a:bodyPr/>
        <a:lstStyle/>
        <a:p>
          <a:endParaRPr lang="en-US"/>
        </a:p>
      </dgm:t>
    </dgm:pt>
    <dgm:pt modelId="{C6FFBD5F-9829-DC43-A943-2D71B5B512E3}">
      <dgm:prSet/>
      <dgm:spPr/>
      <dgm:t>
        <a:bodyPr/>
        <a:lstStyle/>
        <a:p>
          <a:r>
            <a:rPr lang="en-US" dirty="0">
              <a:solidFill>
                <a:schemeClr val="bg1"/>
              </a:solidFill>
            </a:rPr>
            <a:t>Race mi-homme mi-demon. </a:t>
          </a:r>
        </a:p>
      </dgm:t>
    </dgm:pt>
    <dgm:pt modelId="{1E861031-A3F5-EB47-8FC8-0E3FAE5664E1}" type="parTrans" cxnId="{9FDAB366-0DBF-EF43-9E98-FA6CF49D1D91}">
      <dgm:prSet/>
      <dgm:spPr/>
    </dgm:pt>
    <dgm:pt modelId="{3110ADDD-D6F1-574A-84F9-9B9219C12017}" type="sibTrans" cxnId="{9FDAB366-0DBF-EF43-9E98-FA6CF49D1D91}">
      <dgm:prSet/>
      <dgm:spPr/>
    </dgm:pt>
    <dgm:pt modelId="{D6E538E5-1DDC-2245-99E0-2244E25F5163}">
      <dgm:prSet/>
      <dgm:spPr/>
      <dgm:t>
        <a:bodyPr/>
        <a:lstStyle/>
        <a:p>
          <a:r>
            <a:rPr lang="en-US" dirty="0" err="1">
              <a:solidFill>
                <a:schemeClr val="bg1"/>
              </a:solidFill>
            </a:rPr>
            <a:t>Détruite</a:t>
          </a:r>
          <a:r>
            <a:rPr lang="en-US" dirty="0">
              <a:solidFill>
                <a:schemeClr val="bg1"/>
              </a:solidFill>
            </a:rPr>
            <a:t>, </a:t>
          </a:r>
          <a:r>
            <a:rPr lang="en-US" dirty="0" err="1">
              <a:solidFill>
                <a:schemeClr val="bg1"/>
              </a:solidFill>
            </a:rPr>
            <a:t>puis</a:t>
          </a:r>
          <a:r>
            <a:rPr lang="en-US" dirty="0">
              <a:solidFill>
                <a:schemeClr val="bg1"/>
              </a:solidFill>
            </a:rPr>
            <a:t> </a:t>
          </a:r>
          <a:r>
            <a:rPr lang="en-US" dirty="0" err="1">
              <a:solidFill>
                <a:schemeClr val="bg1"/>
              </a:solidFill>
            </a:rPr>
            <a:t>emblématique</a:t>
          </a:r>
          <a:r>
            <a:rPr lang="en-US" dirty="0">
              <a:solidFill>
                <a:schemeClr val="bg1"/>
              </a:solidFill>
            </a:rPr>
            <a:t> (Nb 13.30…)</a:t>
          </a:r>
        </a:p>
      </dgm:t>
    </dgm:pt>
    <dgm:pt modelId="{195784E8-4FE0-454C-8195-9631719FDA0E}" type="parTrans" cxnId="{06BD778C-6AED-F147-9317-BD1157DB743B}">
      <dgm:prSet/>
      <dgm:spPr/>
    </dgm:pt>
    <dgm:pt modelId="{8F9FDD6C-CCF1-4542-A807-EFE53F56B569}" type="sibTrans" cxnId="{06BD778C-6AED-F147-9317-BD1157DB743B}">
      <dgm:prSet/>
      <dgm:spPr/>
    </dgm:pt>
    <dgm:pt modelId="{F925C1CD-146F-B34C-9744-B7D378834174}" type="pres">
      <dgm:prSet presAssocID="{C4FFEEF4-9BD6-4F18-9AC6-3F47E6F9748D}" presName="linear" presStyleCnt="0">
        <dgm:presLayoutVars>
          <dgm:animLvl val="lvl"/>
          <dgm:resizeHandles val="exact"/>
        </dgm:presLayoutVars>
      </dgm:prSet>
      <dgm:spPr/>
    </dgm:pt>
    <dgm:pt modelId="{F29CE74A-E457-1D45-BD00-1EA362AB7E86}" type="pres">
      <dgm:prSet presAssocID="{32BE4573-03A3-4435-B280-AFFE6CF072EF}" presName="parentText" presStyleLbl="node1" presStyleIdx="0" presStyleCnt="1">
        <dgm:presLayoutVars>
          <dgm:chMax val="0"/>
          <dgm:bulletEnabled val="1"/>
        </dgm:presLayoutVars>
      </dgm:prSet>
      <dgm:spPr/>
    </dgm:pt>
    <dgm:pt modelId="{0F120177-0021-3742-BACB-368F4995CF67}" type="pres">
      <dgm:prSet presAssocID="{32BE4573-03A3-4435-B280-AFFE6CF072EF}" presName="childText" presStyleLbl="revTx" presStyleIdx="0" presStyleCnt="1">
        <dgm:presLayoutVars>
          <dgm:bulletEnabled val="1"/>
        </dgm:presLayoutVars>
      </dgm:prSet>
      <dgm:spPr/>
    </dgm:pt>
  </dgm:ptLst>
  <dgm:cxnLst>
    <dgm:cxn modelId="{D319D90D-6A93-3640-A384-132D1C326A9A}" type="presOf" srcId="{C4FFEEF4-9BD6-4F18-9AC6-3F47E6F9748D}" destId="{F925C1CD-146F-B34C-9744-B7D378834174}" srcOrd="0" destOrd="0" presId="urn:microsoft.com/office/officeart/2005/8/layout/vList2"/>
    <dgm:cxn modelId="{1D452133-25BC-0742-B8F4-6008C6335A94}" type="presOf" srcId="{C6FFBD5F-9829-DC43-A943-2D71B5B512E3}" destId="{0F120177-0021-3742-BACB-368F4995CF67}" srcOrd="0" destOrd="1" presId="urn:microsoft.com/office/officeart/2005/8/layout/vList2"/>
    <dgm:cxn modelId="{36B62B5E-52E8-4579-B915-74A8D5D49E19}" srcId="{32BE4573-03A3-4435-B280-AFFE6CF072EF}" destId="{963E2C95-0E45-4900-9B07-6113B53D4D4E}" srcOrd="0" destOrd="0" parTransId="{841A1F51-9E90-41AE-A439-FEFF1686F2DA}" sibTransId="{D4A1107A-F0E4-4587-884C-5D2F8F149EF8}"/>
    <dgm:cxn modelId="{9FDAB366-0DBF-EF43-9E98-FA6CF49D1D91}" srcId="{32BE4573-03A3-4435-B280-AFFE6CF072EF}" destId="{C6FFBD5F-9829-DC43-A943-2D71B5B512E3}" srcOrd="1" destOrd="0" parTransId="{1E861031-A3F5-EB47-8FC8-0E3FAE5664E1}" sibTransId="{3110ADDD-D6F1-574A-84F9-9B9219C12017}"/>
    <dgm:cxn modelId="{5002977F-0216-A04B-BFDE-13D5099B0D7F}" type="presOf" srcId="{963E2C95-0E45-4900-9B07-6113B53D4D4E}" destId="{0F120177-0021-3742-BACB-368F4995CF67}" srcOrd="0" destOrd="0" presId="urn:microsoft.com/office/officeart/2005/8/layout/vList2"/>
    <dgm:cxn modelId="{06BD778C-6AED-F147-9317-BD1157DB743B}" srcId="{32BE4573-03A3-4435-B280-AFFE6CF072EF}" destId="{D6E538E5-1DDC-2245-99E0-2244E25F5163}" srcOrd="2" destOrd="0" parTransId="{195784E8-4FE0-454C-8195-9631719FDA0E}" sibTransId="{8F9FDD6C-CCF1-4542-A807-EFE53F56B569}"/>
    <dgm:cxn modelId="{95BEEB96-5433-EE4E-B8A9-1304AF4F3143}" type="presOf" srcId="{32BE4573-03A3-4435-B280-AFFE6CF072EF}" destId="{F29CE74A-E457-1D45-BD00-1EA362AB7E86}" srcOrd="0" destOrd="0" presId="urn:microsoft.com/office/officeart/2005/8/layout/vList2"/>
    <dgm:cxn modelId="{266C6DDB-5FEA-49D1-8570-A75E968D4653}" srcId="{C4FFEEF4-9BD6-4F18-9AC6-3F47E6F9748D}" destId="{32BE4573-03A3-4435-B280-AFFE6CF072EF}" srcOrd="0" destOrd="0" parTransId="{4354F2B4-7A3B-4CA9-BC6B-18D5B1D6E9B8}" sibTransId="{1F9B5682-DC49-4A65-B6C9-93FDC059C2EE}"/>
    <dgm:cxn modelId="{466A6BDF-84E5-C543-9D6E-C87C198C9CB7}" type="presOf" srcId="{D6E538E5-1DDC-2245-99E0-2244E25F5163}" destId="{0F120177-0021-3742-BACB-368F4995CF67}" srcOrd="0" destOrd="2" presId="urn:microsoft.com/office/officeart/2005/8/layout/vList2"/>
    <dgm:cxn modelId="{72765EAF-B117-0E40-9AF2-A3F49AB5A6A7}" type="presParOf" srcId="{F925C1CD-146F-B34C-9744-B7D378834174}" destId="{F29CE74A-E457-1D45-BD00-1EA362AB7E86}" srcOrd="0" destOrd="0" presId="urn:microsoft.com/office/officeart/2005/8/layout/vList2"/>
    <dgm:cxn modelId="{44C8435D-7C51-6443-9241-E45F49CD4488}" type="presParOf" srcId="{F925C1CD-146F-B34C-9744-B7D378834174}" destId="{0F120177-0021-3742-BACB-368F4995CF6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74DB550-C81F-487C-B70F-5BC3F96F3205}"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10DE65CD-05D7-45FE-A379-B4E471DD5281}">
      <dgm:prSet/>
      <dgm:spPr/>
      <dgm:t>
        <a:bodyPr/>
        <a:lstStyle/>
        <a:p>
          <a:r>
            <a:rPr lang="fr-FR" dirty="0"/>
            <a:t>Esprits désincarnés d’une race </a:t>
          </a:r>
          <a:br>
            <a:rPr lang="fr-FR" dirty="0"/>
          </a:br>
          <a:r>
            <a:rPr lang="fr-FR" dirty="0" err="1"/>
            <a:t>pré-Adamite</a:t>
          </a:r>
          <a:r>
            <a:rPr lang="fr-FR" dirty="0"/>
            <a:t>?</a:t>
          </a:r>
          <a:endParaRPr lang="en-US" dirty="0"/>
        </a:p>
      </dgm:t>
    </dgm:pt>
    <dgm:pt modelId="{BAF66D5C-B3EF-469A-A7AF-A3F8C43947E0}" type="parTrans" cxnId="{E85AC95B-62E6-470F-9363-BEDF53DA7B81}">
      <dgm:prSet/>
      <dgm:spPr/>
      <dgm:t>
        <a:bodyPr/>
        <a:lstStyle/>
        <a:p>
          <a:endParaRPr lang="en-US"/>
        </a:p>
      </dgm:t>
    </dgm:pt>
    <dgm:pt modelId="{902C5787-536A-47E6-980E-628331EF9C59}" type="sibTrans" cxnId="{E85AC95B-62E6-470F-9363-BEDF53DA7B81}">
      <dgm:prSet/>
      <dgm:spPr/>
      <dgm:t>
        <a:bodyPr/>
        <a:lstStyle/>
        <a:p>
          <a:endParaRPr lang="en-US"/>
        </a:p>
      </dgm:t>
    </dgm:pt>
    <dgm:pt modelId="{8A4908AB-9243-48A5-AE2F-9C1BFAEC132C}">
      <dgm:prSet/>
      <dgm:spPr/>
      <dgm:t>
        <a:bodyPr/>
        <a:lstStyle/>
        <a:p>
          <a:r>
            <a:rPr lang="fr-FR" dirty="0"/>
            <a:t>Anges ayant suivi Satan dans sa rébellion? </a:t>
          </a:r>
          <a:endParaRPr lang="en-US" dirty="0"/>
        </a:p>
      </dgm:t>
    </dgm:pt>
    <dgm:pt modelId="{A2B092B8-2BA7-47DE-9939-D9AE41170981}" type="parTrans" cxnId="{F8B2EE17-536A-4246-AF72-40ECC3E0BAFC}">
      <dgm:prSet/>
      <dgm:spPr/>
      <dgm:t>
        <a:bodyPr/>
        <a:lstStyle/>
        <a:p>
          <a:endParaRPr lang="en-US"/>
        </a:p>
      </dgm:t>
    </dgm:pt>
    <dgm:pt modelId="{E50FD3F1-5DB3-452E-B974-61D3E02C4C4B}" type="sibTrans" cxnId="{F8B2EE17-536A-4246-AF72-40ECC3E0BAFC}">
      <dgm:prSet/>
      <dgm:spPr/>
      <dgm:t>
        <a:bodyPr/>
        <a:lstStyle/>
        <a:p>
          <a:endParaRPr lang="en-US"/>
        </a:p>
      </dgm:t>
    </dgm:pt>
    <dgm:pt modelId="{98D25C63-9DC5-49F6-B126-84C541EF8D73}">
      <dgm:prSet/>
      <dgm:spPr/>
      <dgm:t>
        <a:bodyPr/>
        <a:lstStyle/>
        <a:p>
          <a:r>
            <a:rPr lang="fr-FR" dirty="0"/>
            <a:t>Esprits désincarnés des « géants » nés des fils de Dieu, morts avec le déluge? </a:t>
          </a:r>
          <a:endParaRPr lang="en-US" dirty="0"/>
        </a:p>
      </dgm:t>
    </dgm:pt>
    <dgm:pt modelId="{A87976CF-3991-4377-8D66-8D0026E7BD98}" type="parTrans" cxnId="{A0162261-57CF-4E56-9F4D-A9A9EB77383A}">
      <dgm:prSet/>
      <dgm:spPr/>
      <dgm:t>
        <a:bodyPr/>
        <a:lstStyle/>
        <a:p>
          <a:endParaRPr lang="en-US"/>
        </a:p>
      </dgm:t>
    </dgm:pt>
    <dgm:pt modelId="{A93BF0F0-7DD5-44BC-9AE8-B4903D8886EF}" type="sibTrans" cxnId="{A0162261-57CF-4E56-9F4D-A9A9EB77383A}">
      <dgm:prSet/>
      <dgm:spPr/>
      <dgm:t>
        <a:bodyPr/>
        <a:lstStyle/>
        <a:p>
          <a:endParaRPr lang="en-US"/>
        </a:p>
      </dgm:t>
    </dgm:pt>
    <dgm:pt modelId="{732FC189-7DFD-E74C-AB17-9C1DB7DDE8C4}" type="pres">
      <dgm:prSet presAssocID="{174DB550-C81F-487C-B70F-5BC3F96F3205}" presName="linear" presStyleCnt="0">
        <dgm:presLayoutVars>
          <dgm:animLvl val="lvl"/>
          <dgm:resizeHandles val="exact"/>
        </dgm:presLayoutVars>
      </dgm:prSet>
      <dgm:spPr/>
    </dgm:pt>
    <dgm:pt modelId="{DDD8642F-8133-5542-8B43-D2BEA117E65D}" type="pres">
      <dgm:prSet presAssocID="{10DE65CD-05D7-45FE-A379-B4E471DD5281}" presName="parentText" presStyleLbl="node1" presStyleIdx="0" presStyleCnt="3">
        <dgm:presLayoutVars>
          <dgm:chMax val="0"/>
          <dgm:bulletEnabled val="1"/>
        </dgm:presLayoutVars>
      </dgm:prSet>
      <dgm:spPr/>
    </dgm:pt>
    <dgm:pt modelId="{D34A5E48-612F-1347-9010-10374E6DC0B1}" type="pres">
      <dgm:prSet presAssocID="{902C5787-536A-47E6-980E-628331EF9C59}" presName="spacer" presStyleCnt="0"/>
      <dgm:spPr/>
    </dgm:pt>
    <dgm:pt modelId="{6C520F6B-77C5-984E-9AD5-D698ACD7CC9C}" type="pres">
      <dgm:prSet presAssocID="{98D25C63-9DC5-49F6-B126-84C541EF8D73}" presName="parentText" presStyleLbl="node1" presStyleIdx="1" presStyleCnt="3">
        <dgm:presLayoutVars>
          <dgm:chMax val="0"/>
          <dgm:bulletEnabled val="1"/>
        </dgm:presLayoutVars>
      </dgm:prSet>
      <dgm:spPr/>
    </dgm:pt>
    <dgm:pt modelId="{2A19D9B8-6CB5-144A-8A6E-13FEB97E5CE2}" type="pres">
      <dgm:prSet presAssocID="{A93BF0F0-7DD5-44BC-9AE8-B4903D8886EF}" presName="spacer" presStyleCnt="0"/>
      <dgm:spPr/>
    </dgm:pt>
    <dgm:pt modelId="{4056D22B-5FAA-BD4D-AF6B-912DB0D3FC1D}" type="pres">
      <dgm:prSet presAssocID="{8A4908AB-9243-48A5-AE2F-9C1BFAEC132C}" presName="parentText" presStyleLbl="node1" presStyleIdx="2" presStyleCnt="3">
        <dgm:presLayoutVars>
          <dgm:chMax val="0"/>
          <dgm:bulletEnabled val="1"/>
        </dgm:presLayoutVars>
      </dgm:prSet>
      <dgm:spPr/>
    </dgm:pt>
  </dgm:ptLst>
  <dgm:cxnLst>
    <dgm:cxn modelId="{ADF1DA02-148D-EA49-A7A8-1079672F0EB8}" type="presOf" srcId="{10DE65CD-05D7-45FE-A379-B4E471DD5281}" destId="{DDD8642F-8133-5542-8B43-D2BEA117E65D}" srcOrd="0" destOrd="0" presId="urn:microsoft.com/office/officeart/2005/8/layout/vList2"/>
    <dgm:cxn modelId="{F8B2EE17-536A-4246-AF72-40ECC3E0BAFC}" srcId="{174DB550-C81F-487C-B70F-5BC3F96F3205}" destId="{8A4908AB-9243-48A5-AE2F-9C1BFAEC132C}" srcOrd="2" destOrd="0" parTransId="{A2B092B8-2BA7-47DE-9939-D9AE41170981}" sibTransId="{E50FD3F1-5DB3-452E-B974-61D3E02C4C4B}"/>
    <dgm:cxn modelId="{E85AC95B-62E6-470F-9363-BEDF53DA7B81}" srcId="{174DB550-C81F-487C-B70F-5BC3F96F3205}" destId="{10DE65CD-05D7-45FE-A379-B4E471DD5281}" srcOrd="0" destOrd="0" parTransId="{BAF66D5C-B3EF-469A-A7AF-A3F8C43947E0}" sibTransId="{902C5787-536A-47E6-980E-628331EF9C59}"/>
    <dgm:cxn modelId="{A0162261-57CF-4E56-9F4D-A9A9EB77383A}" srcId="{174DB550-C81F-487C-B70F-5BC3F96F3205}" destId="{98D25C63-9DC5-49F6-B126-84C541EF8D73}" srcOrd="1" destOrd="0" parTransId="{A87976CF-3991-4377-8D66-8D0026E7BD98}" sibTransId="{A93BF0F0-7DD5-44BC-9AE8-B4903D8886EF}"/>
    <dgm:cxn modelId="{6C7E9E66-534C-E341-9375-19B5B847DE41}" type="presOf" srcId="{98D25C63-9DC5-49F6-B126-84C541EF8D73}" destId="{6C520F6B-77C5-984E-9AD5-D698ACD7CC9C}" srcOrd="0" destOrd="0" presId="urn:microsoft.com/office/officeart/2005/8/layout/vList2"/>
    <dgm:cxn modelId="{D1366680-7E5F-554E-B32E-068F899AB258}" type="presOf" srcId="{8A4908AB-9243-48A5-AE2F-9C1BFAEC132C}" destId="{4056D22B-5FAA-BD4D-AF6B-912DB0D3FC1D}" srcOrd="0" destOrd="0" presId="urn:microsoft.com/office/officeart/2005/8/layout/vList2"/>
    <dgm:cxn modelId="{00B71CD8-295D-3F48-95AD-A64C12F36CAC}" type="presOf" srcId="{174DB550-C81F-487C-B70F-5BC3F96F3205}" destId="{732FC189-7DFD-E74C-AB17-9C1DB7DDE8C4}" srcOrd="0" destOrd="0" presId="urn:microsoft.com/office/officeart/2005/8/layout/vList2"/>
    <dgm:cxn modelId="{75325592-B165-0F40-8794-97BDCE3406F0}" type="presParOf" srcId="{732FC189-7DFD-E74C-AB17-9C1DB7DDE8C4}" destId="{DDD8642F-8133-5542-8B43-D2BEA117E65D}" srcOrd="0" destOrd="0" presId="urn:microsoft.com/office/officeart/2005/8/layout/vList2"/>
    <dgm:cxn modelId="{2412980B-1ACA-D54A-812E-DBBCA58E3C63}" type="presParOf" srcId="{732FC189-7DFD-E74C-AB17-9C1DB7DDE8C4}" destId="{D34A5E48-612F-1347-9010-10374E6DC0B1}" srcOrd="1" destOrd="0" presId="urn:microsoft.com/office/officeart/2005/8/layout/vList2"/>
    <dgm:cxn modelId="{914F65B5-974D-FE4E-90CB-C88D06D82068}" type="presParOf" srcId="{732FC189-7DFD-E74C-AB17-9C1DB7DDE8C4}" destId="{6C520F6B-77C5-984E-9AD5-D698ACD7CC9C}" srcOrd="2" destOrd="0" presId="urn:microsoft.com/office/officeart/2005/8/layout/vList2"/>
    <dgm:cxn modelId="{8E0D7F3E-C94B-3248-808B-C65CF31C88C9}" type="presParOf" srcId="{732FC189-7DFD-E74C-AB17-9C1DB7DDE8C4}" destId="{2A19D9B8-6CB5-144A-8A6E-13FEB97E5CE2}" srcOrd="3" destOrd="0" presId="urn:microsoft.com/office/officeart/2005/8/layout/vList2"/>
    <dgm:cxn modelId="{F4FCA853-A40E-4E43-BA29-5927AEE1510B}" type="presParOf" srcId="{732FC189-7DFD-E74C-AB17-9C1DB7DDE8C4}" destId="{4056D22B-5FAA-BD4D-AF6B-912DB0D3FC1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Conception du monde</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B250AF44-736D-4FD0-8E53-91F8BF1AE95F}">
      <dgm:prSet/>
      <dgm:spPr/>
      <dgm:t>
        <a:bodyPr/>
        <a:lstStyle/>
        <a:p>
          <a:r>
            <a:rPr lang="fr-FR" dirty="0">
              <a:solidFill>
                <a:schemeClr val="tx1"/>
              </a:solidFill>
            </a:rPr>
            <a:t>- Création et chute des esprits</a:t>
          </a:r>
          <a:endParaRPr lang="en-US" dirty="0">
            <a:solidFill>
              <a:schemeClr val="tx1"/>
            </a:solidFill>
          </a:endParaRPr>
        </a:p>
      </dgm:t>
    </dgm:pt>
    <dgm:pt modelId="{F97AD172-E809-489C-BE00-89E053A4E7A5}" type="parTrans" cxnId="{B7C633FC-D61E-4920-8237-A57E1E627E69}">
      <dgm:prSet/>
      <dgm:spPr/>
      <dgm:t>
        <a:bodyPr/>
        <a:lstStyle/>
        <a:p>
          <a:endParaRPr lang="en-US">
            <a:solidFill>
              <a:schemeClr val="tx1"/>
            </a:solidFill>
          </a:endParaRPr>
        </a:p>
      </dgm:t>
    </dgm:pt>
    <dgm:pt modelId="{2609D957-7533-4F45-AC50-BF6E6E1A5124}" type="sibTrans" cxnId="{B7C633FC-D61E-4920-8237-A57E1E627E69}">
      <dgm:prSet/>
      <dgm:spPr/>
      <dgm:t>
        <a:bodyPr/>
        <a:lstStyle/>
        <a:p>
          <a:endParaRPr lang="en-US">
            <a:solidFill>
              <a:schemeClr val="tx1"/>
            </a:solidFill>
          </a:endParaRPr>
        </a:p>
      </dgm:t>
    </dgm:pt>
    <dgm:pt modelId="{499D0A2A-64FB-45DD-AF2C-A8BD72D2A299}">
      <dgm:prSet/>
      <dgm:spPr/>
      <dgm:t>
        <a:bodyPr/>
        <a:lstStyle/>
        <a:p>
          <a:r>
            <a:rPr lang="fr-FR" dirty="0">
              <a:solidFill>
                <a:schemeClr val="tx1"/>
              </a:solidFill>
            </a:rPr>
            <a:t>- Genèse 6</a:t>
          </a:r>
          <a:endParaRPr lang="en-US" dirty="0">
            <a:solidFill>
              <a:schemeClr val="tx1"/>
            </a:solidFill>
          </a:endParaRPr>
        </a:p>
      </dgm:t>
    </dgm:pt>
    <dgm:pt modelId="{AC27B323-F40E-40CC-8FAE-FCE6210B52B4}" type="parTrans" cxnId="{ABD3006A-3E1D-4952-BF03-15B2E8704BCF}">
      <dgm:prSet/>
      <dgm:spPr/>
      <dgm:t>
        <a:bodyPr/>
        <a:lstStyle/>
        <a:p>
          <a:endParaRPr lang="en-US">
            <a:solidFill>
              <a:schemeClr val="tx1"/>
            </a:solidFill>
          </a:endParaRPr>
        </a:p>
      </dgm:t>
    </dgm:pt>
    <dgm:pt modelId="{0C18616F-809E-444A-A9DC-E85567699203}" type="sibTrans" cxnId="{ABD3006A-3E1D-4952-BF03-15B2E8704BCF}">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esprits dans l’AT</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magie et la sorcellerie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6862ED72-6D86-2A47-A19C-3F95C0B77896}" type="pres">
      <dgm:prSet presAssocID="{B250AF44-736D-4FD0-8E53-91F8BF1AE95F}" presName="parentText" presStyleLbl="node1" presStyleIdx="1" presStyleCnt="5">
        <dgm:presLayoutVars>
          <dgm:chMax val="0"/>
          <dgm:bulletEnabled val="1"/>
        </dgm:presLayoutVars>
      </dgm:prSet>
      <dgm:spPr/>
    </dgm:pt>
    <dgm:pt modelId="{28410191-A61B-ED4A-A605-EB1365843FE6}" type="pres">
      <dgm:prSet presAssocID="{2609D957-7533-4F45-AC50-BF6E6E1A5124}" presName="spacer" presStyleCnt="0"/>
      <dgm:spPr/>
    </dgm:pt>
    <dgm:pt modelId="{6E15A160-57C6-AC4B-BDDB-84F40DBCC022}" type="pres">
      <dgm:prSet presAssocID="{499D0A2A-64FB-45DD-AF2C-A8BD72D2A299}" presName="parentText" presStyleLbl="node1" presStyleIdx="2" presStyleCnt="5">
        <dgm:presLayoutVars>
          <dgm:chMax val="0"/>
          <dgm:bulletEnabled val="1"/>
        </dgm:presLayoutVars>
      </dgm:prSet>
      <dgm:spPr/>
    </dgm:pt>
    <dgm:pt modelId="{BEBF83AC-C78C-5B40-9829-9DA3C8E320E7}" type="pres">
      <dgm:prSet presAssocID="{0C18616F-809E-444A-A9DC-E85567699203}" presName="spacer" presStyleCnt="0"/>
      <dgm:spPr/>
    </dgm:pt>
    <dgm:pt modelId="{86503B7A-62D1-F74E-9F58-581D73D370FE}" type="pres">
      <dgm:prSet presAssocID="{E3A1AA5C-B25C-4978-BCAB-D4112B0BD948}" presName="parentText" presStyleLbl="node1" presStyleIdx="3" presStyleCnt="5">
        <dgm:presLayoutVars>
          <dgm:chMax val="0"/>
          <dgm:bulletEnabled val="1"/>
        </dgm:presLayoutVars>
      </dgm:prSet>
      <dgm:spPr/>
    </dgm:pt>
    <dgm:pt modelId="{556CB90D-B82A-9A46-979C-23D3E18D5E20}" type="pres">
      <dgm:prSet presAssocID="{C161513F-008C-48F5-8E7B-87585E4C9E55}"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ABD3006A-3E1D-4952-BF03-15B2E8704BCF}" srcId="{A3EB12B2-900F-4246-8299-9D85CD5B87CC}" destId="{499D0A2A-64FB-45DD-AF2C-A8BD72D2A299}" srcOrd="2" destOrd="0" parTransId="{AC27B323-F40E-40CC-8FAE-FCE6210B52B4}" sibTransId="{0C18616F-809E-444A-A9DC-E85567699203}"/>
    <dgm:cxn modelId="{381F4B6A-E4C5-DF40-98AA-53410C017C09}" type="presOf" srcId="{B250AF44-736D-4FD0-8E53-91F8BF1AE95F}" destId="{6862ED72-6D86-2A47-A19C-3F95C0B77896}"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33488CBB-B8A8-5C48-A12D-393C472E47EB}" type="presOf" srcId="{499D0A2A-64FB-45DD-AF2C-A8BD72D2A299}" destId="{6E15A160-57C6-AC4B-BDDB-84F40DBCC022}" srcOrd="0" destOrd="0" presId="urn:microsoft.com/office/officeart/2005/8/layout/vList2"/>
    <dgm:cxn modelId="{FA4CABDB-724C-45E9-9596-0EB282219C11}" srcId="{A3EB12B2-900F-4246-8299-9D85CD5B87CC}" destId="{E3A1AA5C-B25C-4978-BCAB-D4112B0BD948}" srcOrd="3"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B7C633FC-D61E-4920-8237-A57E1E627E69}" srcId="{A3EB12B2-900F-4246-8299-9D85CD5B87CC}" destId="{B250AF44-736D-4FD0-8E53-91F8BF1AE95F}" srcOrd="1" destOrd="0" parTransId="{F97AD172-E809-489C-BE00-89E053A4E7A5}" sibTransId="{2609D957-7533-4F45-AC50-BF6E6E1A5124}"/>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65DBC204-4211-1A4A-A9AF-E21004F0E2C7}" type="presParOf" srcId="{1608DA5B-5758-7B4D-A6F0-AB8B81122144}" destId="{6862ED72-6D86-2A47-A19C-3F95C0B77896}" srcOrd="2" destOrd="0" presId="urn:microsoft.com/office/officeart/2005/8/layout/vList2"/>
    <dgm:cxn modelId="{5060417C-8238-554D-88EC-A3296039595E}" type="presParOf" srcId="{1608DA5B-5758-7B4D-A6F0-AB8B81122144}" destId="{28410191-A61B-ED4A-A605-EB1365843FE6}" srcOrd="3" destOrd="0" presId="urn:microsoft.com/office/officeart/2005/8/layout/vList2"/>
    <dgm:cxn modelId="{6F025C2D-6A6C-0E43-8628-2C9FC008FEE4}" type="presParOf" srcId="{1608DA5B-5758-7B4D-A6F0-AB8B81122144}" destId="{6E15A160-57C6-AC4B-BDDB-84F40DBCC022}" srcOrd="4" destOrd="0" presId="urn:microsoft.com/office/officeart/2005/8/layout/vList2"/>
    <dgm:cxn modelId="{6BAE6D87-9994-F742-8481-E9C36B2E9542}" type="presParOf" srcId="{1608DA5B-5758-7B4D-A6F0-AB8B81122144}" destId="{BEBF83AC-C78C-5B40-9829-9DA3C8E320E7}" srcOrd="5" destOrd="0" presId="urn:microsoft.com/office/officeart/2005/8/layout/vList2"/>
    <dgm:cxn modelId="{F27A2B26-06BA-AE4F-BDB5-03A1B5A38137}" type="presParOf" srcId="{1608DA5B-5758-7B4D-A6F0-AB8B81122144}" destId="{86503B7A-62D1-F74E-9F58-581D73D370FE}" srcOrd="6" destOrd="0" presId="urn:microsoft.com/office/officeart/2005/8/layout/vList2"/>
    <dgm:cxn modelId="{AAB6836E-3A58-5747-AEBE-ECAFEA0B6EC2}" type="presParOf" srcId="{1608DA5B-5758-7B4D-A6F0-AB8B81122144}" destId="{556CB90D-B82A-9A46-979C-23D3E18D5E20}"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Conception du monde</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B250AF44-736D-4FD0-8E53-91F8BF1AE95F}">
      <dgm:prSet/>
      <dgm:spPr/>
      <dgm:t>
        <a:bodyPr/>
        <a:lstStyle/>
        <a:p>
          <a:r>
            <a:rPr lang="fr-FR" dirty="0">
              <a:solidFill>
                <a:schemeClr val="tx1"/>
              </a:solidFill>
            </a:rPr>
            <a:t>- Création et chute des esprits</a:t>
          </a:r>
          <a:endParaRPr lang="en-US" dirty="0">
            <a:solidFill>
              <a:schemeClr val="tx1"/>
            </a:solidFill>
          </a:endParaRPr>
        </a:p>
      </dgm:t>
    </dgm:pt>
    <dgm:pt modelId="{F97AD172-E809-489C-BE00-89E053A4E7A5}" type="parTrans" cxnId="{B7C633FC-D61E-4920-8237-A57E1E627E69}">
      <dgm:prSet/>
      <dgm:spPr/>
      <dgm:t>
        <a:bodyPr/>
        <a:lstStyle/>
        <a:p>
          <a:endParaRPr lang="en-US">
            <a:solidFill>
              <a:schemeClr val="tx1"/>
            </a:solidFill>
          </a:endParaRPr>
        </a:p>
      </dgm:t>
    </dgm:pt>
    <dgm:pt modelId="{2609D957-7533-4F45-AC50-BF6E6E1A5124}" type="sibTrans" cxnId="{B7C633FC-D61E-4920-8237-A57E1E627E69}">
      <dgm:prSet/>
      <dgm:spPr/>
      <dgm:t>
        <a:bodyPr/>
        <a:lstStyle/>
        <a:p>
          <a:endParaRPr lang="en-US">
            <a:solidFill>
              <a:schemeClr val="tx1"/>
            </a:solidFill>
          </a:endParaRPr>
        </a:p>
      </dgm:t>
    </dgm:pt>
    <dgm:pt modelId="{499D0A2A-64FB-45DD-AF2C-A8BD72D2A299}">
      <dgm:prSet/>
      <dgm:spPr/>
      <dgm:t>
        <a:bodyPr/>
        <a:lstStyle/>
        <a:p>
          <a:r>
            <a:rPr lang="fr-FR" dirty="0">
              <a:solidFill>
                <a:schemeClr val="tx1"/>
              </a:solidFill>
            </a:rPr>
            <a:t>- Genèse 6</a:t>
          </a:r>
          <a:endParaRPr lang="en-US" dirty="0">
            <a:solidFill>
              <a:schemeClr val="tx1"/>
            </a:solidFill>
          </a:endParaRPr>
        </a:p>
      </dgm:t>
    </dgm:pt>
    <dgm:pt modelId="{AC27B323-F40E-40CC-8FAE-FCE6210B52B4}" type="parTrans" cxnId="{ABD3006A-3E1D-4952-BF03-15B2E8704BCF}">
      <dgm:prSet/>
      <dgm:spPr/>
      <dgm:t>
        <a:bodyPr/>
        <a:lstStyle/>
        <a:p>
          <a:endParaRPr lang="en-US">
            <a:solidFill>
              <a:schemeClr val="tx1"/>
            </a:solidFill>
          </a:endParaRPr>
        </a:p>
      </dgm:t>
    </dgm:pt>
    <dgm:pt modelId="{0C18616F-809E-444A-A9DC-E85567699203}" type="sibTrans" cxnId="{ABD3006A-3E1D-4952-BF03-15B2E8704BCF}">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esprits dans l’AT</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magie et la sorcellerie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6862ED72-6D86-2A47-A19C-3F95C0B77896}" type="pres">
      <dgm:prSet presAssocID="{B250AF44-736D-4FD0-8E53-91F8BF1AE95F}" presName="parentText" presStyleLbl="node1" presStyleIdx="1" presStyleCnt="5">
        <dgm:presLayoutVars>
          <dgm:chMax val="0"/>
          <dgm:bulletEnabled val="1"/>
        </dgm:presLayoutVars>
      </dgm:prSet>
      <dgm:spPr/>
    </dgm:pt>
    <dgm:pt modelId="{28410191-A61B-ED4A-A605-EB1365843FE6}" type="pres">
      <dgm:prSet presAssocID="{2609D957-7533-4F45-AC50-BF6E6E1A5124}" presName="spacer" presStyleCnt="0"/>
      <dgm:spPr/>
    </dgm:pt>
    <dgm:pt modelId="{6E15A160-57C6-AC4B-BDDB-84F40DBCC022}" type="pres">
      <dgm:prSet presAssocID="{499D0A2A-64FB-45DD-AF2C-A8BD72D2A299}" presName="parentText" presStyleLbl="node1" presStyleIdx="2" presStyleCnt="5">
        <dgm:presLayoutVars>
          <dgm:chMax val="0"/>
          <dgm:bulletEnabled val="1"/>
        </dgm:presLayoutVars>
      </dgm:prSet>
      <dgm:spPr/>
    </dgm:pt>
    <dgm:pt modelId="{BEBF83AC-C78C-5B40-9829-9DA3C8E320E7}" type="pres">
      <dgm:prSet presAssocID="{0C18616F-809E-444A-A9DC-E85567699203}" presName="spacer" presStyleCnt="0"/>
      <dgm:spPr/>
    </dgm:pt>
    <dgm:pt modelId="{86503B7A-62D1-F74E-9F58-581D73D370FE}" type="pres">
      <dgm:prSet presAssocID="{E3A1AA5C-B25C-4978-BCAB-D4112B0BD948}" presName="parentText" presStyleLbl="node1" presStyleIdx="3" presStyleCnt="5">
        <dgm:presLayoutVars>
          <dgm:chMax val="0"/>
          <dgm:bulletEnabled val="1"/>
        </dgm:presLayoutVars>
      </dgm:prSet>
      <dgm:spPr/>
    </dgm:pt>
    <dgm:pt modelId="{556CB90D-B82A-9A46-979C-23D3E18D5E20}" type="pres">
      <dgm:prSet presAssocID="{C161513F-008C-48F5-8E7B-87585E4C9E55}"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ABD3006A-3E1D-4952-BF03-15B2E8704BCF}" srcId="{A3EB12B2-900F-4246-8299-9D85CD5B87CC}" destId="{499D0A2A-64FB-45DD-AF2C-A8BD72D2A299}" srcOrd="2" destOrd="0" parTransId="{AC27B323-F40E-40CC-8FAE-FCE6210B52B4}" sibTransId="{0C18616F-809E-444A-A9DC-E85567699203}"/>
    <dgm:cxn modelId="{381F4B6A-E4C5-DF40-98AA-53410C017C09}" type="presOf" srcId="{B250AF44-736D-4FD0-8E53-91F8BF1AE95F}" destId="{6862ED72-6D86-2A47-A19C-3F95C0B77896}"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33488CBB-B8A8-5C48-A12D-393C472E47EB}" type="presOf" srcId="{499D0A2A-64FB-45DD-AF2C-A8BD72D2A299}" destId="{6E15A160-57C6-AC4B-BDDB-84F40DBCC022}" srcOrd="0" destOrd="0" presId="urn:microsoft.com/office/officeart/2005/8/layout/vList2"/>
    <dgm:cxn modelId="{FA4CABDB-724C-45E9-9596-0EB282219C11}" srcId="{A3EB12B2-900F-4246-8299-9D85CD5B87CC}" destId="{E3A1AA5C-B25C-4978-BCAB-D4112B0BD948}" srcOrd="3"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B7C633FC-D61E-4920-8237-A57E1E627E69}" srcId="{A3EB12B2-900F-4246-8299-9D85CD5B87CC}" destId="{B250AF44-736D-4FD0-8E53-91F8BF1AE95F}" srcOrd="1" destOrd="0" parTransId="{F97AD172-E809-489C-BE00-89E053A4E7A5}" sibTransId="{2609D957-7533-4F45-AC50-BF6E6E1A5124}"/>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65DBC204-4211-1A4A-A9AF-E21004F0E2C7}" type="presParOf" srcId="{1608DA5B-5758-7B4D-A6F0-AB8B81122144}" destId="{6862ED72-6D86-2A47-A19C-3F95C0B77896}" srcOrd="2" destOrd="0" presId="urn:microsoft.com/office/officeart/2005/8/layout/vList2"/>
    <dgm:cxn modelId="{5060417C-8238-554D-88EC-A3296039595E}" type="presParOf" srcId="{1608DA5B-5758-7B4D-A6F0-AB8B81122144}" destId="{28410191-A61B-ED4A-A605-EB1365843FE6}" srcOrd="3" destOrd="0" presId="urn:microsoft.com/office/officeart/2005/8/layout/vList2"/>
    <dgm:cxn modelId="{6F025C2D-6A6C-0E43-8628-2C9FC008FEE4}" type="presParOf" srcId="{1608DA5B-5758-7B4D-A6F0-AB8B81122144}" destId="{6E15A160-57C6-AC4B-BDDB-84F40DBCC022}" srcOrd="4" destOrd="0" presId="urn:microsoft.com/office/officeart/2005/8/layout/vList2"/>
    <dgm:cxn modelId="{6BAE6D87-9994-F742-8481-E9C36B2E9542}" type="presParOf" srcId="{1608DA5B-5758-7B4D-A6F0-AB8B81122144}" destId="{BEBF83AC-C78C-5B40-9829-9DA3C8E320E7}" srcOrd="5" destOrd="0" presId="urn:microsoft.com/office/officeart/2005/8/layout/vList2"/>
    <dgm:cxn modelId="{F27A2B26-06BA-AE4F-BDB5-03A1B5A38137}" type="presParOf" srcId="{1608DA5B-5758-7B4D-A6F0-AB8B81122144}" destId="{86503B7A-62D1-F74E-9F58-581D73D370FE}" srcOrd="6" destOrd="0" presId="urn:microsoft.com/office/officeart/2005/8/layout/vList2"/>
    <dgm:cxn modelId="{AAB6836E-3A58-5747-AEBE-ECAFEA0B6EC2}" type="presParOf" srcId="{1608DA5B-5758-7B4D-A6F0-AB8B81122144}" destId="{556CB90D-B82A-9A46-979C-23D3E18D5E20}"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4125867-2F79-BF4B-AEC8-2AFBA9599308}" type="doc">
      <dgm:prSet loTypeId="urn:microsoft.com/office/officeart/2005/8/layout/radial6" loCatId="" qsTypeId="urn:microsoft.com/office/officeart/2005/8/quickstyle/simple1" qsCatId="simple" csTypeId="urn:microsoft.com/office/officeart/2005/8/colors/accent1_2" csCatId="accent1" phldr="1"/>
      <dgm:spPr/>
      <dgm:t>
        <a:bodyPr/>
        <a:lstStyle/>
        <a:p>
          <a:endParaRPr lang="fr-FR"/>
        </a:p>
      </dgm:t>
    </dgm:pt>
    <dgm:pt modelId="{0A6ECE73-231F-DA46-BA89-BC6EB36E206B}">
      <dgm:prSet phldrT="[Texte]"/>
      <dgm:spPr>
        <a:solidFill>
          <a:schemeClr val="accent2">
            <a:lumMod val="50000"/>
          </a:schemeClr>
        </a:solidFill>
      </dgm:spPr>
      <dgm:t>
        <a:bodyPr/>
        <a:lstStyle/>
        <a:p>
          <a:r>
            <a:rPr lang="fr-FR" dirty="0"/>
            <a:t>Magie</a:t>
          </a:r>
        </a:p>
      </dgm:t>
    </dgm:pt>
    <dgm:pt modelId="{D7C068A6-43B5-3649-A8B5-78816E19E499}" type="parTrans" cxnId="{CC1FC076-00D4-3A46-BF95-05661A0DBA35}">
      <dgm:prSet/>
      <dgm:spPr/>
      <dgm:t>
        <a:bodyPr/>
        <a:lstStyle/>
        <a:p>
          <a:endParaRPr lang="fr-FR"/>
        </a:p>
      </dgm:t>
    </dgm:pt>
    <dgm:pt modelId="{92FA46B8-7A77-CC47-B1E3-DCC4398F4C46}" type="sibTrans" cxnId="{CC1FC076-00D4-3A46-BF95-05661A0DBA35}">
      <dgm:prSet/>
      <dgm:spPr/>
      <dgm:t>
        <a:bodyPr/>
        <a:lstStyle/>
        <a:p>
          <a:endParaRPr lang="fr-FR"/>
        </a:p>
      </dgm:t>
    </dgm:pt>
    <dgm:pt modelId="{D07995AB-71A3-2640-89A2-1347DDEDAC0A}">
      <dgm:prSet phldrT="[Texte]"/>
      <dgm:spPr/>
      <dgm:t>
        <a:bodyPr/>
        <a:lstStyle/>
        <a:p>
          <a:r>
            <a:rPr lang="fr-FR" dirty="0"/>
            <a:t>Mythes</a:t>
          </a:r>
        </a:p>
      </dgm:t>
    </dgm:pt>
    <dgm:pt modelId="{F2EAC406-2B5F-094C-BD22-8009AF3E9D20}" type="parTrans" cxnId="{AEBA3628-A1F3-0043-9178-CCBB60745B45}">
      <dgm:prSet/>
      <dgm:spPr/>
      <dgm:t>
        <a:bodyPr/>
        <a:lstStyle/>
        <a:p>
          <a:endParaRPr lang="fr-FR"/>
        </a:p>
      </dgm:t>
    </dgm:pt>
    <dgm:pt modelId="{CCC32703-A17F-7547-8447-45C22352DBB5}" type="sibTrans" cxnId="{AEBA3628-A1F3-0043-9178-CCBB60745B45}">
      <dgm:prSet/>
      <dgm:spPr/>
      <dgm:t>
        <a:bodyPr/>
        <a:lstStyle/>
        <a:p>
          <a:endParaRPr lang="fr-FR"/>
        </a:p>
      </dgm:t>
    </dgm:pt>
    <dgm:pt modelId="{EEC426A5-A6FF-7B40-9839-CF1A28884683}">
      <dgm:prSet phldrT="[Texte]"/>
      <dgm:spPr/>
      <dgm:t>
        <a:bodyPr/>
        <a:lstStyle/>
        <a:p>
          <a:r>
            <a:rPr lang="fr-FR" dirty="0"/>
            <a:t>Forces</a:t>
          </a:r>
        </a:p>
      </dgm:t>
    </dgm:pt>
    <dgm:pt modelId="{0EE66B85-E295-6946-9EA3-506217A8912A}" type="parTrans" cxnId="{8F562615-4FB7-B847-97CC-3C9AA6BBFDA0}">
      <dgm:prSet/>
      <dgm:spPr/>
      <dgm:t>
        <a:bodyPr/>
        <a:lstStyle/>
        <a:p>
          <a:endParaRPr lang="fr-FR"/>
        </a:p>
      </dgm:t>
    </dgm:pt>
    <dgm:pt modelId="{E2DF5978-2B97-5D43-85BE-F42FBDA2012D}" type="sibTrans" cxnId="{8F562615-4FB7-B847-97CC-3C9AA6BBFDA0}">
      <dgm:prSet/>
      <dgm:spPr/>
      <dgm:t>
        <a:bodyPr/>
        <a:lstStyle/>
        <a:p>
          <a:endParaRPr lang="fr-FR"/>
        </a:p>
      </dgm:t>
    </dgm:pt>
    <dgm:pt modelId="{259FE68A-3336-1B48-BFC4-E2E4A1077455}">
      <dgm:prSet phldrT="[Texte]"/>
      <dgm:spPr/>
      <dgm:t>
        <a:bodyPr/>
        <a:lstStyle/>
        <a:p>
          <a:r>
            <a:rPr lang="fr-FR" dirty="0"/>
            <a:t>Pratiques</a:t>
          </a:r>
        </a:p>
      </dgm:t>
    </dgm:pt>
    <dgm:pt modelId="{BE6D75F3-91E8-6542-BE18-8FBB8CB78C91}" type="parTrans" cxnId="{86122503-F222-914A-8024-B615A4EFD619}">
      <dgm:prSet/>
      <dgm:spPr/>
      <dgm:t>
        <a:bodyPr/>
        <a:lstStyle/>
        <a:p>
          <a:endParaRPr lang="fr-FR"/>
        </a:p>
      </dgm:t>
    </dgm:pt>
    <dgm:pt modelId="{3BAD0200-6DF5-0041-BD88-2E10C56ED32C}" type="sibTrans" cxnId="{86122503-F222-914A-8024-B615A4EFD619}">
      <dgm:prSet/>
      <dgm:spPr/>
      <dgm:t>
        <a:bodyPr/>
        <a:lstStyle/>
        <a:p>
          <a:endParaRPr lang="fr-FR"/>
        </a:p>
      </dgm:t>
    </dgm:pt>
    <dgm:pt modelId="{55013192-BD56-2D4B-92CC-93F479CE7F38}" type="pres">
      <dgm:prSet presAssocID="{B4125867-2F79-BF4B-AEC8-2AFBA9599308}" presName="Name0" presStyleCnt="0">
        <dgm:presLayoutVars>
          <dgm:chMax val="1"/>
          <dgm:dir/>
          <dgm:animLvl val="ctr"/>
          <dgm:resizeHandles val="exact"/>
        </dgm:presLayoutVars>
      </dgm:prSet>
      <dgm:spPr/>
    </dgm:pt>
    <dgm:pt modelId="{7A3F539D-3BB3-D448-B074-71BB6238B28D}" type="pres">
      <dgm:prSet presAssocID="{0A6ECE73-231F-DA46-BA89-BC6EB36E206B}" presName="centerShape" presStyleLbl="node0" presStyleIdx="0" presStyleCnt="1"/>
      <dgm:spPr/>
    </dgm:pt>
    <dgm:pt modelId="{CE4F4815-29E0-EE4A-853D-0E69ED478F38}" type="pres">
      <dgm:prSet presAssocID="{D07995AB-71A3-2640-89A2-1347DDEDAC0A}" presName="node" presStyleLbl="node1" presStyleIdx="0" presStyleCnt="3">
        <dgm:presLayoutVars>
          <dgm:bulletEnabled val="1"/>
        </dgm:presLayoutVars>
      </dgm:prSet>
      <dgm:spPr/>
    </dgm:pt>
    <dgm:pt modelId="{B73ADA98-44E7-7D46-A92B-79179F8C06B7}" type="pres">
      <dgm:prSet presAssocID="{D07995AB-71A3-2640-89A2-1347DDEDAC0A}" presName="dummy" presStyleCnt="0"/>
      <dgm:spPr/>
    </dgm:pt>
    <dgm:pt modelId="{1DD38F82-4463-9D41-9618-9A888B1C5428}" type="pres">
      <dgm:prSet presAssocID="{CCC32703-A17F-7547-8447-45C22352DBB5}" presName="sibTrans" presStyleLbl="sibTrans2D1" presStyleIdx="0" presStyleCnt="3"/>
      <dgm:spPr/>
    </dgm:pt>
    <dgm:pt modelId="{60E0EB1F-0ACA-EC46-8996-E7F2C3589680}" type="pres">
      <dgm:prSet presAssocID="{EEC426A5-A6FF-7B40-9839-CF1A28884683}" presName="node" presStyleLbl="node1" presStyleIdx="1" presStyleCnt="3">
        <dgm:presLayoutVars>
          <dgm:bulletEnabled val="1"/>
        </dgm:presLayoutVars>
      </dgm:prSet>
      <dgm:spPr/>
    </dgm:pt>
    <dgm:pt modelId="{B5FDE2EA-739A-3A4D-8FA6-3149257D9FD8}" type="pres">
      <dgm:prSet presAssocID="{EEC426A5-A6FF-7B40-9839-CF1A28884683}" presName="dummy" presStyleCnt="0"/>
      <dgm:spPr/>
    </dgm:pt>
    <dgm:pt modelId="{607F147C-CF6E-C045-8CA5-D8F153BA0895}" type="pres">
      <dgm:prSet presAssocID="{E2DF5978-2B97-5D43-85BE-F42FBDA2012D}" presName="sibTrans" presStyleLbl="sibTrans2D1" presStyleIdx="1" presStyleCnt="3"/>
      <dgm:spPr/>
    </dgm:pt>
    <dgm:pt modelId="{9E715C16-95A5-2E48-B4E9-0FBE82903C9E}" type="pres">
      <dgm:prSet presAssocID="{259FE68A-3336-1B48-BFC4-E2E4A1077455}" presName="node" presStyleLbl="node1" presStyleIdx="2" presStyleCnt="3">
        <dgm:presLayoutVars>
          <dgm:bulletEnabled val="1"/>
        </dgm:presLayoutVars>
      </dgm:prSet>
      <dgm:spPr/>
    </dgm:pt>
    <dgm:pt modelId="{4B7DCCC8-F5FE-7C41-BAE3-296D25ED7BC9}" type="pres">
      <dgm:prSet presAssocID="{259FE68A-3336-1B48-BFC4-E2E4A1077455}" presName="dummy" presStyleCnt="0"/>
      <dgm:spPr/>
    </dgm:pt>
    <dgm:pt modelId="{AF9E72E2-F7A1-5040-9640-AB6363D62BDC}" type="pres">
      <dgm:prSet presAssocID="{3BAD0200-6DF5-0041-BD88-2E10C56ED32C}" presName="sibTrans" presStyleLbl="sibTrans2D1" presStyleIdx="2" presStyleCnt="3"/>
      <dgm:spPr/>
    </dgm:pt>
  </dgm:ptLst>
  <dgm:cxnLst>
    <dgm:cxn modelId="{86122503-F222-914A-8024-B615A4EFD619}" srcId="{0A6ECE73-231F-DA46-BA89-BC6EB36E206B}" destId="{259FE68A-3336-1B48-BFC4-E2E4A1077455}" srcOrd="2" destOrd="0" parTransId="{BE6D75F3-91E8-6542-BE18-8FBB8CB78C91}" sibTransId="{3BAD0200-6DF5-0041-BD88-2E10C56ED32C}"/>
    <dgm:cxn modelId="{8F562615-4FB7-B847-97CC-3C9AA6BBFDA0}" srcId="{0A6ECE73-231F-DA46-BA89-BC6EB36E206B}" destId="{EEC426A5-A6FF-7B40-9839-CF1A28884683}" srcOrd="1" destOrd="0" parTransId="{0EE66B85-E295-6946-9EA3-506217A8912A}" sibTransId="{E2DF5978-2B97-5D43-85BE-F42FBDA2012D}"/>
    <dgm:cxn modelId="{AEBA3628-A1F3-0043-9178-CCBB60745B45}" srcId="{0A6ECE73-231F-DA46-BA89-BC6EB36E206B}" destId="{D07995AB-71A3-2640-89A2-1347DDEDAC0A}" srcOrd="0" destOrd="0" parTransId="{F2EAC406-2B5F-094C-BD22-8009AF3E9D20}" sibTransId="{CCC32703-A17F-7547-8447-45C22352DBB5}"/>
    <dgm:cxn modelId="{76E9B92C-48CE-484C-8075-0E21720B8290}" type="presOf" srcId="{B4125867-2F79-BF4B-AEC8-2AFBA9599308}" destId="{55013192-BD56-2D4B-92CC-93F479CE7F38}" srcOrd="0" destOrd="0" presId="urn:microsoft.com/office/officeart/2005/8/layout/radial6"/>
    <dgm:cxn modelId="{DE8FEB5B-F283-314E-B45F-649672FCCAD9}" type="presOf" srcId="{259FE68A-3336-1B48-BFC4-E2E4A1077455}" destId="{9E715C16-95A5-2E48-B4E9-0FBE82903C9E}" srcOrd="0" destOrd="0" presId="urn:microsoft.com/office/officeart/2005/8/layout/radial6"/>
    <dgm:cxn modelId="{CC1FC076-00D4-3A46-BF95-05661A0DBA35}" srcId="{B4125867-2F79-BF4B-AEC8-2AFBA9599308}" destId="{0A6ECE73-231F-DA46-BA89-BC6EB36E206B}" srcOrd="0" destOrd="0" parTransId="{D7C068A6-43B5-3649-A8B5-78816E19E499}" sibTransId="{92FA46B8-7A77-CC47-B1E3-DCC4398F4C46}"/>
    <dgm:cxn modelId="{61B60B8D-7FD0-8446-8682-9B05B8B5C9C8}" type="presOf" srcId="{CCC32703-A17F-7547-8447-45C22352DBB5}" destId="{1DD38F82-4463-9D41-9618-9A888B1C5428}" srcOrd="0" destOrd="0" presId="urn:microsoft.com/office/officeart/2005/8/layout/radial6"/>
    <dgm:cxn modelId="{CD9FF8A6-585F-6245-8BB0-5268805D6569}" type="presOf" srcId="{D07995AB-71A3-2640-89A2-1347DDEDAC0A}" destId="{CE4F4815-29E0-EE4A-853D-0E69ED478F38}" srcOrd="0" destOrd="0" presId="urn:microsoft.com/office/officeart/2005/8/layout/radial6"/>
    <dgm:cxn modelId="{D5B45ADC-1EE1-6E46-AAE4-C7AAF0627A14}" type="presOf" srcId="{3BAD0200-6DF5-0041-BD88-2E10C56ED32C}" destId="{AF9E72E2-F7A1-5040-9640-AB6363D62BDC}" srcOrd="0" destOrd="0" presId="urn:microsoft.com/office/officeart/2005/8/layout/radial6"/>
    <dgm:cxn modelId="{50DE95F0-FF8D-8745-9501-7E42C87CD87F}" type="presOf" srcId="{E2DF5978-2B97-5D43-85BE-F42FBDA2012D}" destId="{607F147C-CF6E-C045-8CA5-D8F153BA0895}" srcOrd="0" destOrd="0" presId="urn:microsoft.com/office/officeart/2005/8/layout/radial6"/>
    <dgm:cxn modelId="{64A182F5-98CD-7D4B-A948-131BC80D4815}" type="presOf" srcId="{EEC426A5-A6FF-7B40-9839-CF1A28884683}" destId="{60E0EB1F-0ACA-EC46-8996-E7F2C3589680}" srcOrd="0" destOrd="0" presId="urn:microsoft.com/office/officeart/2005/8/layout/radial6"/>
    <dgm:cxn modelId="{98FD84FF-905C-F64D-AC6A-181054D71C7B}" type="presOf" srcId="{0A6ECE73-231F-DA46-BA89-BC6EB36E206B}" destId="{7A3F539D-3BB3-D448-B074-71BB6238B28D}" srcOrd="0" destOrd="0" presId="urn:microsoft.com/office/officeart/2005/8/layout/radial6"/>
    <dgm:cxn modelId="{E3FCD1DF-D8AD-264D-8386-2A59C22E3BA7}" type="presParOf" srcId="{55013192-BD56-2D4B-92CC-93F479CE7F38}" destId="{7A3F539D-3BB3-D448-B074-71BB6238B28D}" srcOrd="0" destOrd="0" presId="urn:microsoft.com/office/officeart/2005/8/layout/radial6"/>
    <dgm:cxn modelId="{693DDC0A-3BEE-3147-BCB5-DDD38BADAD53}" type="presParOf" srcId="{55013192-BD56-2D4B-92CC-93F479CE7F38}" destId="{CE4F4815-29E0-EE4A-853D-0E69ED478F38}" srcOrd="1" destOrd="0" presId="urn:microsoft.com/office/officeart/2005/8/layout/radial6"/>
    <dgm:cxn modelId="{DCF321EC-120D-D446-A3D8-F56704CFDCE0}" type="presParOf" srcId="{55013192-BD56-2D4B-92CC-93F479CE7F38}" destId="{B73ADA98-44E7-7D46-A92B-79179F8C06B7}" srcOrd="2" destOrd="0" presId="urn:microsoft.com/office/officeart/2005/8/layout/radial6"/>
    <dgm:cxn modelId="{4D4444AB-1A40-014D-8606-1EEAC33DDA6B}" type="presParOf" srcId="{55013192-BD56-2D4B-92CC-93F479CE7F38}" destId="{1DD38F82-4463-9D41-9618-9A888B1C5428}" srcOrd="3" destOrd="0" presId="urn:microsoft.com/office/officeart/2005/8/layout/radial6"/>
    <dgm:cxn modelId="{78147F73-281D-194D-8892-92B2795EA6C2}" type="presParOf" srcId="{55013192-BD56-2D4B-92CC-93F479CE7F38}" destId="{60E0EB1F-0ACA-EC46-8996-E7F2C3589680}" srcOrd="4" destOrd="0" presId="urn:microsoft.com/office/officeart/2005/8/layout/radial6"/>
    <dgm:cxn modelId="{D5087BA6-CA86-B040-B432-6626BE2DACD1}" type="presParOf" srcId="{55013192-BD56-2D4B-92CC-93F479CE7F38}" destId="{B5FDE2EA-739A-3A4D-8FA6-3149257D9FD8}" srcOrd="5" destOrd="0" presId="urn:microsoft.com/office/officeart/2005/8/layout/radial6"/>
    <dgm:cxn modelId="{6D831FD1-EB93-C944-9B8B-0A8180BAB524}" type="presParOf" srcId="{55013192-BD56-2D4B-92CC-93F479CE7F38}" destId="{607F147C-CF6E-C045-8CA5-D8F153BA0895}" srcOrd="6" destOrd="0" presId="urn:microsoft.com/office/officeart/2005/8/layout/radial6"/>
    <dgm:cxn modelId="{0F1A25EB-CC27-1F4A-AB60-6C8A47BEA4EF}" type="presParOf" srcId="{55013192-BD56-2D4B-92CC-93F479CE7F38}" destId="{9E715C16-95A5-2E48-B4E9-0FBE82903C9E}" srcOrd="7" destOrd="0" presId="urn:microsoft.com/office/officeart/2005/8/layout/radial6"/>
    <dgm:cxn modelId="{04A6F4BF-E17C-274D-8E26-296F523B2B8C}" type="presParOf" srcId="{55013192-BD56-2D4B-92CC-93F479CE7F38}" destId="{4B7DCCC8-F5FE-7C41-BAE3-296D25ED7BC9}" srcOrd="8" destOrd="0" presId="urn:microsoft.com/office/officeart/2005/8/layout/radial6"/>
    <dgm:cxn modelId="{778F75AB-B543-1E4E-9890-DCB73B0C9AEA}" type="presParOf" srcId="{55013192-BD56-2D4B-92CC-93F479CE7F38}" destId="{AF9E72E2-F7A1-5040-9640-AB6363D62BDC}"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Conception du monde</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B250AF44-736D-4FD0-8E53-91F8BF1AE95F}">
      <dgm:prSet/>
      <dgm:spPr/>
      <dgm:t>
        <a:bodyPr/>
        <a:lstStyle/>
        <a:p>
          <a:r>
            <a:rPr lang="fr-FR" dirty="0">
              <a:solidFill>
                <a:schemeClr val="tx1"/>
              </a:solidFill>
            </a:rPr>
            <a:t>- Création et chute des esprits</a:t>
          </a:r>
          <a:endParaRPr lang="en-US" dirty="0">
            <a:solidFill>
              <a:schemeClr val="tx1"/>
            </a:solidFill>
          </a:endParaRPr>
        </a:p>
      </dgm:t>
    </dgm:pt>
    <dgm:pt modelId="{F97AD172-E809-489C-BE00-89E053A4E7A5}" type="parTrans" cxnId="{B7C633FC-D61E-4920-8237-A57E1E627E69}">
      <dgm:prSet/>
      <dgm:spPr/>
      <dgm:t>
        <a:bodyPr/>
        <a:lstStyle/>
        <a:p>
          <a:endParaRPr lang="en-US">
            <a:solidFill>
              <a:schemeClr val="tx1"/>
            </a:solidFill>
          </a:endParaRPr>
        </a:p>
      </dgm:t>
    </dgm:pt>
    <dgm:pt modelId="{2609D957-7533-4F45-AC50-BF6E6E1A5124}" type="sibTrans" cxnId="{B7C633FC-D61E-4920-8237-A57E1E627E69}">
      <dgm:prSet/>
      <dgm:spPr/>
      <dgm:t>
        <a:bodyPr/>
        <a:lstStyle/>
        <a:p>
          <a:endParaRPr lang="en-US">
            <a:solidFill>
              <a:schemeClr val="tx1"/>
            </a:solidFill>
          </a:endParaRPr>
        </a:p>
      </dgm:t>
    </dgm:pt>
    <dgm:pt modelId="{499D0A2A-64FB-45DD-AF2C-A8BD72D2A299}">
      <dgm:prSet/>
      <dgm:spPr/>
      <dgm:t>
        <a:bodyPr/>
        <a:lstStyle/>
        <a:p>
          <a:r>
            <a:rPr lang="fr-FR" dirty="0">
              <a:solidFill>
                <a:schemeClr val="tx1"/>
              </a:solidFill>
            </a:rPr>
            <a:t>- Genèse 6</a:t>
          </a:r>
          <a:endParaRPr lang="en-US" dirty="0">
            <a:solidFill>
              <a:schemeClr val="tx1"/>
            </a:solidFill>
          </a:endParaRPr>
        </a:p>
      </dgm:t>
    </dgm:pt>
    <dgm:pt modelId="{AC27B323-F40E-40CC-8FAE-FCE6210B52B4}" type="parTrans" cxnId="{ABD3006A-3E1D-4952-BF03-15B2E8704BCF}">
      <dgm:prSet/>
      <dgm:spPr/>
      <dgm:t>
        <a:bodyPr/>
        <a:lstStyle/>
        <a:p>
          <a:endParaRPr lang="en-US">
            <a:solidFill>
              <a:schemeClr val="tx1"/>
            </a:solidFill>
          </a:endParaRPr>
        </a:p>
      </dgm:t>
    </dgm:pt>
    <dgm:pt modelId="{0C18616F-809E-444A-A9DC-E85567699203}" type="sibTrans" cxnId="{ABD3006A-3E1D-4952-BF03-15B2E8704BCF}">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esprits dans l’AT</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magie et la sorcellerie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6862ED72-6D86-2A47-A19C-3F95C0B77896}" type="pres">
      <dgm:prSet presAssocID="{B250AF44-736D-4FD0-8E53-91F8BF1AE95F}" presName="parentText" presStyleLbl="node1" presStyleIdx="1" presStyleCnt="5">
        <dgm:presLayoutVars>
          <dgm:chMax val="0"/>
          <dgm:bulletEnabled val="1"/>
        </dgm:presLayoutVars>
      </dgm:prSet>
      <dgm:spPr/>
    </dgm:pt>
    <dgm:pt modelId="{28410191-A61B-ED4A-A605-EB1365843FE6}" type="pres">
      <dgm:prSet presAssocID="{2609D957-7533-4F45-AC50-BF6E6E1A5124}" presName="spacer" presStyleCnt="0"/>
      <dgm:spPr/>
    </dgm:pt>
    <dgm:pt modelId="{6E15A160-57C6-AC4B-BDDB-84F40DBCC022}" type="pres">
      <dgm:prSet presAssocID="{499D0A2A-64FB-45DD-AF2C-A8BD72D2A299}" presName="parentText" presStyleLbl="node1" presStyleIdx="2" presStyleCnt="5">
        <dgm:presLayoutVars>
          <dgm:chMax val="0"/>
          <dgm:bulletEnabled val="1"/>
        </dgm:presLayoutVars>
      </dgm:prSet>
      <dgm:spPr/>
    </dgm:pt>
    <dgm:pt modelId="{BEBF83AC-C78C-5B40-9829-9DA3C8E320E7}" type="pres">
      <dgm:prSet presAssocID="{0C18616F-809E-444A-A9DC-E85567699203}" presName="spacer" presStyleCnt="0"/>
      <dgm:spPr/>
    </dgm:pt>
    <dgm:pt modelId="{86503B7A-62D1-F74E-9F58-581D73D370FE}" type="pres">
      <dgm:prSet presAssocID="{E3A1AA5C-B25C-4978-BCAB-D4112B0BD948}" presName="parentText" presStyleLbl="node1" presStyleIdx="3" presStyleCnt="5">
        <dgm:presLayoutVars>
          <dgm:chMax val="0"/>
          <dgm:bulletEnabled val="1"/>
        </dgm:presLayoutVars>
      </dgm:prSet>
      <dgm:spPr/>
    </dgm:pt>
    <dgm:pt modelId="{556CB90D-B82A-9A46-979C-23D3E18D5E20}" type="pres">
      <dgm:prSet presAssocID="{C161513F-008C-48F5-8E7B-87585E4C9E55}"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ABD3006A-3E1D-4952-BF03-15B2E8704BCF}" srcId="{A3EB12B2-900F-4246-8299-9D85CD5B87CC}" destId="{499D0A2A-64FB-45DD-AF2C-A8BD72D2A299}" srcOrd="2" destOrd="0" parTransId="{AC27B323-F40E-40CC-8FAE-FCE6210B52B4}" sibTransId="{0C18616F-809E-444A-A9DC-E85567699203}"/>
    <dgm:cxn modelId="{381F4B6A-E4C5-DF40-98AA-53410C017C09}" type="presOf" srcId="{B250AF44-736D-4FD0-8E53-91F8BF1AE95F}" destId="{6862ED72-6D86-2A47-A19C-3F95C0B77896}"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33488CBB-B8A8-5C48-A12D-393C472E47EB}" type="presOf" srcId="{499D0A2A-64FB-45DD-AF2C-A8BD72D2A299}" destId="{6E15A160-57C6-AC4B-BDDB-84F40DBCC022}" srcOrd="0" destOrd="0" presId="urn:microsoft.com/office/officeart/2005/8/layout/vList2"/>
    <dgm:cxn modelId="{FA4CABDB-724C-45E9-9596-0EB282219C11}" srcId="{A3EB12B2-900F-4246-8299-9D85CD5B87CC}" destId="{E3A1AA5C-B25C-4978-BCAB-D4112B0BD948}" srcOrd="3"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B7C633FC-D61E-4920-8237-A57E1E627E69}" srcId="{A3EB12B2-900F-4246-8299-9D85CD5B87CC}" destId="{B250AF44-736D-4FD0-8E53-91F8BF1AE95F}" srcOrd="1" destOrd="0" parTransId="{F97AD172-E809-489C-BE00-89E053A4E7A5}" sibTransId="{2609D957-7533-4F45-AC50-BF6E6E1A5124}"/>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65DBC204-4211-1A4A-A9AF-E21004F0E2C7}" type="presParOf" srcId="{1608DA5B-5758-7B4D-A6F0-AB8B81122144}" destId="{6862ED72-6D86-2A47-A19C-3F95C0B77896}" srcOrd="2" destOrd="0" presId="urn:microsoft.com/office/officeart/2005/8/layout/vList2"/>
    <dgm:cxn modelId="{5060417C-8238-554D-88EC-A3296039595E}" type="presParOf" srcId="{1608DA5B-5758-7B4D-A6F0-AB8B81122144}" destId="{28410191-A61B-ED4A-A605-EB1365843FE6}" srcOrd="3" destOrd="0" presId="urn:microsoft.com/office/officeart/2005/8/layout/vList2"/>
    <dgm:cxn modelId="{6F025C2D-6A6C-0E43-8628-2C9FC008FEE4}" type="presParOf" srcId="{1608DA5B-5758-7B4D-A6F0-AB8B81122144}" destId="{6E15A160-57C6-AC4B-BDDB-84F40DBCC022}" srcOrd="4" destOrd="0" presId="urn:microsoft.com/office/officeart/2005/8/layout/vList2"/>
    <dgm:cxn modelId="{6BAE6D87-9994-F742-8481-E9C36B2E9542}" type="presParOf" srcId="{1608DA5B-5758-7B4D-A6F0-AB8B81122144}" destId="{BEBF83AC-C78C-5B40-9829-9DA3C8E320E7}" srcOrd="5" destOrd="0" presId="urn:microsoft.com/office/officeart/2005/8/layout/vList2"/>
    <dgm:cxn modelId="{F27A2B26-06BA-AE4F-BDB5-03A1B5A38137}" type="presParOf" srcId="{1608DA5B-5758-7B4D-A6F0-AB8B81122144}" destId="{86503B7A-62D1-F74E-9F58-581D73D370FE}" srcOrd="6" destOrd="0" presId="urn:microsoft.com/office/officeart/2005/8/layout/vList2"/>
    <dgm:cxn modelId="{AAB6836E-3A58-5747-AEBE-ECAFEA0B6EC2}" type="presParOf" srcId="{1608DA5B-5758-7B4D-A6F0-AB8B81122144}" destId="{556CB90D-B82A-9A46-979C-23D3E18D5E20}"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Les esprits et la magie dans le NT</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différentes influences</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délivrance pastorale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4C74BB16-D2BF-5A4B-ADF2-DC40E370D4DC}">
      <dgm:prSet/>
      <dgm:spPr/>
      <dgm:t>
        <a:bodyPr/>
        <a:lstStyle/>
        <a:p>
          <a:r>
            <a:rPr lang="fr-FR" dirty="0">
              <a:solidFill>
                <a:schemeClr val="tx1"/>
              </a:solidFill>
            </a:rPr>
            <a:t>- La délivrance apostolique</a:t>
          </a:r>
          <a:endParaRPr lang="fr-FR" dirty="0"/>
        </a:p>
      </dgm:t>
    </dgm:pt>
    <dgm:pt modelId="{C74671EF-1E0B-7041-A818-E9B78738066E}" type="parTrans" cxnId="{674D0C2D-D11A-F94F-B8FB-5972D262A28F}">
      <dgm:prSet/>
      <dgm:spPr/>
      <dgm:t>
        <a:bodyPr/>
        <a:lstStyle/>
        <a:p>
          <a:endParaRPr lang="fr-FR"/>
        </a:p>
      </dgm:t>
    </dgm:pt>
    <dgm:pt modelId="{07667D17-13B1-A14C-B2C1-300D2E0253F6}" type="sibTrans" cxnId="{674D0C2D-D11A-F94F-B8FB-5972D262A28F}">
      <dgm:prSet/>
      <dgm:spPr/>
      <dgm:t>
        <a:bodyPr/>
        <a:lstStyle/>
        <a:p>
          <a:endParaRPr lang="fr-FR"/>
        </a:p>
      </dgm:t>
    </dgm:pt>
    <dgm:pt modelId="{D21BFC62-95D2-3D43-B956-7033970FDC48}">
      <dgm:prSet/>
      <dgm:spPr/>
      <dgm:t>
        <a:bodyPr/>
        <a:lstStyle/>
        <a:p>
          <a:r>
            <a:rPr lang="fr-FR" dirty="0">
              <a:solidFill>
                <a:schemeClr val="tx1"/>
              </a:solidFill>
            </a:rPr>
            <a:t>- La délivrance de l’Evangile</a:t>
          </a:r>
          <a:endParaRPr lang="fr-FR" dirty="0"/>
        </a:p>
      </dgm:t>
    </dgm:pt>
    <dgm:pt modelId="{21801B25-785C-894B-AC61-EBE4B248CAB8}" type="parTrans" cxnId="{1AEAF85A-D43C-2144-B3A0-EB8B7491B5D8}">
      <dgm:prSet/>
      <dgm:spPr/>
      <dgm:t>
        <a:bodyPr/>
        <a:lstStyle/>
        <a:p>
          <a:endParaRPr lang="fr-FR"/>
        </a:p>
      </dgm:t>
    </dgm:pt>
    <dgm:pt modelId="{984CD883-3276-2740-9857-B806A5C71E3E}" type="sibTrans" cxnId="{1AEAF85A-D43C-2144-B3A0-EB8B7491B5D8}">
      <dgm:prSet/>
      <dgm:spPr/>
      <dgm:t>
        <a:bodyPr/>
        <a:lstStyle/>
        <a:p>
          <a:endParaRPr lang="fr-F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86503B7A-62D1-F74E-9F58-581D73D370FE}" type="pres">
      <dgm:prSet presAssocID="{E3A1AA5C-B25C-4978-BCAB-D4112B0BD948}" presName="parentText" presStyleLbl="node1" presStyleIdx="1" presStyleCnt="5">
        <dgm:presLayoutVars>
          <dgm:chMax val="0"/>
          <dgm:bulletEnabled val="1"/>
        </dgm:presLayoutVars>
      </dgm:prSet>
      <dgm:spPr/>
    </dgm:pt>
    <dgm:pt modelId="{556CB90D-B82A-9A46-979C-23D3E18D5E20}" type="pres">
      <dgm:prSet presAssocID="{C161513F-008C-48F5-8E7B-87585E4C9E55}" presName="spacer" presStyleCnt="0"/>
      <dgm:spPr/>
    </dgm:pt>
    <dgm:pt modelId="{8E77E266-7003-CC47-A6E5-ECFD00925D6C}" type="pres">
      <dgm:prSet presAssocID="{D21BFC62-95D2-3D43-B956-7033970FDC48}" presName="parentText" presStyleLbl="node1" presStyleIdx="2" presStyleCnt="5">
        <dgm:presLayoutVars>
          <dgm:chMax val="0"/>
          <dgm:bulletEnabled val="1"/>
        </dgm:presLayoutVars>
      </dgm:prSet>
      <dgm:spPr/>
    </dgm:pt>
    <dgm:pt modelId="{EA773210-A76E-4F41-817E-DD4D7CA600C6}" type="pres">
      <dgm:prSet presAssocID="{984CD883-3276-2740-9857-B806A5C71E3E}" presName="spacer" presStyleCnt="0"/>
      <dgm:spPr/>
    </dgm:pt>
    <dgm:pt modelId="{F457C5DB-557B-CB4C-9189-9D7688DACA65}" type="pres">
      <dgm:prSet presAssocID="{4C74BB16-D2BF-5A4B-ADF2-DC40E370D4DC}" presName="parentText" presStyleLbl="node1" presStyleIdx="3" presStyleCnt="5">
        <dgm:presLayoutVars>
          <dgm:chMax val="0"/>
          <dgm:bulletEnabled val="1"/>
        </dgm:presLayoutVars>
      </dgm:prSet>
      <dgm:spPr/>
    </dgm:pt>
    <dgm:pt modelId="{C410B8F0-31BC-884F-930C-7AE84A309CE8}" type="pres">
      <dgm:prSet presAssocID="{07667D17-13B1-A14C-B2C1-300D2E0253F6}"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674D0C2D-D11A-F94F-B8FB-5972D262A28F}" srcId="{A3EB12B2-900F-4246-8299-9D85CD5B87CC}" destId="{4C74BB16-D2BF-5A4B-ADF2-DC40E370D4DC}" srcOrd="3" destOrd="0" parTransId="{C74671EF-1E0B-7041-A818-E9B78738066E}" sibTransId="{07667D17-13B1-A14C-B2C1-300D2E0253F6}"/>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D3DBCA4D-442A-AB44-AB4A-EAB22BA4CB56}" type="presOf" srcId="{D21BFC62-95D2-3D43-B956-7033970FDC48}" destId="{8E77E266-7003-CC47-A6E5-ECFD00925D6C}" srcOrd="0" destOrd="0" presId="urn:microsoft.com/office/officeart/2005/8/layout/vList2"/>
    <dgm:cxn modelId="{1AEAF85A-D43C-2144-B3A0-EB8B7491B5D8}" srcId="{A3EB12B2-900F-4246-8299-9D85CD5B87CC}" destId="{D21BFC62-95D2-3D43-B956-7033970FDC48}" srcOrd="2" destOrd="0" parTransId="{21801B25-785C-894B-AC61-EBE4B248CAB8}" sibTransId="{984CD883-3276-2740-9857-B806A5C71E3E}"/>
    <dgm:cxn modelId="{64B06798-2CFB-0546-A4F1-9C92F6E06202}" type="presOf" srcId="{4C74BB16-D2BF-5A4B-ADF2-DC40E370D4DC}" destId="{F457C5DB-557B-CB4C-9189-9D7688DACA65}"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FA4CABDB-724C-45E9-9596-0EB282219C11}" srcId="{A3EB12B2-900F-4246-8299-9D85CD5B87CC}" destId="{E3A1AA5C-B25C-4978-BCAB-D4112B0BD948}" srcOrd="1"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F27A2B26-06BA-AE4F-BDB5-03A1B5A38137}" type="presParOf" srcId="{1608DA5B-5758-7B4D-A6F0-AB8B81122144}" destId="{86503B7A-62D1-F74E-9F58-581D73D370FE}" srcOrd="2" destOrd="0" presId="urn:microsoft.com/office/officeart/2005/8/layout/vList2"/>
    <dgm:cxn modelId="{AAB6836E-3A58-5747-AEBE-ECAFEA0B6EC2}" type="presParOf" srcId="{1608DA5B-5758-7B4D-A6F0-AB8B81122144}" destId="{556CB90D-B82A-9A46-979C-23D3E18D5E20}" srcOrd="3" destOrd="0" presId="urn:microsoft.com/office/officeart/2005/8/layout/vList2"/>
    <dgm:cxn modelId="{7F83A8F2-83F4-9A4B-A6E9-BAC9FB101C86}" type="presParOf" srcId="{1608DA5B-5758-7B4D-A6F0-AB8B81122144}" destId="{8E77E266-7003-CC47-A6E5-ECFD00925D6C}" srcOrd="4" destOrd="0" presId="urn:microsoft.com/office/officeart/2005/8/layout/vList2"/>
    <dgm:cxn modelId="{D785B37A-683F-8241-A916-1A38C48F1251}" type="presParOf" srcId="{1608DA5B-5758-7B4D-A6F0-AB8B81122144}" destId="{EA773210-A76E-4F41-817E-DD4D7CA600C6}" srcOrd="5" destOrd="0" presId="urn:microsoft.com/office/officeart/2005/8/layout/vList2"/>
    <dgm:cxn modelId="{8C25F365-5575-6548-9C19-B0CA7E3BB40B}" type="presParOf" srcId="{1608DA5B-5758-7B4D-A6F0-AB8B81122144}" destId="{F457C5DB-557B-CB4C-9189-9D7688DACA65}" srcOrd="6" destOrd="0" presId="urn:microsoft.com/office/officeart/2005/8/layout/vList2"/>
    <dgm:cxn modelId="{9DCFCBFA-0DFE-A94F-8479-48740C6D3024}" type="presParOf" srcId="{1608DA5B-5758-7B4D-A6F0-AB8B81122144}" destId="{C410B8F0-31BC-884F-930C-7AE84A309CE8}"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Les esprits et la magie dans le NT</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différentes influences</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délivrance pastorale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4C74BB16-D2BF-5A4B-ADF2-DC40E370D4DC}">
      <dgm:prSet/>
      <dgm:spPr/>
      <dgm:t>
        <a:bodyPr/>
        <a:lstStyle/>
        <a:p>
          <a:r>
            <a:rPr lang="fr-FR" dirty="0">
              <a:solidFill>
                <a:schemeClr val="tx1"/>
              </a:solidFill>
            </a:rPr>
            <a:t>- La délivrance apostolique</a:t>
          </a:r>
          <a:endParaRPr lang="fr-FR" dirty="0"/>
        </a:p>
      </dgm:t>
    </dgm:pt>
    <dgm:pt modelId="{C74671EF-1E0B-7041-A818-E9B78738066E}" type="parTrans" cxnId="{674D0C2D-D11A-F94F-B8FB-5972D262A28F}">
      <dgm:prSet/>
      <dgm:spPr/>
      <dgm:t>
        <a:bodyPr/>
        <a:lstStyle/>
        <a:p>
          <a:endParaRPr lang="fr-FR"/>
        </a:p>
      </dgm:t>
    </dgm:pt>
    <dgm:pt modelId="{07667D17-13B1-A14C-B2C1-300D2E0253F6}" type="sibTrans" cxnId="{674D0C2D-D11A-F94F-B8FB-5972D262A28F}">
      <dgm:prSet/>
      <dgm:spPr/>
      <dgm:t>
        <a:bodyPr/>
        <a:lstStyle/>
        <a:p>
          <a:endParaRPr lang="fr-FR"/>
        </a:p>
      </dgm:t>
    </dgm:pt>
    <dgm:pt modelId="{D21BFC62-95D2-3D43-B956-7033970FDC48}">
      <dgm:prSet/>
      <dgm:spPr/>
      <dgm:t>
        <a:bodyPr/>
        <a:lstStyle/>
        <a:p>
          <a:r>
            <a:rPr lang="fr-FR" dirty="0">
              <a:solidFill>
                <a:schemeClr val="tx1"/>
              </a:solidFill>
            </a:rPr>
            <a:t>- La délivrance de l’Evangile</a:t>
          </a:r>
          <a:endParaRPr lang="fr-FR" dirty="0"/>
        </a:p>
      </dgm:t>
    </dgm:pt>
    <dgm:pt modelId="{21801B25-785C-894B-AC61-EBE4B248CAB8}" type="parTrans" cxnId="{1AEAF85A-D43C-2144-B3A0-EB8B7491B5D8}">
      <dgm:prSet/>
      <dgm:spPr/>
      <dgm:t>
        <a:bodyPr/>
        <a:lstStyle/>
        <a:p>
          <a:endParaRPr lang="fr-FR"/>
        </a:p>
      </dgm:t>
    </dgm:pt>
    <dgm:pt modelId="{984CD883-3276-2740-9857-B806A5C71E3E}" type="sibTrans" cxnId="{1AEAF85A-D43C-2144-B3A0-EB8B7491B5D8}">
      <dgm:prSet/>
      <dgm:spPr/>
      <dgm:t>
        <a:bodyPr/>
        <a:lstStyle/>
        <a:p>
          <a:endParaRPr lang="fr-F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86503B7A-62D1-F74E-9F58-581D73D370FE}" type="pres">
      <dgm:prSet presAssocID="{E3A1AA5C-B25C-4978-BCAB-D4112B0BD948}" presName="parentText" presStyleLbl="node1" presStyleIdx="1" presStyleCnt="5">
        <dgm:presLayoutVars>
          <dgm:chMax val="0"/>
          <dgm:bulletEnabled val="1"/>
        </dgm:presLayoutVars>
      </dgm:prSet>
      <dgm:spPr/>
    </dgm:pt>
    <dgm:pt modelId="{556CB90D-B82A-9A46-979C-23D3E18D5E20}" type="pres">
      <dgm:prSet presAssocID="{C161513F-008C-48F5-8E7B-87585E4C9E55}" presName="spacer" presStyleCnt="0"/>
      <dgm:spPr/>
    </dgm:pt>
    <dgm:pt modelId="{8E77E266-7003-CC47-A6E5-ECFD00925D6C}" type="pres">
      <dgm:prSet presAssocID="{D21BFC62-95D2-3D43-B956-7033970FDC48}" presName="parentText" presStyleLbl="node1" presStyleIdx="2" presStyleCnt="5">
        <dgm:presLayoutVars>
          <dgm:chMax val="0"/>
          <dgm:bulletEnabled val="1"/>
        </dgm:presLayoutVars>
      </dgm:prSet>
      <dgm:spPr/>
    </dgm:pt>
    <dgm:pt modelId="{EA773210-A76E-4F41-817E-DD4D7CA600C6}" type="pres">
      <dgm:prSet presAssocID="{984CD883-3276-2740-9857-B806A5C71E3E}" presName="spacer" presStyleCnt="0"/>
      <dgm:spPr/>
    </dgm:pt>
    <dgm:pt modelId="{F457C5DB-557B-CB4C-9189-9D7688DACA65}" type="pres">
      <dgm:prSet presAssocID="{4C74BB16-D2BF-5A4B-ADF2-DC40E370D4DC}" presName="parentText" presStyleLbl="node1" presStyleIdx="3" presStyleCnt="5">
        <dgm:presLayoutVars>
          <dgm:chMax val="0"/>
          <dgm:bulletEnabled val="1"/>
        </dgm:presLayoutVars>
      </dgm:prSet>
      <dgm:spPr/>
    </dgm:pt>
    <dgm:pt modelId="{C410B8F0-31BC-884F-930C-7AE84A309CE8}" type="pres">
      <dgm:prSet presAssocID="{07667D17-13B1-A14C-B2C1-300D2E0253F6}"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674D0C2D-D11A-F94F-B8FB-5972D262A28F}" srcId="{A3EB12B2-900F-4246-8299-9D85CD5B87CC}" destId="{4C74BB16-D2BF-5A4B-ADF2-DC40E370D4DC}" srcOrd="3" destOrd="0" parTransId="{C74671EF-1E0B-7041-A818-E9B78738066E}" sibTransId="{07667D17-13B1-A14C-B2C1-300D2E0253F6}"/>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D3DBCA4D-442A-AB44-AB4A-EAB22BA4CB56}" type="presOf" srcId="{D21BFC62-95D2-3D43-B956-7033970FDC48}" destId="{8E77E266-7003-CC47-A6E5-ECFD00925D6C}" srcOrd="0" destOrd="0" presId="urn:microsoft.com/office/officeart/2005/8/layout/vList2"/>
    <dgm:cxn modelId="{1AEAF85A-D43C-2144-B3A0-EB8B7491B5D8}" srcId="{A3EB12B2-900F-4246-8299-9D85CD5B87CC}" destId="{D21BFC62-95D2-3D43-B956-7033970FDC48}" srcOrd="2" destOrd="0" parTransId="{21801B25-785C-894B-AC61-EBE4B248CAB8}" sibTransId="{984CD883-3276-2740-9857-B806A5C71E3E}"/>
    <dgm:cxn modelId="{64B06798-2CFB-0546-A4F1-9C92F6E06202}" type="presOf" srcId="{4C74BB16-D2BF-5A4B-ADF2-DC40E370D4DC}" destId="{F457C5DB-557B-CB4C-9189-9D7688DACA65}"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FA4CABDB-724C-45E9-9596-0EB282219C11}" srcId="{A3EB12B2-900F-4246-8299-9D85CD5B87CC}" destId="{E3A1AA5C-B25C-4978-BCAB-D4112B0BD948}" srcOrd="1"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F27A2B26-06BA-AE4F-BDB5-03A1B5A38137}" type="presParOf" srcId="{1608DA5B-5758-7B4D-A6F0-AB8B81122144}" destId="{86503B7A-62D1-F74E-9F58-581D73D370FE}" srcOrd="2" destOrd="0" presId="urn:microsoft.com/office/officeart/2005/8/layout/vList2"/>
    <dgm:cxn modelId="{AAB6836E-3A58-5747-AEBE-ECAFEA0B6EC2}" type="presParOf" srcId="{1608DA5B-5758-7B4D-A6F0-AB8B81122144}" destId="{556CB90D-B82A-9A46-979C-23D3E18D5E20}" srcOrd="3" destOrd="0" presId="urn:microsoft.com/office/officeart/2005/8/layout/vList2"/>
    <dgm:cxn modelId="{7F83A8F2-83F4-9A4B-A6E9-BAC9FB101C86}" type="presParOf" srcId="{1608DA5B-5758-7B4D-A6F0-AB8B81122144}" destId="{8E77E266-7003-CC47-A6E5-ECFD00925D6C}" srcOrd="4" destOrd="0" presId="urn:microsoft.com/office/officeart/2005/8/layout/vList2"/>
    <dgm:cxn modelId="{D785B37A-683F-8241-A916-1A38C48F1251}" type="presParOf" srcId="{1608DA5B-5758-7B4D-A6F0-AB8B81122144}" destId="{EA773210-A76E-4F41-817E-DD4D7CA600C6}" srcOrd="5" destOrd="0" presId="urn:microsoft.com/office/officeart/2005/8/layout/vList2"/>
    <dgm:cxn modelId="{8C25F365-5575-6548-9C19-B0CA7E3BB40B}" type="presParOf" srcId="{1608DA5B-5758-7B4D-A6F0-AB8B81122144}" destId="{F457C5DB-557B-CB4C-9189-9D7688DACA65}" srcOrd="6" destOrd="0" presId="urn:microsoft.com/office/officeart/2005/8/layout/vList2"/>
    <dgm:cxn modelId="{9DCFCBFA-0DFE-A94F-8479-48740C6D3024}" type="presParOf" srcId="{1608DA5B-5758-7B4D-A6F0-AB8B81122144}" destId="{C410B8F0-31BC-884F-930C-7AE84A309CE8}"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3EB12B2-900F-4246-8299-9D85CD5B87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798C602-20D1-4E73-B047-EDFED532A575}">
      <dgm:prSet/>
      <dgm:spPr/>
      <dgm:t>
        <a:bodyPr/>
        <a:lstStyle/>
        <a:p>
          <a:r>
            <a:rPr lang="fr-FR" dirty="0">
              <a:solidFill>
                <a:schemeClr val="tx1"/>
              </a:solidFill>
            </a:rPr>
            <a:t>- Les esprits et la magie dans le NT</a:t>
          </a:r>
          <a:endParaRPr lang="en-US" dirty="0">
            <a:solidFill>
              <a:schemeClr val="tx1"/>
            </a:solidFill>
          </a:endParaRPr>
        </a:p>
      </dgm:t>
    </dgm:pt>
    <dgm:pt modelId="{E7B164BE-26E2-468F-8C58-FB754BCDA2BD}" type="parTrans" cxnId="{2E98344B-AD37-4BDB-AF0A-A0D9F53386D7}">
      <dgm:prSet/>
      <dgm:spPr/>
      <dgm:t>
        <a:bodyPr/>
        <a:lstStyle/>
        <a:p>
          <a:endParaRPr lang="en-US">
            <a:solidFill>
              <a:schemeClr val="tx1"/>
            </a:solidFill>
          </a:endParaRPr>
        </a:p>
      </dgm:t>
    </dgm:pt>
    <dgm:pt modelId="{A0BDEED4-5281-4B73-B278-5F30A7427524}" type="sibTrans" cxnId="{2E98344B-AD37-4BDB-AF0A-A0D9F53386D7}">
      <dgm:prSet/>
      <dgm:spPr/>
      <dgm:t>
        <a:bodyPr/>
        <a:lstStyle/>
        <a:p>
          <a:endParaRPr lang="en-US">
            <a:solidFill>
              <a:schemeClr val="tx1"/>
            </a:solidFill>
          </a:endParaRPr>
        </a:p>
      </dgm:t>
    </dgm:pt>
    <dgm:pt modelId="{E3A1AA5C-B25C-4978-BCAB-D4112B0BD948}">
      <dgm:prSet/>
      <dgm:spPr/>
      <dgm:t>
        <a:bodyPr/>
        <a:lstStyle/>
        <a:p>
          <a:r>
            <a:rPr lang="fr-FR" dirty="0">
              <a:solidFill>
                <a:schemeClr val="tx1"/>
              </a:solidFill>
            </a:rPr>
            <a:t>- Les différentes influences</a:t>
          </a:r>
          <a:endParaRPr lang="en-US" dirty="0">
            <a:solidFill>
              <a:schemeClr val="tx1"/>
            </a:solidFill>
          </a:endParaRPr>
        </a:p>
      </dgm:t>
    </dgm:pt>
    <dgm:pt modelId="{1E94CC78-4089-4474-9A90-6FD9D48ABA55}" type="parTrans" cxnId="{FA4CABDB-724C-45E9-9596-0EB282219C11}">
      <dgm:prSet/>
      <dgm:spPr/>
      <dgm:t>
        <a:bodyPr/>
        <a:lstStyle/>
        <a:p>
          <a:endParaRPr lang="en-US">
            <a:solidFill>
              <a:schemeClr val="tx1"/>
            </a:solidFill>
          </a:endParaRPr>
        </a:p>
      </dgm:t>
    </dgm:pt>
    <dgm:pt modelId="{C161513F-008C-48F5-8E7B-87585E4C9E55}" type="sibTrans" cxnId="{FA4CABDB-724C-45E9-9596-0EB282219C11}">
      <dgm:prSet/>
      <dgm:spPr/>
      <dgm:t>
        <a:bodyPr/>
        <a:lstStyle/>
        <a:p>
          <a:endParaRPr lang="en-US">
            <a:solidFill>
              <a:schemeClr val="tx1"/>
            </a:solidFill>
          </a:endParaRPr>
        </a:p>
      </dgm:t>
    </dgm:pt>
    <dgm:pt modelId="{E3747F7C-1246-496C-9483-3024E569B628}">
      <dgm:prSet/>
      <dgm:spPr/>
      <dgm:t>
        <a:bodyPr/>
        <a:lstStyle/>
        <a:p>
          <a:r>
            <a:rPr lang="fr-FR" dirty="0">
              <a:solidFill>
                <a:schemeClr val="tx1"/>
              </a:solidFill>
            </a:rPr>
            <a:t>- La délivrance pastorale</a:t>
          </a:r>
          <a:endParaRPr lang="en-US" dirty="0">
            <a:solidFill>
              <a:schemeClr val="tx1"/>
            </a:solidFill>
          </a:endParaRPr>
        </a:p>
      </dgm:t>
    </dgm:pt>
    <dgm:pt modelId="{3228A521-7D23-48BE-90F0-308379320596}" type="parTrans" cxnId="{C806B39C-9875-4E79-ABC1-C6A82339A1EF}">
      <dgm:prSet/>
      <dgm:spPr/>
      <dgm:t>
        <a:bodyPr/>
        <a:lstStyle/>
        <a:p>
          <a:endParaRPr lang="en-US">
            <a:solidFill>
              <a:schemeClr val="tx1"/>
            </a:solidFill>
          </a:endParaRPr>
        </a:p>
      </dgm:t>
    </dgm:pt>
    <dgm:pt modelId="{BFAD64B3-8692-4259-A61C-7C445B1C4B30}" type="sibTrans" cxnId="{C806B39C-9875-4E79-ABC1-C6A82339A1EF}">
      <dgm:prSet/>
      <dgm:spPr/>
      <dgm:t>
        <a:bodyPr/>
        <a:lstStyle/>
        <a:p>
          <a:endParaRPr lang="en-US">
            <a:solidFill>
              <a:schemeClr val="tx1"/>
            </a:solidFill>
          </a:endParaRPr>
        </a:p>
      </dgm:t>
    </dgm:pt>
    <dgm:pt modelId="{4C74BB16-D2BF-5A4B-ADF2-DC40E370D4DC}">
      <dgm:prSet/>
      <dgm:spPr/>
      <dgm:t>
        <a:bodyPr/>
        <a:lstStyle/>
        <a:p>
          <a:r>
            <a:rPr lang="fr-FR" dirty="0">
              <a:solidFill>
                <a:schemeClr val="tx1"/>
              </a:solidFill>
            </a:rPr>
            <a:t>- La délivrance apostolique</a:t>
          </a:r>
          <a:endParaRPr lang="fr-FR" dirty="0"/>
        </a:p>
      </dgm:t>
    </dgm:pt>
    <dgm:pt modelId="{C74671EF-1E0B-7041-A818-E9B78738066E}" type="parTrans" cxnId="{674D0C2D-D11A-F94F-B8FB-5972D262A28F}">
      <dgm:prSet/>
      <dgm:spPr/>
      <dgm:t>
        <a:bodyPr/>
        <a:lstStyle/>
        <a:p>
          <a:endParaRPr lang="fr-FR"/>
        </a:p>
      </dgm:t>
    </dgm:pt>
    <dgm:pt modelId="{07667D17-13B1-A14C-B2C1-300D2E0253F6}" type="sibTrans" cxnId="{674D0C2D-D11A-F94F-B8FB-5972D262A28F}">
      <dgm:prSet/>
      <dgm:spPr/>
      <dgm:t>
        <a:bodyPr/>
        <a:lstStyle/>
        <a:p>
          <a:endParaRPr lang="fr-FR"/>
        </a:p>
      </dgm:t>
    </dgm:pt>
    <dgm:pt modelId="{D21BFC62-95D2-3D43-B956-7033970FDC48}">
      <dgm:prSet/>
      <dgm:spPr/>
      <dgm:t>
        <a:bodyPr/>
        <a:lstStyle/>
        <a:p>
          <a:r>
            <a:rPr lang="fr-FR" dirty="0">
              <a:solidFill>
                <a:schemeClr val="tx1"/>
              </a:solidFill>
            </a:rPr>
            <a:t>- La délivrance de l’Evangile</a:t>
          </a:r>
          <a:endParaRPr lang="fr-FR" dirty="0"/>
        </a:p>
      </dgm:t>
    </dgm:pt>
    <dgm:pt modelId="{21801B25-785C-894B-AC61-EBE4B248CAB8}" type="parTrans" cxnId="{1AEAF85A-D43C-2144-B3A0-EB8B7491B5D8}">
      <dgm:prSet/>
      <dgm:spPr/>
      <dgm:t>
        <a:bodyPr/>
        <a:lstStyle/>
        <a:p>
          <a:endParaRPr lang="fr-FR"/>
        </a:p>
      </dgm:t>
    </dgm:pt>
    <dgm:pt modelId="{984CD883-3276-2740-9857-B806A5C71E3E}" type="sibTrans" cxnId="{1AEAF85A-D43C-2144-B3A0-EB8B7491B5D8}">
      <dgm:prSet/>
      <dgm:spPr/>
      <dgm:t>
        <a:bodyPr/>
        <a:lstStyle/>
        <a:p>
          <a:endParaRPr lang="fr-FR"/>
        </a:p>
      </dgm:t>
    </dgm:pt>
    <dgm:pt modelId="{1608DA5B-5758-7B4D-A6F0-AB8B81122144}" type="pres">
      <dgm:prSet presAssocID="{A3EB12B2-900F-4246-8299-9D85CD5B87CC}" presName="linear" presStyleCnt="0">
        <dgm:presLayoutVars>
          <dgm:animLvl val="lvl"/>
          <dgm:resizeHandles val="exact"/>
        </dgm:presLayoutVars>
      </dgm:prSet>
      <dgm:spPr/>
    </dgm:pt>
    <dgm:pt modelId="{AE12CFAE-CD27-684D-883A-0BD079827690}" type="pres">
      <dgm:prSet presAssocID="{D798C602-20D1-4E73-B047-EDFED532A575}" presName="parentText" presStyleLbl="node1" presStyleIdx="0" presStyleCnt="5">
        <dgm:presLayoutVars>
          <dgm:chMax val="0"/>
          <dgm:bulletEnabled val="1"/>
        </dgm:presLayoutVars>
      </dgm:prSet>
      <dgm:spPr/>
    </dgm:pt>
    <dgm:pt modelId="{3DC74B32-8928-1244-BFFC-99E04BFEC6AF}" type="pres">
      <dgm:prSet presAssocID="{A0BDEED4-5281-4B73-B278-5F30A7427524}" presName="spacer" presStyleCnt="0"/>
      <dgm:spPr/>
    </dgm:pt>
    <dgm:pt modelId="{86503B7A-62D1-F74E-9F58-581D73D370FE}" type="pres">
      <dgm:prSet presAssocID="{E3A1AA5C-B25C-4978-BCAB-D4112B0BD948}" presName="parentText" presStyleLbl="node1" presStyleIdx="1" presStyleCnt="5">
        <dgm:presLayoutVars>
          <dgm:chMax val="0"/>
          <dgm:bulletEnabled val="1"/>
        </dgm:presLayoutVars>
      </dgm:prSet>
      <dgm:spPr/>
    </dgm:pt>
    <dgm:pt modelId="{556CB90D-B82A-9A46-979C-23D3E18D5E20}" type="pres">
      <dgm:prSet presAssocID="{C161513F-008C-48F5-8E7B-87585E4C9E55}" presName="spacer" presStyleCnt="0"/>
      <dgm:spPr/>
    </dgm:pt>
    <dgm:pt modelId="{8E77E266-7003-CC47-A6E5-ECFD00925D6C}" type="pres">
      <dgm:prSet presAssocID="{D21BFC62-95D2-3D43-B956-7033970FDC48}" presName="parentText" presStyleLbl="node1" presStyleIdx="2" presStyleCnt="5">
        <dgm:presLayoutVars>
          <dgm:chMax val="0"/>
          <dgm:bulletEnabled val="1"/>
        </dgm:presLayoutVars>
      </dgm:prSet>
      <dgm:spPr/>
    </dgm:pt>
    <dgm:pt modelId="{EA773210-A76E-4F41-817E-DD4D7CA600C6}" type="pres">
      <dgm:prSet presAssocID="{984CD883-3276-2740-9857-B806A5C71E3E}" presName="spacer" presStyleCnt="0"/>
      <dgm:spPr/>
    </dgm:pt>
    <dgm:pt modelId="{F457C5DB-557B-CB4C-9189-9D7688DACA65}" type="pres">
      <dgm:prSet presAssocID="{4C74BB16-D2BF-5A4B-ADF2-DC40E370D4DC}" presName="parentText" presStyleLbl="node1" presStyleIdx="3" presStyleCnt="5">
        <dgm:presLayoutVars>
          <dgm:chMax val="0"/>
          <dgm:bulletEnabled val="1"/>
        </dgm:presLayoutVars>
      </dgm:prSet>
      <dgm:spPr/>
    </dgm:pt>
    <dgm:pt modelId="{C410B8F0-31BC-884F-930C-7AE84A309CE8}" type="pres">
      <dgm:prSet presAssocID="{07667D17-13B1-A14C-B2C1-300D2E0253F6}" presName="spacer" presStyleCnt="0"/>
      <dgm:spPr/>
    </dgm:pt>
    <dgm:pt modelId="{F4AEAA6A-7CEC-E54B-AE04-7E0B68418DA9}" type="pres">
      <dgm:prSet presAssocID="{E3747F7C-1246-496C-9483-3024E569B628}" presName="parentText" presStyleLbl="node1" presStyleIdx="4" presStyleCnt="5">
        <dgm:presLayoutVars>
          <dgm:chMax val="0"/>
          <dgm:bulletEnabled val="1"/>
        </dgm:presLayoutVars>
      </dgm:prSet>
      <dgm:spPr/>
    </dgm:pt>
  </dgm:ptLst>
  <dgm:cxnLst>
    <dgm:cxn modelId="{674D0C2D-D11A-F94F-B8FB-5972D262A28F}" srcId="{A3EB12B2-900F-4246-8299-9D85CD5B87CC}" destId="{4C74BB16-D2BF-5A4B-ADF2-DC40E370D4DC}" srcOrd="3" destOrd="0" parTransId="{C74671EF-1E0B-7041-A818-E9B78738066E}" sibTransId="{07667D17-13B1-A14C-B2C1-300D2E0253F6}"/>
    <dgm:cxn modelId="{1CAE8C31-A644-9643-B858-AE14422E1FB9}" type="presOf" srcId="{D798C602-20D1-4E73-B047-EDFED532A575}" destId="{AE12CFAE-CD27-684D-883A-0BD079827690}" srcOrd="0" destOrd="0" presId="urn:microsoft.com/office/officeart/2005/8/layout/vList2"/>
    <dgm:cxn modelId="{2E98344B-AD37-4BDB-AF0A-A0D9F53386D7}" srcId="{A3EB12B2-900F-4246-8299-9D85CD5B87CC}" destId="{D798C602-20D1-4E73-B047-EDFED532A575}" srcOrd="0" destOrd="0" parTransId="{E7B164BE-26E2-468F-8C58-FB754BCDA2BD}" sibTransId="{A0BDEED4-5281-4B73-B278-5F30A7427524}"/>
    <dgm:cxn modelId="{D3DBCA4D-442A-AB44-AB4A-EAB22BA4CB56}" type="presOf" srcId="{D21BFC62-95D2-3D43-B956-7033970FDC48}" destId="{8E77E266-7003-CC47-A6E5-ECFD00925D6C}" srcOrd="0" destOrd="0" presId="urn:microsoft.com/office/officeart/2005/8/layout/vList2"/>
    <dgm:cxn modelId="{1AEAF85A-D43C-2144-B3A0-EB8B7491B5D8}" srcId="{A3EB12B2-900F-4246-8299-9D85CD5B87CC}" destId="{D21BFC62-95D2-3D43-B956-7033970FDC48}" srcOrd="2" destOrd="0" parTransId="{21801B25-785C-894B-AC61-EBE4B248CAB8}" sibTransId="{984CD883-3276-2740-9857-B806A5C71E3E}"/>
    <dgm:cxn modelId="{64B06798-2CFB-0546-A4F1-9C92F6E06202}" type="presOf" srcId="{4C74BB16-D2BF-5A4B-ADF2-DC40E370D4DC}" destId="{F457C5DB-557B-CB4C-9189-9D7688DACA65}" srcOrd="0" destOrd="0" presId="urn:microsoft.com/office/officeart/2005/8/layout/vList2"/>
    <dgm:cxn modelId="{E02CE198-A39B-1B4F-A18A-5CF05090BADE}" type="presOf" srcId="{E3747F7C-1246-496C-9483-3024E569B628}" destId="{F4AEAA6A-7CEC-E54B-AE04-7E0B68418DA9}" srcOrd="0" destOrd="0" presId="urn:microsoft.com/office/officeart/2005/8/layout/vList2"/>
    <dgm:cxn modelId="{C806B39C-9875-4E79-ABC1-C6A82339A1EF}" srcId="{A3EB12B2-900F-4246-8299-9D85CD5B87CC}" destId="{E3747F7C-1246-496C-9483-3024E569B628}" srcOrd="4" destOrd="0" parTransId="{3228A521-7D23-48BE-90F0-308379320596}" sibTransId="{BFAD64B3-8692-4259-A61C-7C445B1C4B30}"/>
    <dgm:cxn modelId="{FA4CABDB-724C-45E9-9596-0EB282219C11}" srcId="{A3EB12B2-900F-4246-8299-9D85CD5B87CC}" destId="{E3A1AA5C-B25C-4978-BCAB-D4112B0BD948}" srcOrd="1" destOrd="0" parTransId="{1E94CC78-4089-4474-9A90-6FD9D48ABA55}" sibTransId="{C161513F-008C-48F5-8E7B-87585E4C9E55}"/>
    <dgm:cxn modelId="{3464FFDE-1072-3445-B62F-17761EAB5A4B}" type="presOf" srcId="{E3A1AA5C-B25C-4978-BCAB-D4112B0BD948}" destId="{86503B7A-62D1-F74E-9F58-581D73D370FE}" srcOrd="0" destOrd="0" presId="urn:microsoft.com/office/officeart/2005/8/layout/vList2"/>
    <dgm:cxn modelId="{825C5BEA-8076-B347-929D-1E15BA209264}" type="presOf" srcId="{A3EB12B2-900F-4246-8299-9D85CD5B87CC}" destId="{1608DA5B-5758-7B4D-A6F0-AB8B81122144}" srcOrd="0" destOrd="0" presId="urn:microsoft.com/office/officeart/2005/8/layout/vList2"/>
    <dgm:cxn modelId="{E53E6A21-CA38-8A4B-A380-EE8544B43BD9}" type="presParOf" srcId="{1608DA5B-5758-7B4D-A6F0-AB8B81122144}" destId="{AE12CFAE-CD27-684D-883A-0BD079827690}" srcOrd="0" destOrd="0" presId="urn:microsoft.com/office/officeart/2005/8/layout/vList2"/>
    <dgm:cxn modelId="{E07098A8-D450-3C42-9FCA-BEC8EBEFFC64}" type="presParOf" srcId="{1608DA5B-5758-7B4D-A6F0-AB8B81122144}" destId="{3DC74B32-8928-1244-BFFC-99E04BFEC6AF}" srcOrd="1" destOrd="0" presId="urn:microsoft.com/office/officeart/2005/8/layout/vList2"/>
    <dgm:cxn modelId="{F27A2B26-06BA-AE4F-BDB5-03A1B5A38137}" type="presParOf" srcId="{1608DA5B-5758-7B4D-A6F0-AB8B81122144}" destId="{86503B7A-62D1-F74E-9F58-581D73D370FE}" srcOrd="2" destOrd="0" presId="urn:microsoft.com/office/officeart/2005/8/layout/vList2"/>
    <dgm:cxn modelId="{AAB6836E-3A58-5747-AEBE-ECAFEA0B6EC2}" type="presParOf" srcId="{1608DA5B-5758-7B4D-A6F0-AB8B81122144}" destId="{556CB90D-B82A-9A46-979C-23D3E18D5E20}" srcOrd="3" destOrd="0" presId="urn:microsoft.com/office/officeart/2005/8/layout/vList2"/>
    <dgm:cxn modelId="{7F83A8F2-83F4-9A4B-A6E9-BAC9FB101C86}" type="presParOf" srcId="{1608DA5B-5758-7B4D-A6F0-AB8B81122144}" destId="{8E77E266-7003-CC47-A6E5-ECFD00925D6C}" srcOrd="4" destOrd="0" presId="urn:microsoft.com/office/officeart/2005/8/layout/vList2"/>
    <dgm:cxn modelId="{D785B37A-683F-8241-A916-1A38C48F1251}" type="presParOf" srcId="{1608DA5B-5758-7B4D-A6F0-AB8B81122144}" destId="{EA773210-A76E-4F41-817E-DD4D7CA600C6}" srcOrd="5" destOrd="0" presId="urn:microsoft.com/office/officeart/2005/8/layout/vList2"/>
    <dgm:cxn modelId="{8C25F365-5575-6548-9C19-B0CA7E3BB40B}" type="presParOf" srcId="{1608DA5B-5758-7B4D-A6F0-AB8B81122144}" destId="{F457C5DB-557B-CB4C-9189-9D7688DACA65}" srcOrd="6" destOrd="0" presId="urn:microsoft.com/office/officeart/2005/8/layout/vList2"/>
    <dgm:cxn modelId="{9DCFCBFA-0DFE-A94F-8479-48740C6D3024}" type="presParOf" srcId="{1608DA5B-5758-7B4D-A6F0-AB8B81122144}" destId="{C410B8F0-31BC-884F-930C-7AE84A309CE8}" srcOrd="7" destOrd="0" presId="urn:microsoft.com/office/officeart/2005/8/layout/vList2"/>
    <dgm:cxn modelId="{49410C73-DA31-7345-967A-CFC81AD9D358}" type="presParOf" srcId="{1608DA5B-5758-7B4D-A6F0-AB8B81122144}" destId="{F4AEAA6A-7CEC-E54B-AE04-7E0B68418DA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59FCC69-42E8-428B-BA47-7EC6FFEAABDE}"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BB889FD7-2244-45CC-A259-445FD8093FF7}">
      <dgm:prSet/>
      <dgm:spPr/>
      <dgm:t>
        <a:bodyPr/>
        <a:lstStyle/>
        <a:p>
          <a:r>
            <a:rPr lang="fr-FR" dirty="0"/>
            <a:t>Y </a:t>
          </a:r>
          <a:r>
            <a:rPr lang="fr-FR" dirty="0" err="1"/>
            <a:t>a-t-il</a:t>
          </a:r>
          <a:r>
            <a:rPr lang="fr-FR" dirty="0"/>
            <a:t> un domaine en-dehors du contrôle du Seigneur ? </a:t>
          </a:r>
          <a:endParaRPr lang="en-US" dirty="0"/>
        </a:p>
      </dgm:t>
    </dgm:pt>
    <dgm:pt modelId="{D06FB273-0810-4262-9A9F-A26066F5DCC9}" type="parTrans" cxnId="{409B779F-D527-451A-9611-F85997D8DC84}">
      <dgm:prSet/>
      <dgm:spPr/>
      <dgm:t>
        <a:bodyPr/>
        <a:lstStyle/>
        <a:p>
          <a:endParaRPr lang="en-US"/>
        </a:p>
      </dgm:t>
    </dgm:pt>
    <dgm:pt modelId="{F31CFEDF-3A36-4686-9C33-EC71874D5AD5}" type="sibTrans" cxnId="{409B779F-D527-451A-9611-F85997D8DC84}">
      <dgm:prSet/>
      <dgm:spPr/>
      <dgm:t>
        <a:bodyPr/>
        <a:lstStyle/>
        <a:p>
          <a:endParaRPr lang="en-US"/>
        </a:p>
      </dgm:t>
    </dgm:pt>
    <dgm:pt modelId="{9EFCDC63-1079-4024-B566-B265A7887FC7}">
      <dgm:prSet/>
      <dgm:spPr/>
      <dgm:t>
        <a:bodyPr/>
        <a:lstStyle/>
        <a:p>
          <a:r>
            <a:rPr lang="fr-FR" dirty="0"/>
            <a:t>Ai-je consciemment renoncé, dans la repentance, à toute information / relation / opération de type démoniaque ? </a:t>
          </a:r>
          <a:endParaRPr lang="en-US" dirty="0"/>
        </a:p>
      </dgm:t>
    </dgm:pt>
    <dgm:pt modelId="{CFA4E979-B978-4F4D-8681-3F7007E80E78}" type="parTrans" cxnId="{B1FE726B-E999-48FD-A64D-7755C9125CCB}">
      <dgm:prSet/>
      <dgm:spPr/>
      <dgm:t>
        <a:bodyPr/>
        <a:lstStyle/>
        <a:p>
          <a:endParaRPr lang="en-US"/>
        </a:p>
      </dgm:t>
    </dgm:pt>
    <dgm:pt modelId="{B974550D-DA8C-4E40-B433-3706F1D2903D}" type="sibTrans" cxnId="{B1FE726B-E999-48FD-A64D-7755C9125CCB}">
      <dgm:prSet/>
      <dgm:spPr/>
      <dgm:t>
        <a:bodyPr/>
        <a:lstStyle/>
        <a:p>
          <a:endParaRPr lang="en-US"/>
        </a:p>
      </dgm:t>
    </dgm:pt>
    <dgm:pt modelId="{D4A4242C-05A0-44E2-9C4A-CCA31D08F009}">
      <dgm:prSet/>
      <dgm:spPr/>
      <dgm:t>
        <a:bodyPr/>
        <a:lstStyle/>
        <a:p>
          <a:r>
            <a:rPr lang="fr-FR" dirty="0"/>
            <a:t>Y </a:t>
          </a:r>
          <a:r>
            <a:rPr lang="fr-FR" dirty="0" err="1"/>
            <a:t>a-t-il</a:t>
          </a:r>
          <a:r>
            <a:rPr lang="fr-FR" dirty="0"/>
            <a:t> des vérités bibliques que je rejette ? Des mensonges ou perspective personnelle que je préfère ? </a:t>
          </a:r>
          <a:endParaRPr lang="en-US" dirty="0"/>
        </a:p>
      </dgm:t>
    </dgm:pt>
    <dgm:pt modelId="{E3D87E47-6E34-4F6C-B707-E3684E006F2B}" type="parTrans" cxnId="{6200AE0A-2864-43CA-A790-49EACD72F6B8}">
      <dgm:prSet/>
      <dgm:spPr/>
      <dgm:t>
        <a:bodyPr/>
        <a:lstStyle/>
        <a:p>
          <a:endParaRPr lang="en-US"/>
        </a:p>
      </dgm:t>
    </dgm:pt>
    <dgm:pt modelId="{8562280F-1CD5-4216-A029-47E6B53B7C42}" type="sibTrans" cxnId="{6200AE0A-2864-43CA-A790-49EACD72F6B8}">
      <dgm:prSet/>
      <dgm:spPr/>
      <dgm:t>
        <a:bodyPr/>
        <a:lstStyle/>
        <a:p>
          <a:endParaRPr lang="en-US"/>
        </a:p>
      </dgm:t>
    </dgm:pt>
    <dgm:pt modelId="{882BBD4E-AC6C-4DAD-8DFD-10584C449D6D}">
      <dgm:prSet/>
      <dgm:spPr/>
      <dgm:t>
        <a:bodyPr/>
        <a:lstStyle/>
        <a:p>
          <a:r>
            <a:rPr lang="fr-FR"/>
            <a:t>Suis-je une occasion de chute pour mon conjoint ? pour un frère ? Pour l’Eglise ? Pour un non-croyant ? </a:t>
          </a:r>
          <a:endParaRPr lang="en-US"/>
        </a:p>
      </dgm:t>
    </dgm:pt>
    <dgm:pt modelId="{0509365B-E0BA-4A8A-BCFD-59A8B6DD29EC}" type="parTrans" cxnId="{72169C5F-9C30-4072-9CB8-CEF0B424A296}">
      <dgm:prSet/>
      <dgm:spPr/>
      <dgm:t>
        <a:bodyPr/>
        <a:lstStyle/>
        <a:p>
          <a:endParaRPr lang="en-US"/>
        </a:p>
      </dgm:t>
    </dgm:pt>
    <dgm:pt modelId="{1E182A58-AAB2-48E9-851B-647C597A53D5}" type="sibTrans" cxnId="{72169C5F-9C30-4072-9CB8-CEF0B424A296}">
      <dgm:prSet/>
      <dgm:spPr/>
      <dgm:t>
        <a:bodyPr/>
        <a:lstStyle/>
        <a:p>
          <a:endParaRPr lang="en-US"/>
        </a:p>
      </dgm:t>
    </dgm:pt>
    <dgm:pt modelId="{48ACDB9F-EA1A-E34F-8FB1-A6F648C4246B}" type="pres">
      <dgm:prSet presAssocID="{759FCC69-42E8-428B-BA47-7EC6FFEAABDE}" presName="matrix" presStyleCnt="0">
        <dgm:presLayoutVars>
          <dgm:chMax val="1"/>
          <dgm:dir/>
          <dgm:resizeHandles val="exact"/>
        </dgm:presLayoutVars>
      </dgm:prSet>
      <dgm:spPr/>
    </dgm:pt>
    <dgm:pt modelId="{96444D80-1E7B-0042-8FB9-C4CDB4275CBD}" type="pres">
      <dgm:prSet presAssocID="{759FCC69-42E8-428B-BA47-7EC6FFEAABDE}" presName="diamond" presStyleLbl="bgShp" presStyleIdx="0" presStyleCnt="1"/>
      <dgm:spPr/>
    </dgm:pt>
    <dgm:pt modelId="{BA8C455F-D2D3-8D48-9328-E6D65B4F363F}" type="pres">
      <dgm:prSet presAssocID="{759FCC69-42E8-428B-BA47-7EC6FFEAABDE}" presName="quad1" presStyleLbl="node1" presStyleIdx="0" presStyleCnt="4">
        <dgm:presLayoutVars>
          <dgm:chMax val="0"/>
          <dgm:chPref val="0"/>
          <dgm:bulletEnabled val="1"/>
        </dgm:presLayoutVars>
      </dgm:prSet>
      <dgm:spPr/>
    </dgm:pt>
    <dgm:pt modelId="{06D4CE09-E618-4B49-B960-B375752FB778}" type="pres">
      <dgm:prSet presAssocID="{759FCC69-42E8-428B-BA47-7EC6FFEAABDE}" presName="quad2" presStyleLbl="node1" presStyleIdx="1" presStyleCnt="4">
        <dgm:presLayoutVars>
          <dgm:chMax val="0"/>
          <dgm:chPref val="0"/>
          <dgm:bulletEnabled val="1"/>
        </dgm:presLayoutVars>
      </dgm:prSet>
      <dgm:spPr/>
    </dgm:pt>
    <dgm:pt modelId="{30CEB4D0-4314-2344-82B4-7FDD510EA7F8}" type="pres">
      <dgm:prSet presAssocID="{759FCC69-42E8-428B-BA47-7EC6FFEAABDE}" presName="quad3" presStyleLbl="node1" presStyleIdx="2" presStyleCnt="4">
        <dgm:presLayoutVars>
          <dgm:chMax val="0"/>
          <dgm:chPref val="0"/>
          <dgm:bulletEnabled val="1"/>
        </dgm:presLayoutVars>
      </dgm:prSet>
      <dgm:spPr/>
    </dgm:pt>
    <dgm:pt modelId="{6D0F791A-632D-6549-9F1B-5FD2F0C9D06A}" type="pres">
      <dgm:prSet presAssocID="{759FCC69-42E8-428B-BA47-7EC6FFEAABDE}" presName="quad4" presStyleLbl="node1" presStyleIdx="3" presStyleCnt="4">
        <dgm:presLayoutVars>
          <dgm:chMax val="0"/>
          <dgm:chPref val="0"/>
          <dgm:bulletEnabled val="1"/>
        </dgm:presLayoutVars>
      </dgm:prSet>
      <dgm:spPr/>
    </dgm:pt>
  </dgm:ptLst>
  <dgm:cxnLst>
    <dgm:cxn modelId="{164C2C06-789C-1541-8A11-C04688B29C17}" type="presOf" srcId="{D4A4242C-05A0-44E2-9C4A-CCA31D08F009}" destId="{30CEB4D0-4314-2344-82B4-7FDD510EA7F8}" srcOrd="0" destOrd="0" presId="urn:microsoft.com/office/officeart/2005/8/layout/matrix3"/>
    <dgm:cxn modelId="{6522CF07-A361-C847-A36C-E3231332CB79}" type="presOf" srcId="{882BBD4E-AC6C-4DAD-8DFD-10584C449D6D}" destId="{6D0F791A-632D-6549-9F1B-5FD2F0C9D06A}" srcOrd="0" destOrd="0" presId="urn:microsoft.com/office/officeart/2005/8/layout/matrix3"/>
    <dgm:cxn modelId="{6200AE0A-2864-43CA-A790-49EACD72F6B8}" srcId="{759FCC69-42E8-428B-BA47-7EC6FFEAABDE}" destId="{D4A4242C-05A0-44E2-9C4A-CCA31D08F009}" srcOrd="2" destOrd="0" parTransId="{E3D87E47-6E34-4F6C-B707-E3684E006F2B}" sibTransId="{8562280F-1CD5-4216-A029-47E6B53B7C42}"/>
    <dgm:cxn modelId="{E2EE8C56-42B5-B046-929F-6C713D9E3BEF}" type="presOf" srcId="{BB889FD7-2244-45CC-A259-445FD8093FF7}" destId="{BA8C455F-D2D3-8D48-9328-E6D65B4F363F}" srcOrd="0" destOrd="0" presId="urn:microsoft.com/office/officeart/2005/8/layout/matrix3"/>
    <dgm:cxn modelId="{72169C5F-9C30-4072-9CB8-CEF0B424A296}" srcId="{759FCC69-42E8-428B-BA47-7EC6FFEAABDE}" destId="{882BBD4E-AC6C-4DAD-8DFD-10584C449D6D}" srcOrd="3" destOrd="0" parTransId="{0509365B-E0BA-4A8A-BCFD-59A8B6DD29EC}" sibTransId="{1E182A58-AAB2-48E9-851B-647C597A53D5}"/>
    <dgm:cxn modelId="{0575FB62-231B-1C4F-A2A3-ACFC4C45CC52}" type="presOf" srcId="{9EFCDC63-1079-4024-B566-B265A7887FC7}" destId="{06D4CE09-E618-4B49-B960-B375752FB778}" srcOrd="0" destOrd="0" presId="urn:microsoft.com/office/officeart/2005/8/layout/matrix3"/>
    <dgm:cxn modelId="{B1FE726B-E999-48FD-A64D-7755C9125CCB}" srcId="{759FCC69-42E8-428B-BA47-7EC6FFEAABDE}" destId="{9EFCDC63-1079-4024-B566-B265A7887FC7}" srcOrd="1" destOrd="0" parTransId="{CFA4E979-B978-4F4D-8681-3F7007E80E78}" sibTransId="{B974550D-DA8C-4E40-B433-3706F1D2903D}"/>
    <dgm:cxn modelId="{409B779F-D527-451A-9611-F85997D8DC84}" srcId="{759FCC69-42E8-428B-BA47-7EC6FFEAABDE}" destId="{BB889FD7-2244-45CC-A259-445FD8093FF7}" srcOrd="0" destOrd="0" parTransId="{D06FB273-0810-4262-9A9F-A26066F5DCC9}" sibTransId="{F31CFEDF-3A36-4686-9C33-EC71874D5AD5}"/>
    <dgm:cxn modelId="{AD4B43B5-5155-5F46-AFC5-9ECAEC180354}" type="presOf" srcId="{759FCC69-42E8-428B-BA47-7EC6FFEAABDE}" destId="{48ACDB9F-EA1A-E34F-8FB1-A6F648C4246B}" srcOrd="0" destOrd="0" presId="urn:microsoft.com/office/officeart/2005/8/layout/matrix3"/>
    <dgm:cxn modelId="{C8F02547-6C81-6844-A796-673A5DFE8DBD}" type="presParOf" srcId="{48ACDB9F-EA1A-E34F-8FB1-A6F648C4246B}" destId="{96444D80-1E7B-0042-8FB9-C4CDB4275CBD}" srcOrd="0" destOrd="0" presId="urn:microsoft.com/office/officeart/2005/8/layout/matrix3"/>
    <dgm:cxn modelId="{2A83778A-6681-6646-A691-374DE3B5F35D}" type="presParOf" srcId="{48ACDB9F-EA1A-E34F-8FB1-A6F648C4246B}" destId="{BA8C455F-D2D3-8D48-9328-E6D65B4F363F}" srcOrd="1" destOrd="0" presId="urn:microsoft.com/office/officeart/2005/8/layout/matrix3"/>
    <dgm:cxn modelId="{59731393-DCD0-DB4A-A19C-65C0D93DDC03}" type="presParOf" srcId="{48ACDB9F-EA1A-E34F-8FB1-A6F648C4246B}" destId="{06D4CE09-E618-4B49-B960-B375752FB778}" srcOrd="2" destOrd="0" presId="urn:microsoft.com/office/officeart/2005/8/layout/matrix3"/>
    <dgm:cxn modelId="{7C7471C7-1704-EC4A-82F4-B49D8FB0DE76}" type="presParOf" srcId="{48ACDB9F-EA1A-E34F-8FB1-A6F648C4246B}" destId="{30CEB4D0-4314-2344-82B4-7FDD510EA7F8}" srcOrd="3" destOrd="0" presId="urn:microsoft.com/office/officeart/2005/8/layout/matrix3"/>
    <dgm:cxn modelId="{17235A7A-F3D1-EB48-96AA-B805A933BD5F}" type="presParOf" srcId="{48ACDB9F-EA1A-E34F-8FB1-A6F648C4246B}" destId="{6D0F791A-632D-6549-9F1B-5FD2F0C9D06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98059"/>
          <a:ext cx="6666833" cy="959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Conception du monde</a:t>
          </a:r>
          <a:endParaRPr lang="en-US" sz="4000" kern="1200" dirty="0">
            <a:solidFill>
              <a:schemeClr val="tx1"/>
            </a:solidFill>
          </a:endParaRPr>
        </a:p>
      </dsp:txBody>
      <dsp:txXfrm>
        <a:off x="46834" y="144893"/>
        <a:ext cx="6573165" cy="865732"/>
      </dsp:txXfrm>
    </dsp:sp>
    <dsp:sp modelId="{6862ED72-6D86-2A47-A19C-3F95C0B77896}">
      <dsp:nvSpPr>
        <dsp:cNvPr id="0" name=""/>
        <dsp:cNvSpPr/>
      </dsp:nvSpPr>
      <dsp:spPr>
        <a:xfrm>
          <a:off x="0" y="1172659"/>
          <a:ext cx="6666833" cy="959400"/>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Création et chute des esprits</a:t>
          </a:r>
          <a:endParaRPr lang="en-US" sz="4000" kern="1200" dirty="0">
            <a:solidFill>
              <a:schemeClr val="tx1"/>
            </a:solidFill>
          </a:endParaRPr>
        </a:p>
      </dsp:txBody>
      <dsp:txXfrm>
        <a:off x="46834" y="1219493"/>
        <a:ext cx="6573165" cy="865732"/>
      </dsp:txXfrm>
    </dsp:sp>
    <dsp:sp modelId="{6E15A160-57C6-AC4B-BDDB-84F40DBCC022}">
      <dsp:nvSpPr>
        <dsp:cNvPr id="0" name=""/>
        <dsp:cNvSpPr/>
      </dsp:nvSpPr>
      <dsp:spPr>
        <a:xfrm>
          <a:off x="0" y="2247259"/>
          <a:ext cx="6666833" cy="9594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Genèse 6</a:t>
          </a:r>
          <a:endParaRPr lang="en-US" sz="4000" kern="1200" dirty="0">
            <a:solidFill>
              <a:schemeClr val="tx1"/>
            </a:solidFill>
          </a:endParaRPr>
        </a:p>
      </dsp:txBody>
      <dsp:txXfrm>
        <a:off x="46834" y="2294093"/>
        <a:ext cx="6573165" cy="865732"/>
      </dsp:txXfrm>
    </dsp:sp>
    <dsp:sp modelId="{86503B7A-62D1-F74E-9F58-581D73D370FE}">
      <dsp:nvSpPr>
        <dsp:cNvPr id="0" name=""/>
        <dsp:cNvSpPr/>
      </dsp:nvSpPr>
      <dsp:spPr>
        <a:xfrm>
          <a:off x="0" y="3321860"/>
          <a:ext cx="6666833" cy="959400"/>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Les esprits dans l’AT</a:t>
          </a:r>
          <a:endParaRPr lang="en-US" sz="4000" kern="1200" dirty="0">
            <a:solidFill>
              <a:schemeClr val="tx1"/>
            </a:solidFill>
          </a:endParaRPr>
        </a:p>
      </dsp:txBody>
      <dsp:txXfrm>
        <a:off x="46834" y="3368694"/>
        <a:ext cx="6573165" cy="865732"/>
      </dsp:txXfrm>
    </dsp:sp>
    <dsp:sp modelId="{F4AEAA6A-7CEC-E54B-AE04-7E0B68418DA9}">
      <dsp:nvSpPr>
        <dsp:cNvPr id="0" name=""/>
        <dsp:cNvSpPr/>
      </dsp:nvSpPr>
      <dsp:spPr>
        <a:xfrm>
          <a:off x="0" y="4396460"/>
          <a:ext cx="6666833" cy="9594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La magie et la sorcellerie</a:t>
          </a:r>
          <a:endParaRPr lang="en-US" sz="4000" kern="1200" dirty="0">
            <a:solidFill>
              <a:schemeClr val="tx1"/>
            </a:solidFill>
          </a:endParaRPr>
        </a:p>
      </dsp:txBody>
      <dsp:txXfrm>
        <a:off x="46834" y="4443294"/>
        <a:ext cx="6573165" cy="8657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426672"/>
          <a:ext cx="6666833" cy="83947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Les esprits et la magie dans le NT</a:t>
          </a:r>
          <a:endParaRPr lang="en-US" sz="3500" kern="1200" dirty="0">
            <a:solidFill>
              <a:schemeClr val="tx1"/>
            </a:solidFill>
          </a:endParaRPr>
        </a:p>
      </dsp:txBody>
      <dsp:txXfrm>
        <a:off x="40980" y="467652"/>
        <a:ext cx="6584873" cy="757514"/>
      </dsp:txXfrm>
    </dsp:sp>
    <dsp:sp modelId="{86503B7A-62D1-F74E-9F58-581D73D370FE}">
      <dsp:nvSpPr>
        <dsp:cNvPr id="0" name=""/>
        <dsp:cNvSpPr/>
      </dsp:nvSpPr>
      <dsp:spPr>
        <a:xfrm>
          <a:off x="0" y="1366947"/>
          <a:ext cx="6666833" cy="839474"/>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Les différentes influences</a:t>
          </a:r>
          <a:endParaRPr lang="en-US" sz="3500" kern="1200" dirty="0">
            <a:solidFill>
              <a:schemeClr val="tx1"/>
            </a:solidFill>
          </a:endParaRPr>
        </a:p>
      </dsp:txBody>
      <dsp:txXfrm>
        <a:off x="40980" y="1407927"/>
        <a:ext cx="6584873" cy="757514"/>
      </dsp:txXfrm>
    </dsp:sp>
    <dsp:sp modelId="{8E77E266-7003-CC47-A6E5-ECFD00925D6C}">
      <dsp:nvSpPr>
        <dsp:cNvPr id="0" name=""/>
        <dsp:cNvSpPr/>
      </dsp:nvSpPr>
      <dsp:spPr>
        <a:xfrm>
          <a:off x="0" y="2307222"/>
          <a:ext cx="6666833" cy="839474"/>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de l’Evangile</a:t>
          </a:r>
          <a:endParaRPr lang="fr-FR" sz="3500" kern="1200" dirty="0"/>
        </a:p>
      </dsp:txBody>
      <dsp:txXfrm>
        <a:off x="40980" y="2348202"/>
        <a:ext cx="6584873" cy="757514"/>
      </dsp:txXfrm>
    </dsp:sp>
    <dsp:sp modelId="{F457C5DB-557B-CB4C-9189-9D7688DACA65}">
      <dsp:nvSpPr>
        <dsp:cNvPr id="0" name=""/>
        <dsp:cNvSpPr/>
      </dsp:nvSpPr>
      <dsp:spPr>
        <a:xfrm>
          <a:off x="0" y="3247497"/>
          <a:ext cx="6666833" cy="839474"/>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apostolique</a:t>
          </a:r>
          <a:endParaRPr lang="fr-FR" sz="3500" kern="1200" dirty="0"/>
        </a:p>
      </dsp:txBody>
      <dsp:txXfrm>
        <a:off x="40980" y="3288477"/>
        <a:ext cx="6584873" cy="757514"/>
      </dsp:txXfrm>
    </dsp:sp>
    <dsp:sp modelId="{F4AEAA6A-7CEC-E54B-AE04-7E0B68418DA9}">
      <dsp:nvSpPr>
        <dsp:cNvPr id="0" name=""/>
        <dsp:cNvSpPr/>
      </dsp:nvSpPr>
      <dsp:spPr>
        <a:xfrm>
          <a:off x="0" y="4187772"/>
          <a:ext cx="6666833" cy="839474"/>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pastorale</a:t>
          </a:r>
          <a:endParaRPr lang="en-US" sz="3500" kern="1200" dirty="0">
            <a:solidFill>
              <a:schemeClr val="tx1"/>
            </a:solidFill>
          </a:endParaRPr>
        </a:p>
      </dsp:txBody>
      <dsp:txXfrm>
        <a:off x="40980" y="4228752"/>
        <a:ext cx="6584873" cy="7575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98059"/>
          <a:ext cx="6666833" cy="959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Conception du monde</a:t>
          </a:r>
          <a:endParaRPr lang="en-US" sz="4000" kern="1200" dirty="0">
            <a:solidFill>
              <a:schemeClr val="tx1"/>
            </a:solidFill>
          </a:endParaRPr>
        </a:p>
      </dsp:txBody>
      <dsp:txXfrm>
        <a:off x="46834" y="144893"/>
        <a:ext cx="6573165" cy="865732"/>
      </dsp:txXfrm>
    </dsp:sp>
    <dsp:sp modelId="{6862ED72-6D86-2A47-A19C-3F95C0B77896}">
      <dsp:nvSpPr>
        <dsp:cNvPr id="0" name=""/>
        <dsp:cNvSpPr/>
      </dsp:nvSpPr>
      <dsp:spPr>
        <a:xfrm>
          <a:off x="0" y="1172659"/>
          <a:ext cx="6666833" cy="959400"/>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Création et chute des esprits</a:t>
          </a:r>
          <a:endParaRPr lang="en-US" sz="4000" kern="1200" dirty="0">
            <a:solidFill>
              <a:schemeClr val="tx1"/>
            </a:solidFill>
          </a:endParaRPr>
        </a:p>
      </dsp:txBody>
      <dsp:txXfrm>
        <a:off x="46834" y="1219493"/>
        <a:ext cx="6573165" cy="865732"/>
      </dsp:txXfrm>
    </dsp:sp>
    <dsp:sp modelId="{6E15A160-57C6-AC4B-BDDB-84F40DBCC022}">
      <dsp:nvSpPr>
        <dsp:cNvPr id="0" name=""/>
        <dsp:cNvSpPr/>
      </dsp:nvSpPr>
      <dsp:spPr>
        <a:xfrm>
          <a:off x="0" y="2247259"/>
          <a:ext cx="6666833" cy="9594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Genèse 6</a:t>
          </a:r>
          <a:endParaRPr lang="en-US" sz="4000" kern="1200" dirty="0">
            <a:solidFill>
              <a:schemeClr val="tx1"/>
            </a:solidFill>
          </a:endParaRPr>
        </a:p>
      </dsp:txBody>
      <dsp:txXfrm>
        <a:off x="46834" y="2294093"/>
        <a:ext cx="6573165" cy="865732"/>
      </dsp:txXfrm>
    </dsp:sp>
    <dsp:sp modelId="{86503B7A-62D1-F74E-9F58-581D73D370FE}">
      <dsp:nvSpPr>
        <dsp:cNvPr id="0" name=""/>
        <dsp:cNvSpPr/>
      </dsp:nvSpPr>
      <dsp:spPr>
        <a:xfrm>
          <a:off x="0" y="3321860"/>
          <a:ext cx="6666833" cy="959400"/>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Les esprits dans l’AT</a:t>
          </a:r>
          <a:endParaRPr lang="en-US" sz="4000" kern="1200" dirty="0">
            <a:solidFill>
              <a:schemeClr val="tx1"/>
            </a:solidFill>
          </a:endParaRPr>
        </a:p>
      </dsp:txBody>
      <dsp:txXfrm>
        <a:off x="46834" y="3368694"/>
        <a:ext cx="6573165" cy="865732"/>
      </dsp:txXfrm>
    </dsp:sp>
    <dsp:sp modelId="{F4AEAA6A-7CEC-E54B-AE04-7E0B68418DA9}">
      <dsp:nvSpPr>
        <dsp:cNvPr id="0" name=""/>
        <dsp:cNvSpPr/>
      </dsp:nvSpPr>
      <dsp:spPr>
        <a:xfrm>
          <a:off x="0" y="4396460"/>
          <a:ext cx="6666833" cy="9594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La magie et la sorcellerie</a:t>
          </a:r>
          <a:endParaRPr lang="en-US" sz="4000" kern="1200" dirty="0">
            <a:solidFill>
              <a:schemeClr val="tx1"/>
            </a:solidFill>
          </a:endParaRPr>
        </a:p>
      </dsp:txBody>
      <dsp:txXfrm>
        <a:off x="46834" y="4443294"/>
        <a:ext cx="6573165" cy="8657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98059"/>
          <a:ext cx="6666833" cy="959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Conception du monde</a:t>
          </a:r>
          <a:endParaRPr lang="en-US" sz="4000" kern="1200" dirty="0">
            <a:solidFill>
              <a:schemeClr val="tx1"/>
            </a:solidFill>
          </a:endParaRPr>
        </a:p>
      </dsp:txBody>
      <dsp:txXfrm>
        <a:off x="46834" y="144893"/>
        <a:ext cx="6573165" cy="865732"/>
      </dsp:txXfrm>
    </dsp:sp>
    <dsp:sp modelId="{6862ED72-6D86-2A47-A19C-3F95C0B77896}">
      <dsp:nvSpPr>
        <dsp:cNvPr id="0" name=""/>
        <dsp:cNvSpPr/>
      </dsp:nvSpPr>
      <dsp:spPr>
        <a:xfrm>
          <a:off x="0" y="1172659"/>
          <a:ext cx="6666833" cy="959400"/>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Création et chute des esprits</a:t>
          </a:r>
          <a:endParaRPr lang="en-US" sz="4000" kern="1200" dirty="0">
            <a:solidFill>
              <a:schemeClr val="tx1"/>
            </a:solidFill>
          </a:endParaRPr>
        </a:p>
      </dsp:txBody>
      <dsp:txXfrm>
        <a:off x="46834" y="1219493"/>
        <a:ext cx="6573165" cy="865732"/>
      </dsp:txXfrm>
    </dsp:sp>
    <dsp:sp modelId="{6E15A160-57C6-AC4B-BDDB-84F40DBCC022}">
      <dsp:nvSpPr>
        <dsp:cNvPr id="0" name=""/>
        <dsp:cNvSpPr/>
      </dsp:nvSpPr>
      <dsp:spPr>
        <a:xfrm>
          <a:off x="0" y="2247259"/>
          <a:ext cx="6666833" cy="9594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Genèse 6</a:t>
          </a:r>
          <a:endParaRPr lang="en-US" sz="4000" kern="1200" dirty="0">
            <a:solidFill>
              <a:schemeClr val="tx1"/>
            </a:solidFill>
          </a:endParaRPr>
        </a:p>
      </dsp:txBody>
      <dsp:txXfrm>
        <a:off x="46834" y="2294093"/>
        <a:ext cx="6573165" cy="865732"/>
      </dsp:txXfrm>
    </dsp:sp>
    <dsp:sp modelId="{86503B7A-62D1-F74E-9F58-581D73D370FE}">
      <dsp:nvSpPr>
        <dsp:cNvPr id="0" name=""/>
        <dsp:cNvSpPr/>
      </dsp:nvSpPr>
      <dsp:spPr>
        <a:xfrm>
          <a:off x="0" y="3321860"/>
          <a:ext cx="6666833" cy="959400"/>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Les esprits dans l’AT</a:t>
          </a:r>
          <a:endParaRPr lang="en-US" sz="4000" kern="1200" dirty="0">
            <a:solidFill>
              <a:schemeClr val="tx1"/>
            </a:solidFill>
          </a:endParaRPr>
        </a:p>
      </dsp:txBody>
      <dsp:txXfrm>
        <a:off x="46834" y="3368694"/>
        <a:ext cx="6573165" cy="865732"/>
      </dsp:txXfrm>
    </dsp:sp>
    <dsp:sp modelId="{F4AEAA6A-7CEC-E54B-AE04-7E0B68418DA9}">
      <dsp:nvSpPr>
        <dsp:cNvPr id="0" name=""/>
        <dsp:cNvSpPr/>
      </dsp:nvSpPr>
      <dsp:spPr>
        <a:xfrm>
          <a:off x="0" y="4396460"/>
          <a:ext cx="6666833" cy="9594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La magie et la sorcellerie</a:t>
          </a:r>
          <a:endParaRPr lang="en-US" sz="4000" kern="1200" dirty="0">
            <a:solidFill>
              <a:schemeClr val="tx1"/>
            </a:solidFill>
          </a:endParaRPr>
        </a:p>
      </dsp:txBody>
      <dsp:txXfrm>
        <a:off x="46834" y="4443294"/>
        <a:ext cx="6573165" cy="865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8642F-8133-5542-8B43-D2BEA117E65D}">
      <dsp:nvSpPr>
        <dsp:cNvPr id="0" name=""/>
        <dsp:cNvSpPr/>
      </dsp:nvSpPr>
      <dsp:spPr>
        <a:xfrm>
          <a:off x="0" y="725359"/>
          <a:ext cx="6666833" cy="12729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FR" sz="3200" kern="1200" dirty="0"/>
            <a:t>Esprits désincarnés d’une race </a:t>
          </a:r>
          <a:br>
            <a:rPr lang="fr-FR" sz="3200" kern="1200" dirty="0"/>
          </a:br>
          <a:r>
            <a:rPr lang="fr-FR" sz="3200" kern="1200" dirty="0" err="1"/>
            <a:t>pré-Adamite</a:t>
          </a:r>
          <a:r>
            <a:rPr lang="fr-FR" sz="3200" kern="1200" dirty="0"/>
            <a:t>?</a:t>
          </a:r>
          <a:endParaRPr lang="en-US" sz="3200" kern="1200" dirty="0"/>
        </a:p>
      </dsp:txBody>
      <dsp:txXfrm>
        <a:off x="62141" y="787500"/>
        <a:ext cx="6542551" cy="1148678"/>
      </dsp:txXfrm>
    </dsp:sp>
    <dsp:sp modelId="{6C520F6B-77C5-984E-9AD5-D698ACD7CC9C}">
      <dsp:nvSpPr>
        <dsp:cNvPr id="0" name=""/>
        <dsp:cNvSpPr/>
      </dsp:nvSpPr>
      <dsp:spPr>
        <a:xfrm>
          <a:off x="0" y="2090480"/>
          <a:ext cx="6666833" cy="127296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FR" sz="3200" kern="1200" dirty="0"/>
            <a:t>Esprits désincarnés des « géants » nés des fils de Dieu, morts avec le déluge? </a:t>
          </a:r>
          <a:endParaRPr lang="en-US" sz="3200" kern="1200" dirty="0"/>
        </a:p>
      </dsp:txBody>
      <dsp:txXfrm>
        <a:off x="62141" y="2152621"/>
        <a:ext cx="6542551" cy="1148678"/>
      </dsp:txXfrm>
    </dsp:sp>
    <dsp:sp modelId="{4056D22B-5FAA-BD4D-AF6B-912DB0D3FC1D}">
      <dsp:nvSpPr>
        <dsp:cNvPr id="0" name=""/>
        <dsp:cNvSpPr/>
      </dsp:nvSpPr>
      <dsp:spPr>
        <a:xfrm>
          <a:off x="0" y="3455600"/>
          <a:ext cx="6666833" cy="127296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FR" sz="3200" kern="1200" dirty="0"/>
            <a:t>Anges ayant suivi Satan dans sa rébellion? </a:t>
          </a:r>
          <a:endParaRPr lang="en-US" sz="3200" kern="1200" dirty="0"/>
        </a:p>
      </dsp:txBody>
      <dsp:txXfrm>
        <a:off x="62141" y="3517741"/>
        <a:ext cx="6542551" cy="11486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98059"/>
          <a:ext cx="6666833" cy="959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Conception du monde</a:t>
          </a:r>
          <a:endParaRPr lang="en-US" sz="4000" kern="1200" dirty="0">
            <a:solidFill>
              <a:schemeClr val="tx1"/>
            </a:solidFill>
          </a:endParaRPr>
        </a:p>
      </dsp:txBody>
      <dsp:txXfrm>
        <a:off x="46834" y="144893"/>
        <a:ext cx="6573165" cy="865732"/>
      </dsp:txXfrm>
    </dsp:sp>
    <dsp:sp modelId="{6862ED72-6D86-2A47-A19C-3F95C0B77896}">
      <dsp:nvSpPr>
        <dsp:cNvPr id="0" name=""/>
        <dsp:cNvSpPr/>
      </dsp:nvSpPr>
      <dsp:spPr>
        <a:xfrm>
          <a:off x="0" y="1172659"/>
          <a:ext cx="6666833" cy="959400"/>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Création et chute des esprits</a:t>
          </a:r>
          <a:endParaRPr lang="en-US" sz="4000" kern="1200" dirty="0">
            <a:solidFill>
              <a:schemeClr val="tx1"/>
            </a:solidFill>
          </a:endParaRPr>
        </a:p>
      </dsp:txBody>
      <dsp:txXfrm>
        <a:off x="46834" y="1219493"/>
        <a:ext cx="6573165" cy="865732"/>
      </dsp:txXfrm>
    </dsp:sp>
    <dsp:sp modelId="{6E15A160-57C6-AC4B-BDDB-84F40DBCC022}">
      <dsp:nvSpPr>
        <dsp:cNvPr id="0" name=""/>
        <dsp:cNvSpPr/>
      </dsp:nvSpPr>
      <dsp:spPr>
        <a:xfrm>
          <a:off x="0" y="2247259"/>
          <a:ext cx="6666833" cy="9594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Genèse 6</a:t>
          </a:r>
          <a:endParaRPr lang="en-US" sz="4000" kern="1200" dirty="0">
            <a:solidFill>
              <a:schemeClr val="tx1"/>
            </a:solidFill>
          </a:endParaRPr>
        </a:p>
      </dsp:txBody>
      <dsp:txXfrm>
        <a:off x="46834" y="2294093"/>
        <a:ext cx="6573165" cy="865732"/>
      </dsp:txXfrm>
    </dsp:sp>
    <dsp:sp modelId="{86503B7A-62D1-F74E-9F58-581D73D370FE}">
      <dsp:nvSpPr>
        <dsp:cNvPr id="0" name=""/>
        <dsp:cNvSpPr/>
      </dsp:nvSpPr>
      <dsp:spPr>
        <a:xfrm>
          <a:off x="0" y="3321860"/>
          <a:ext cx="6666833" cy="959400"/>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Les esprits dans l’AT</a:t>
          </a:r>
          <a:endParaRPr lang="en-US" sz="4000" kern="1200" dirty="0">
            <a:solidFill>
              <a:schemeClr val="tx1"/>
            </a:solidFill>
          </a:endParaRPr>
        </a:p>
      </dsp:txBody>
      <dsp:txXfrm>
        <a:off x="46834" y="3368694"/>
        <a:ext cx="6573165" cy="865732"/>
      </dsp:txXfrm>
    </dsp:sp>
    <dsp:sp modelId="{F4AEAA6A-7CEC-E54B-AE04-7E0B68418DA9}">
      <dsp:nvSpPr>
        <dsp:cNvPr id="0" name=""/>
        <dsp:cNvSpPr/>
      </dsp:nvSpPr>
      <dsp:spPr>
        <a:xfrm>
          <a:off x="0" y="4396460"/>
          <a:ext cx="6666833" cy="9594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La magie et la sorcellerie</a:t>
          </a:r>
          <a:endParaRPr lang="en-US" sz="4000" kern="1200" dirty="0">
            <a:solidFill>
              <a:schemeClr val="tx1"/>
            </a:solidFill>
          </a:endParaRPr>
        </a:p>
      </dsp:txBody>
      <dsp:txXfrm>
        <a:off x="46834" y="4443294"/>
        <a:ext cx="6573165" cy="8657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CE74A-E457-1D45-BD00-1EA362AB7E86}">
      <dsp:nvSpPr>
        <dsp:cNvPr id="0" name=""/>
        <dsp:cNvSpPr/>
      </dsp:nvSpPr>
      <dsp:spPr>
        <a:xfrm>
          <a:off x="0" y="28039"/>
          <a:ext cx="6666833" cy="19492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fr-FR" sz="4900" kern="1200" dirty="0"/>
            <a:t>Qui sont </a:t>
          </a:r>
          <a:br>
            <a:rPr lang="fr-FR" sz="4900" kern="1200" dirty="0"/>
          </a:br>
          <a:r>
            <a:rPr lang="fr-FR" sz="4900" kern="1200" dirty="0"/>
            <a:t>les « fils de Dieu » ? </a:t>
          </a:r>
          <a:endParaRPr lang="en-US" sz="4900" kern="1200" dirty="0"/>
        </a:p>
      </dsp:txBody>
      <dsp:txXfrm>
        <a:off x="95153" y="123192"/>
        <a:ext cx="6476527" cy="1758914"/>
      </dsp:txXfrm>
    </dsp:sp>
    <dsp:sp modelId="{0F120177-0021-3742-BACB-368F4995CF67}">
      <dsp:nvSpPr>
        <dsp:cNvPr id="0" name=""/>
        <dsp:cNvSpPr/>
      </dsp:nvSpPr>
      <dsp:spPr>
        <a:xfrm>
          <a:off x="0" y="1977259"/>
          <a:ext cx="6666833" cy="344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62230" rIns="348488" bIns="62230" numCol="1" spcCol="1270" anchor="t" anchorCtr="0">
          <a:noAutofit/>
        </a:bodyPr>
        <a:lstStyle/>
        <a:p>
          <a:pPr marL="285750" lvl="1" indent="-285750" algn="l" defTabSz="1689100">
            <a:lnSpc>
              <a:spcPct val="90000"/>
            </a:lnSpc>
            <a:spcBef>
              <a:spcPct val="0"/>
            </a:spcBef>
            <a:spcAft>
              <a:spcPct val="20000"/>
            </a:spcAft>
            <a:buChar char="•"/>
          </a:pPr>
          <a:r>
            <a:rPr lang="fr-FR" sz="3800" b="1" kern="1200" dirty="0">
              <a:solidFill>
                <a:schemeClr val="bg1"/>
              </a:solidFill>
            </a:rPr>
            <a:t>Des hommes </a:t>
          </a:r>
          <a:r>
            <a:rPr lang="fr-FR" sz="3800" kern="1200" dirty="0">
              <a:solidFill>
                <a:schemeClr val="bg1"/>
              </a:solidFill>
            </a:rPr>
            <a:t>(1) descendants de Seth (2) rois tyranniques (3) hommes démoniaques</a:t>
          </a:r>
          <a:endParaRPr lang="en-US" sz="3800" kern="1200" dirty="0">
            <a:solidFill>
              <a:schemeClr val="bg1"/>
            </a:solidFill>
          </a:endParaRPr>
        </a:p>
        <a:p>
          <a:pPr marL="285750" lvl="1" indent="-285750" algn="l" defTabSz="1689100">
            <a:lnSpc>
              <a:spcPct val="90000"/>
            </a:lnSpc>
            <a:spcBef>
              <a:spcPct val="0"/>
            </a:spcBef>
            <a:spcAft>
              <a:spcPct val="20000"/>
            </a:spcAft>
            <a:buChar char="•"/>
          </a:pPr>
          <a:r>
            <a:rPr lang="fr-FR" sz="3800" b="1" kern="1200" dirty="0">
              <a:solidFill>
                <a:schemeClr val="bg1"/>
              </a:solidFill>
            </a:rPr>
            <a:t>Des anges </a:t>
          </a:r>
          <a:r>
            <a:rPr lang="fr-FR" sz="3800" kern="1200" dirty="0">
              <a:solidFill>
                <a:schemeClr val="bg1"/>
              </a:solidFill>
            </a:rPr>
            <a:t>(1) déjà déchus (2) péchant à ce moment (3) contrôlant des hommes</a:t>
          </a:r>
          <a:endParaRPr lang="en-US" sz="3800" kern="1200" dirty="0">
            <a:solidFill>
              <a:schemeClr val="bg1"/>
            </a:solidFill>
          </a:endParaRPr>
        </a:p>
      </dsp:txBody>
      <dsp:txXfrm>
        <a:off x="0" y="1977259"/>
        <a:ext cx="6666833" cy="34486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CE74A-E457-1D45-BD00-1EA362AB7E86}">
      <dsp:nvSpPr>
        <dsp:cNvPr id="0" name=""/>
        <dsp:cNvSpPr/>
      </dsp:nvSpPr>
      <dsp:spPr>
        <a:xfrm>
          <a:off x="0" y="51169"/>
          <a:ext cx="6666833" cy="20685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fr-FR" sz="5200" kern="1200" dirty="0"/>
            <a:t>Qui sont </a:t>
          </a:r>
          <a:br>
            <a:rPr lang="fr-FR" sz="5200" kern="1200" dirty="0"/>
          </a:br>
          <a:r>
            <a:rPr lang="fr-FR" sz="5200" kern="1200" dirty="0"/>
            <a:t>les « </a:t>
          </a:r>
          <a:r>
            <a:rPr lang="fr-FR" sz="5200" kern="1200" dirty="0" err="1"/>
            <a:t>nephilim</a:t>
          </a:r>
          <a:r>
            <a:rPr lang="fr-FR" sz="5200" kern="1200" dirty="0"/>
            <a:t> » ? </a:t>
          </a:r>
          <a:endParaRPr lang="en-US" sz="5200" kern="1200" dirty="0"/>
        </a:p>
      </dsp:txBody>
      <dsp:txXfrm>
        <a:off x="100979" y="152148"/>
        <a:ext cx="6464875" cy="1866602"/>
      </dsp:txXfrm>
    </dsp:sp>
    <dsp:sp modelId="{0F120177-0021-3742-BACB-368F4995CF67}">
      <dsp:nvSpPr>
        <dsp:cNvPr id="0" name=""/>
        <dsp:cNvSpPr/>
      </dsp:nvSpPr>
      <dsp:spPr>
        <a:xfrm>
          <a:off x="0" y="2119730"/>
          <a:ext cx="6666833" cy="3283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66040" rIns="369824" bIns="66040" numCol="1" spcCol="1270" anchor="t" anchorCtr="0">
          <a:noAutofit/>
        </a:bodyPr>
        <a:lstStyle/>
        <a:p>
          <a:pPr marL="285750" lvl="1" indent="-285750" algn="l" defTabSz="1822450">
            <a:lnSpc>
              <a:spcPct val="90000"/>
            </a:lnSpc>
            <a:spcBef>
              <a:spcPct val="0"/>
            </a:spcBef>
            <a:spcAft>
              <a:spcPct val="20000"/>
            </a:spcAft>
            <a:buChar char="•"/>
          </a:pPr>
          <a:r>
            <a:rPr lang="en-US" sz="4100" kern="1200" dirty="0">
              <a:solidFill>
                <a:schemeClr val="bg1"/>
              </a:solidFill>
            </a:rPr>
            <a:t> de “</a:t>
          </a:r>
          <a:r>
            <a:rPr lang="en-US" sz="4100" kern="1200" dirty="0" err="1">
              <a:solidFill>
                <a:schemeClr val="bg1"/>
              </a:solidFill>
            </a:rPr>
            <a:t>naphal</a:t>
          </a:r>
          <a:r>
            <a:rPr lang="en-US" sz="4100" kern="1200" dirty="0">
              <a:solidFill>
                <a:schemeClr val="bg1"/>
              </a:solidFill>
            </a:rPr>
            <a:t>” </a:t>
          </a:r>
          <a:r>
            <a:rPr lang="en-US" sz="4100" kern="1200" dirty="0" err="1">
              <a:solidFill>
                <a:schemeClr val="bg1"/>
              </a:solidFill>
            </a:rPr>
            <a:t>tomber</a:t>
          </a:r>
          <a:r>
            <a:rPr lang="en-US" sz="4100" kern="1200" dirty="0">
              <a:solidFill>
                <a:schemeClr val="bg1"/>
              </a:solidFill>
            </a:rPr>
            <a:t>? </a:t>
          </a:r>
        </a:p>
        <a:p>
          <a:pPr marL="285750" lvl="1" indent="-285750" algn="l" defTabSz="1822450">
            <a:lnSpc>
              <a:spcPct val="90000"/>
            </a:lnSpc>
            <a:spcBef>
              <a:spcPct val="0"/>
            </a:spcBef>
            <a:spcAft>
              <a:spcPct val="20000"/>
            </a:spcAft>
            <a:buChar char="•"/>
          </a:pPr>
          <a:r>
            <a:rPr lang="en-US" sz="4100" kern="1200" dirty="0">
              <a:solidFill>
                <a:schemeClr val="bg1"/>
              </a:solidFill>
            </a:rPr>
            <a:t>Race mi-homme mi-demon. </a:t>
          </a:r>
        </a:p>
        <a:p>
          <a:pPr marL="285750" lvl="1" indent="-285750" algn="l" defTabSz="1822450">
            <a:lnSpc>
              <a:spcPct val="90000"/>
            </a:lnSpc>
            <a:spcBef>
              <a:spcPct val="0"/>
            </a:spcBef>
            <a:spcAft>
              <a:spcPct val="20000"/>
            </a:spcAft>
            <a:buChar char="•"/>
          </a:pPr>
          <a:r>
            <a:rPr lang="en-US" sz="4100" kern="1200" dirty="0" err="1">
              <a:solidFill>
                <a:schemeClr val="bg1"/>
              </a:solidFill>
            </a:rPr>
            <a:t>Détruite</a:t>
          </a:r>
          <a:r>
            <a:rPr lang="en-US" sz="4100" kern="1200" dirty="0">
              <a:solidFill>
                <a:schemeClr val="bg1"/>
              </a:solidFill>
            </a:rPr>
            <a:t>, </a:t>
          </a:r>
          <a:r>
            <a:rPr lang="en-US" sz="4100" kern="1200" dirty="0" err="1">
              <a:solidFill>
                <a:schemeClr val="bg1"/>
              </a:solidFill>
            </a:rPr>
            <a:t>puis</a:t>
          </a:r>
          <a:r>
            <a:rPr lang="en-US" sz="4100" kern="1200" dirty="0">
              <a:solidFill>
                <a:schemeClr val="bg1"/>
              </a:solidFill>
            </a:rPr>
            <a:t> </a:t>
          </a:r>
          <a:r>
            <a:rPr lang="en-US" sz="4100" kern="1200" dirty="0" err="1">
              <a:solidFill>
                <a:schemeClr val="bg1"/>
              </a:solidFill>
            </a:rPr>
            <a:t>emblématique</a:t>
          </a:r>
          <a:r>
            <a:rPr lang="en-US" sz="4100" kern="1200" dirty="0">
              <a:solidFill>
                <a:schemeClr val="bg1"/>
              </a:solidFill>
            </a:rPr>
            <a:t> (Nb 13.30…)</a:t>
          </a:r>
        </a:p>
      </dsp:txBody>
      <dsp:txXfrm>
        <a:off x="0" y="2119730"/>
        <a:ext cx="6666833" cy="32830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8642F-8133-5542-8B43-D2BEA117E65D}">
      <dsp:nvSpPr>
        <dsp:cNvPr id="0" name=""/>
        <dsp:cNvSpPr/>
      </dsp:nvSpPr>
      <dsp:spPr>
        <a:xfrm>
          <a:off x="0" y="725359"/>
          <a:ext cx="6666833" cy="12729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FR" sz="3200" kern="1200" dirty="0"/>
            <a:t>Esprits désincarnés d’une race </a:t>
          </a:r>
          <a:br>
            <a:rPr lang="fr-FR" sz="3200" kern="1200" dirty="0"/>
          </a:br>
          <a:r>
            <a:rPr lang="fr-FR" sz="3200" kern="1200" dirty="0" err="1"/>
            <a:t>pré-Adamite</a:t>
          </a:r>
          <a:r>
            <a:rPr lang="fr-FR" sz="3200" kern="1200" dirty="0"/>
            <a:t>?</a:t>
          </a:r>
          <a:endParaRPr lang="en-US" sz="3200" kern="1200" dirty="0"/>
        </a:p>
      </dsp:txBody>
      <dsp:txXfrm>
        <a:off x="62141" y="787500"/>
        <a:ext cx="6542551" cy="1148678"/>
      </dsp:txXfrm>
    </dsp:sp>
    <dsp:sp modelId="{6C520F6B-77C5-984E-9AD5-D698ACD7CC9C}">
      <dsp:nvSpPr>
        <dsp:cNvPr id="0" name=""/>
        <dsp:cNvSpPr/>
      </dsp:nvSpPr>
      <dsp:spPr>
        <a:xfrm>
          <a:off x="0" y="2090480"/>
          <a:ext cx="6666833" cy="127296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FR" sz="3200" kern="1200" dirty="0"/>
            <a:t>Esprits désincarnés des « géants » nés des fils de Dieu, morts avec le déluge? </a:t>
          </a:r>
          <a:endParaRPr lang="en-US" sz="3200" kern="1200" dirty="0"/>
        </a:p>
      </dsp:txBody>
      <dsp:txXfrm>
        <a:off x="62141" y="2152621"/>
        <a:ext cx="6542551" cy="1148678"/>
      </dsp:txXfrm>
    </dsp:sp>
    <dsp:sp modelId="{4056D22B-5FAA-BD4D-AF6B-912DB0D3FC1D}">
      <dsp:nvSpPr>
        <dsp:cNvPr id="0" name=""/>
        <dsp:cNvSpPr/>
      </dsp:nvSpPr>
      <dsp:spPr>
        <a:xfrm>
          <a:off x="0" y="3455600"/>
          <a:ext cx="6666833" cy="127296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FR" sz="3200" kern="1200" dirty="0"/>
            <a:t>Anges ayant suivi Satan dans sa rébellion? </a:t>
          </a:r>
          <a:endParaRPr lang="en-US" sz="3200" kern="1200" dirty="0"/>
        </a:p>
      </dsp:txBody>
      <dsp:txXfrm>
        <a:off x="62141" y="3517741"/>
        <a:ext cx="6542551" cy="114867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98059"/>
          <a:ext cx="6666833" cy="959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Conception du monde</a:t>
          </a:r>
          <a:endParaRPr lang="en-US" sz="4000" kern="1200" dirty="0">
            <a:solidFill>
              <a:schemeClr val="tx1"/>
            </a:solidFill>
          </a:endParaRPr>
        </a:p>
      </dsp:txBody>
      <dsp:txXfrm>
        <a:off x="46834" y="144893"/>
        <a:ext cx="6573165" cy="865732"/>
      </dsp:txXfrm>
    </dsp:sp>
    <dsp:sp modelId="{6862ED72-6D86-2A47-A19C-3F95C0B77896}">
      <dsp:nvSpPr>
        <dsp:cNvPr id="0" name=""/>
        <dsp:cNvSpPr/>
      </dsp:nvSpPr>
      <dsp:spPr>
        <a:xfrm>
          <a:off x="0" y="1172659"/>
          <a:ext cx="6666833" cy="959400"/>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Création et chute des esprits</a:t>
          </a:r>
          <a:endParaRPr lang="en-US" sz="4000" kern="1200" dirty="0">
            <a:solidFill>
              <a:schemeClr val="tx1"/>
            </a:solidFill>
          </a:endParaRPr>
        </a:p>
      </dsp:txBody>
      <dsp:txXfrm>
        <a:off x="46834" y="1219493"/>
        <a:ext cx="6573165" cy="865732"/>
      </dsp:txXfrm>
    </dsp:sp>
    <dsp:sp modelId="{6E15A160-57C6-AC4B-BDDB-84F40DBCC022}">
      <dsp:nvSpPr>
        <dsp:cNvPr id="0" name=""/>
        <dsp:cNvSpPr/>
      </dsp:nvSpPr>
      <dsp:spPr>
        <a:xfrm>
          <a:off x="0" y="2247259"/>
          <a:ext cx="6666833" cy="9594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Genèse 6</a:t>
          </a:r>
          <a:endParaRPr lang="en-US" sz="4000" kern="1200" dirty="0">
            <a:solidFill>
              <a:schemeClr val="tx1"/>
            </a:solidFill>
          </a:endParaRPr>
        </a:p>
      </dsp:txBody>
      <dsp:txXfrm>
        <a:off x="46834" y="2294093"/>
        <a:ext cx="6573165" cy="865732"/>
      </dsp:txXfrm>
    </dsp:sp>
    <dsp:sp modelId="{86503B7A-62D1-F74E-9F58-581D73D370FE}">
      <dsp:nvSpPr>
        <dsp:cNvPr id="0" name=""/>
        <dsp:cNvSpPr/>
      </dsp:nvSpPr>
      <dsp:spPr>
        <a:xfrm>
          <a:off x="0" y="3321860"/>
          <a:ext cx="6666833" cy="959400"/>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Les esprits dans l’AT</a:t>
          </a:r>
          <a:endParaRPr lang="en-US" sz="4000" kern="1200" dirty="0">
            <a:solidFill>
              <a:schemeClr val="tx1"/>
            </a:solidFill>
          </a:endParaRPr>
        </a:p>
      </dsp:txBody>
      <dsp:txXfrm>
        <a:off x="46834" y="3368694"/>
        <a:ext cx="6573165" cy="865732"/>
      </dsp:txXfrm>
    </dsp:sp>
    <dsp:sp modelId="{F4AEAA6A-7CEC-E54B-AE04-7E0B68418DA9}">
      <dsp:nvSpPr>
        <dsp:cNvPr id="0" name=""/>
        <dsp:cNvSpPr/>
      </dsp:nvSpPr>
      <dsp:spPr>
        <a:xfrm>
          <a:off x="0" y="4396460"/>
          <a:ext cx="6666833" cy="9594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La magie et la sorcellerie</a:t>
          </a:r>
          <a:endParaRPr lang="en-US" sz="4000" kern="1200" dirty="0">
            <a:solidFill>
              <a:schemeClr val="tx1"/>
            </a:solidFill>
          </a:endParaRPr>
        </a:p>
      </dsp:txBody>
      <dsp:txXfrm>
        <a:off x="46834" y="4443294"/>
        <a:ext cx="6573165" cy="86573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98059"/>
          <a:ext cx="6666833" cy="959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Conception du monde</a:t>
          </a:r>
          <a:endParaRPr lang="en-US" sz="4000" kern="1200" dirty="0">
            <a:solidFill>
              <a:schemeClr val="tx1"/>
            </a:solidFill>
          </a:endParaRPr>
        </a:p>
      </dsp:txBody>
      <dsp:txXfrm>
        <a:off x="46834" y="144893"/>
        <a:ext cx="6573165" cy="865732"/>
      </dsp:txXfrm>
    </dsp:sp>
    <dsp:sp modelId="{6862ED72-6D86-2A47-A19C-3F95C0B77896}">
      <dsp:nvSpPr>
        <dsp:cNvPr id="0" name=""/>
        <dsp:cNvSpPr/>
      </dsp:nvSpPr>
      <dsp:spPr>
        <a:xfrm>
          <a:off x="0" y="1172659"/>
          <a:ext cx="6666833" cy="959400"/>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Création et chute des esprits</a:t>
          </a:r>
          <a:endParaRPr lang="en-US" sz="4000" kern="1200" dirty="0">
            <a:solidFill>
              <a:schemeClr val="tx1"/>
            </a:solidFill>
          </a:endParaRPr>
        </a:p>
      </dsp:txBody>
      <dsp:txXfrm>
        <a:off x="46834" y="1219493"/>
        <a:ext cx="6573165" cy="865732"/>
      </dsp:txXfrm>
    </dsp:sp>
    <dsp:sp modelId="{6E15A160-57C6-AC4B-BDDB-84F40DBCC022}">
      <dsp:nvSpPr>
        <dsp:cNvPr id="0" name=""/>
        <dsp:cNvSpPr/>
      </dsp:nvSpPr>
      <dsp:spPr>
        <a:xfrm>
          <a:off x="0" y="2247259"/>
          <a:ext cx="6666833" cy="9594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Genèse 6</a:t>
          </a:r>
          <a:endParaRPr lang="en-US" sz="4000" kern="1200" dirty="0">
            <a:solidFill>
              <a:schemeClr val="tx1"/>
            </a:solidFill>
          </a:endParaRPr>
        </a:p>
      </dsp:txBody>
      <dsp:txXfrm>
        <a:off x="46834" y="2294093"/>
        <a:ext cx="6573165" cy="865732"/>
      </dsp:txXfrm>
    </dsp:sp>
    <dsp:sp modelId="{86503B7A-62D1-F74E-9F58-581D73D370FE}">
      <dsp:nvSpPr>
        <dsp:cNvPr id="0" name=""/>
        <dsp:cNvSpPr/>
      </dsp:nvSpPr>
      <dsp:spPr>
        <a:xfrm>
          <a:off x="0" y="3321860"/>
          <a:ext cx="6666833" cy="959400"/>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Les esprits dans l’AT</a:t>
          </a:r>
          <a:endParaRPr lang="en-US" sz="4000" kern="1200" dirty="0">
            <a:solidFill>
              <a:schemeClr val="tx1"/>
            </a:solidFill>
          </a:endParaRPr>
        </a:p>
      </dsp:txBody>
      <dsp:txXfrm>
        <a:off x="46834" y="3368694"/>
        <a:ext cx="6573165" cy="865732"/>
      </dsp:txXfrm>
    </dsp:sp>
    <dsp:sp modelId="{F4AEAA6A-7CEC-E54B-AE04-7E0B68418DA9}">
      <dsp:nvSpPr>
        <dsp:cNvPr id="0" name=""/>
        <dsp:cNvSpPr/>
      </dsp:nvSpPr>
      <dsp:spPr>
        <a:xfrm>
          <a:off x="0" y="4396460"/>
          <a:ext cx="6666833" cy="9594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La magie et la sorcellerie</a:t>
          </a:r>
          <a:endParaRPr lang="en-US" sz="4000" kern="1200" dirty="0">
            <a:solidFill>
              <a:schemeClr val="tx1"/>
            </a:solidFill>
          </a:endParaRPr>
        </a:p>
      </dsp:txBody>
      <dsp:txXfrm>
        <a:off x="46834" y="4443294"/>
        <a:ext cx="6573165" cy="86573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E72E2-F7A1-5040-9640-AB6363D62BDC}">
      <dsp:nvSpPr>
        <dsp:cNvPr id="0" name=""/>
        <dsp:cNvSpPr/>
      </dsp:nvSpPr>
      <dsp:spPr>
        <a:xfrm>
          <a:off x="3453272" y="793508"/>
          <a:ext cx="5285455" cy="5285455"/>
        </a:xfrm>
        <a:prstGeom prst="blockArc">
          <a:avLst>
            <a:gd name="adj1" fmla="val 9000000"/>
            <a:gd name="adj2" fmla="val 162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7F147C-CF6E-C045-8CA5-D8F153BA0895}">
      <dsp:nvSpPr>
        <dsp:cNvPr id="0" name=""/>
        <dsp:cNvSpPr/>
      </dsp:nvSpPr>
      <dsp:spPr>
        <a:xfrm>
          <a:off x="3453272" y="793508"/>
          <a:ext cx="5285455" cy="5285455"/>
        </a:xfrm>
        <a:prstGeom prst="blockArc">
          <a:avLst>
            <a:gd name="adj1" fmla="val 1800000"/>
            <a:gd name="adj2" fmla="val 90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D38F82-4463-9D41-9618-9A888B1C5428}">
      <dsp:nvSpPr>
        <dsp:cNvPr id="0" name=""/>
        <dsp:cNvSpPr/>
      </dsp:nvSpPr>
      <dsp:spPr>
        <a:xfrm>
          <a:off x="3453272" y="793508"/>
          <a:ext cx="5285455" cy="5285455"/>
        </a:xfrm>
        <a:prstGeom prst="blockArc">
          <a:avLst>
            <a:gd name="adj1" fmla="val 16200000"/>
            <a:gd name="adj2" fmla="val 18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3F539D-3BB3-D448-B074-71BB6238B28D}">
      <dsp:nvSpPr>
        <dsp:cNvPr id="0" name=""/>
        <dsp:cNvSpPr/>
      </dsp:nvSpPr>
      <dsp:spPr>
        <a:xfrm>
          <a:off x="4878585" y="2218821"/>
          <a:ext cx="2434828" cy="2434828"/>
        </a:xfrm>
        <a:prstGeom prst="ellipse">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r>
            <a:rPr lang="fr-FR" sz="4900" kern="1200" dirty="0"/>
            <a:t>Magie</a:t>
          </a:r>
        </a:p>
      </dsp:txBody>
      <dsp:txXfrm>
        <a:off x="5235157" y="2575393"/>
        <a:ext cx="1721684" cy="1721684"/>
      </dsp:txXfrm>
    </dsp:sp>
    <dsp:sp modelId="{CE4F4815-29E0-EE4A-853D-0E69ED478F38}">
      <dsp:nvSpPr>
        <dsp:cNvPr id="0" name=""/>
        <dsp:cNvSpPr/>
      </dsp:nvSpPr>
      <dsp:spPr>
        <a:xfrm>
          <a:off x="5243810" y="2675"/>
          <a:ext cx="1704379" cy="170437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fr-FR" sz="2300" kern="1200" dirty="0"/>
            <a:t>Mythes</a:t>
          </a:r>
        </a:p>
      </dsp:txBody>
      <dsp:txXfrm>
        <a:off x="5493411" y="252276"/>
        <a:ext cx="1205177" cy="1205177"/>
      </dsp:txXfrm>
    </dsp:sp>
    <dsp:sp modelId="{60E0EB1F-0ACA-EC46-8996-E7F2C3589680}">
      <dsp:nvSpPr>
        <dsp:cNvPr id="0" name=""/>
        <dsp:cNvSpPr/>
      </dsp:nvSpPr>
      <dsp:spPr>
        <a:xfrm>
          <a:off x="7479342" y="3874730"/>
          <a:ext cx="1704379" cy="170437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fr-FR" sz="2300" kern="1200" dirty="0"/>
            <a:t>Forces</a:t>
          </a:r>
        </a:p>
      </dsp:txBody>
      <dsp:txXfrm>
        <a:off x="7728943" y="4124331"/>
        <a:ext cx="1205177" cy="1205177"/>
      </dsp:txXfrm>
    </dsp:sp>
    <dsp:sp modelId="{9E715C16-95A5-2E48-B4E9-0FBE82903C9E}">
      <dsp:nvSpPr>
        <dsp:cNvPr id="0" name=""/>
        <dsp:cNvSpPr/>
      </dsp:nvSpPr>
      <dsp:spPr>
        <a:xfrm>
          <a:off x="3008278" y="3874730"/>
          <a:ext cx="1704379" cy="170437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fr-FR" sz="2300" kern="1200" dirty="0"/>
            <a:t>Pratiques</a:t>
          </a:r>
        </a:p>
      </dsp:txBody>
      <dsp:txXfrm>
        <a:off x="3257879" y="4124331"/>
        <a:ext cx="1205177" cy="12051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98059"/>
          <a:ext cx="6666833" cy="959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Conception du monde</a:t>
          </a:r>
          <a:endParaRPr lang="en-US" sz="4000" kern="1200" dirty="0">
            <a:solidFill>
              <a:schemeClr val="tx1"/>
            </a:solidFill>
          </a:endParaRPr>
        </a:p>
      </dsp:txBody>
      <dsp:txXfrm>
        <a:off x="46834" y="144893"/>
        <a:ext cx="6573165" cy="865732"/>
      </dsp:txXfrm>
    </dsp:sp>
    <dsp:sp modelId="{6862ED72-6D86-2A47-A19C-3F95C0B77896}">
      <dsp:nvSpPr>
        <dsp:cNvPr id="0" name=""/>
        <dsp:cNvSpPr/>
      </dsp:nvSpPr>
      <dsp:spPr>
        <a:xfrm>
          <a:off x="0" y="1172659"/>
          <a:ext cx="6666833" cy="959400"/>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Création et chute des esprits</a:t>
          </a:r>
          <a:endParaRPr lang="en-US" sz="4000" kern="1200" dirty="0">
            <a:solidFill>
              <a:schemeClr val="tx1"/>
            </a:solidFill>
          </a:endParaRPr>
        </a:p>
      </dsp:txBody>
      <dsp:txXfrm>
        <a:off x="46834" y="1219493"/>
        <a:ext cx="6573165" cy="865732"/>
      </dsp:txXfrm>
    </dsp:sp>
    <dsp:sp modelId="{6E15A160-57C6-AC4B-BDDB-84F40DBCC022}">
      <dsp:nvSpPr>
        <dsp:cNvPr id="0" name=""/>
        <dsp:cNvSpPr/>
      </dsp:nvSpPr>
      <dsp:spPr>
        <a:xfrm>
          <a:off x="0" y="2247259"/>
          <a:ext cx="6666833" cy="9594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Genèse 6</a:t>
          </a:r>
          <a:endParaRPr lang="en-US" sz="4000" kern="1200" dirty="0">
            <a:solidFill>
              <a:schemeClr val="tx1"/>
            </a:solidFill>
          </a:endParaRPr>
        </a:p>
      </dsp:txBody>
      <dsp:txXfrm>
        <a:off x="46834" y="2294093"/>
        <a:ext cx="6573165" cy="865732"/>
      </dsp:txXfrm>
    </dsp:sp>
    <dsp:sp modelId="{86503B7A-62D1-F74E-9F58-581D73D370FE}">
      <dsp:nvSpPr>
        <dsp:cNvPr id="0" name=""/>
        <dsp:cNvSpPr/>
      </dsp:nvSpPr>
      <dsp:spPr>
        <a:xfrm>
          <a:off x="0" y="3321860"/>
          <a:ext cx="6666833" cy="959400"/>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Les esprits dans l’AT</a:t>
          </a:r>
          <a:endParaRPr lang="en-US" sz="4000" kern="1200" dirty="0">
            <a:solidFill>
              <a:schemeClr val="tx1"/>
            </a:solidFill>
          </a:endParaRPr>
        </a:p>
      </dsp:txBody>
      <dsp:txXfrm>
        <a:off x="46834" y="3368694"/>
        <a:ext cx="6573165" cy="865732"/>
      </dsp:txXfrm>
    </dsp:sp>
    <dsp:sp modelId="{F4AEAA6A-7CEC-E54B-AE04-7E0B68418DA9}">
      <dsp:nvSpPr>
        <dsp:cNvPr id="0" name=""/>
        <dsp:cNvSpPr/>
      </dsp:nvSpPr>
      <dsp:spPr>
        <a:xfrm>
          <a:off x="0" y="4396460"/>
          <a:ext cx="6666833" cy="9594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solidFill>
                <a:schemeClr val="tx1"/>
              </a:solidFill>
            </a:rPr>
            <a:t>- La magie et la sorcellerie</a:t>
          </a:r>
          <a:endParaRPr lang="en-US" sz="4000" kern="1200" dirty="0">
            <a:solidFill>
              <a:schemeClr val="tx1"/>
            </a:solidFill>
          </a:endParaRPr>
        </a:p>
      </dsp:txBody>
      <dsp:txXfrm>
        <a:off x="46834" y="4443294"/>
        <a:ext cx="6573165" cy="86573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426672"/>
          <a:ext cx="6666833" cy="83947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Les esprits et la magie dans le NT</a:t>
          </a:r>
          <a:endParaRPr lang="en-US" sz="3500" kern="1200" dirty="0">
            <a:solidFill>
              <a:schemeClr val="tx1"/>
            </a:solidFill>
          </a:endParaRPr>
        </a:p>
      </dsp:txBody>
      <dsp:txXfrm>
        <a:off x="40980" y="467652"/>
        <a:ext cx="6584873" cy="757514"/>
      </dsp:txXfrm>
    </dsp:sp>
    <dsp:sp modelId="{86503B7A-62D1-F74E-9F58-581D73D370FE}">
      <dsp:nvSpPr>
        <dsp:cNvPr id="0" name=""/>
        <dsp:cNvSpPr/>
      </dsp:nvSpPr>
      <dsp:spPr>
        <a:xfrm>
          <a:off x="0" y="1366947"/>
          <a:ext cx="6666833" cy="839474"/>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Les différentes influences</a:t>
          </a:r>
          <a:endParaRPr lang="en-US" sz="3500" kern="1200" dirty="0">
            <a:solidFill>
              <a:schemeClr val="tx1"/>
            </a:solidFill>
          </a:endParaRPr>
        </a:p>
      </dsp:txBody>
      <dsp:txXfrm>
        <a:off x="40980" y="1407927"/>
        <a:ext cx="6584873" cy="757514"/>
      </dsp:txXfrm>
    </dsp:sp>
    <dsp:sp modelId="{8E77E266-7003-CC47-A6E5-ECFD00925D6C}">
      <dsp:nvSpPr>
        <dsp:cNvPr id="0" name=""/>
        <dsp:cNvSpPr/>
      </dsp:nvSpPr>
      <dsp:spPr>
        <a:xfrm>
          <a:off x="0" y="2307222"/>
          <a:ext cx="6666833" cy="839474"/>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de l’Evangile</a:t>
          </a:r>
          <a:endParaRPr lang="fr-FR" sz="3500" kern="1200" dirty="0"/>
        </a:p>
      </dsp:txBody>
      <dsp:txXfrm>
        <a:off x="40980" y="2348202"/>
        <a:ext cx="6584873" cy="757514"/>
      </dsp:txXfrm>
    </dsp:sp>
    <dsp:sp modelId="{F457C5DB-557B-CB4C-9189-9D7688DACA65}">
      <dsp:nvSpPr>
        <dsp:cNvPr id="0" name=""/>
        <dsp:cNvSpPr/>
      </dsp:nvSpPr>
      <dsp:spPr>
        <a:xfrm>
          <a:off x="0" y="3247497"/>
          <a:ext cx="6666833" cy="839474"/>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apostolique</a:t>
          </a:r>
          <a:endParaRPr lang="fr-FR" sz="3500" kern="1200" dirty="0"/>
        </a:p>
      </dsp:txBody>
      <dsp:txXfrm>
        <a:off x="40980" y="3288477"/>
        <a:ext cx="6584873" cy="757514"/>
      </dsp:txXfrm>
    </dsp:sp>
    <dsp:sp modelId="{F4AEAA6A-7CEC-E54B-AE04-7E0B68418DA9}">
      <dsp:nvSpPr>
        <dsp:cNvPr id="0" name=""/>
        <dsp:cNvSpPr/>
      </dsp:nvSpPr>
      <dsp:spPr>
        <a:xfrm>
          <a:off x="0" y="4187772"/>
          <a:ext cx="6666833" cy="839474"/>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pastorale</a:t>
          </a:r>
          <a:endParaRPr lang="en-US" sz="3500" kern="1200" dirty="0">
            <a:solidFill>
              <a:schemeClr val="tx1"/>
            </a:solidFill>
          </a:endParaRPr>
        </a:p>
      </dsp:txBody>
      <dsp:txXfrm>
        <a:off x="40980" y="4228752"/>
        <a:ext cx="6584873" cy="75751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426672"/>
          <a:ext cx="6666833" cy="83947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Les esprits et la magie dans le NT</a:t>
          </a:r>
          <a:endParaRPr lang="en-US" sz="3500" kern="1200" dirty="0">
            <a:solidFill>
              <a:schemeClr val="tx1"/>
            </a:solidFill>
          </a:endParaRPr>
        </a:p>
      </dsp:txBody>
      <dsp:txXfrm>
        <a:off x="40980" y="467652"/>
        <a:ext cx="6584873" cy="757514"/>
      </dsp:txXfrm>
    </dsp:sp>
    <dsp:sp modelId="{86503B7A-62D1-F74E-9F58-581D73D370FE}">
      <dsp:nvSpPr>
        <dsp:cNvPr id="0" name=""/>
        <dsp:cNvSpPr/>
      </dsp:nvSpPr>
      <dsp:spPr>
        <a:xfrm>
          <a:off x="0" y="1366947"/>
          <a:ext cx="6666833" cy="839474"/>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Les différentes influences</a:t>
          </a:r>
          <a:endParaRPr lang="en-US" sz="3500" kern="1200" dirty="0">
            <a:solidFill>
              <a:schemeClr val="tx1"/>
            </a:solidFill>
          </a:endParaRPr>
        </a:p>
      </dsp:txBody>
      <dsp:txXfrm>
        <a:off x="40980" y="1407927"/>
        <a:ext cx="6584873" cy="757514"/>
      </dsp:txXfrm>
    </dsp:sp>
    <dsp:sp modelId="{8E77E266-7003-CC47-A6E5-ECFD00925D6C}">
      <dsp:nvSpPr>
        <dsp:cNvPr id="0" name=""/>
        <dsp:cNvSpPr/>
      </dsp:nvSpPr>
      <dsp:spPr>
        <a:xfrm>
          <a:off x="0" y="2307222"/>
          <a:ext cx="6666833" cy="839474"/>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de l’Evangile</a:t>
          </a:r>
          <a:endParaRPr lang="fr-FR" sz="3500" kern="1200" dirty="0"/>
        </a:p>
      </dsp:txBody>
      <dsp:txXfrm>
        <a:off x="40980" y="2348202"/>
        <a:ext cx="6584873" cy="757514"/>
      </dsp:txXfrm>
    </dsp:sp>
    <dsp:sp modelId="{F457C5DB-557B-CB4C-9189-9D7688DACA65}">
      <dsp:nvSpPr>
        <dsp:cNvPr id="0" name=""/>
        <dsp:cNvSpPr/>
      </dsp:nvSpPr>
      <dsp:spPr>
        <a:xfrm>
          <a:off x="0" y="3247497"/>
          <a:ext cx="6666833" cy="839474"/>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apostolique</a:t>
          </a:r>
          <a:endParaRPr lang="fr-FR" sz="3500" kern="1200" dirty="0"/>
        </a:p>
      </dsp:txBody>
      <dsp:txXfrm>
        <a:off x="40980" y="3288477"/>
        <a:ext cx="6584873" cy="757514"/>
      </dsp:txXfrm>
    </dsp:sp>
    <dsp:sp modelId="{F4AEAA6A-7CEC-E54B-AE04-7E0B68418DA9}">
      <dsp:nvSpPr>
        <dsp:cNvPr id="0" name=""/>
        <dsp:cNvSpPr/>
      </dsp:nvSpPr>
      <dsp:spPr>
        <a:xfrm>
          <a:off x="0" y="4187772"/>
          <a:ext cx="6666833" cy="839474"/>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pastorale</a:t>
          </a:r>
          <a:endParaRPr lang="en-US" sz="3500" kern="1200" dirty="0">
            <a:solidFill>
              <a:schemeClr val="tx1"/>
            </a:solidFill>
          </a:endParaRPr>
        </a:p>
      </dsp:txBody>
      <dsp:txXfrm>
        <a:off x="40980" y="4228752"/>
        <a:ext cx="6584873" cy="75751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2CFAE-CD27-684D-883A-0BD079827690}">
      <dsp:nvSpPr>
        <dsp:cNvPr id="0" name=""/>
        <dsp:cNvSpPr/>
      </dsp:nvSpPr>
      <dsp:spPr>
        <a:xfrm>
          <a:off x="0" y="426672"/>
          <a:ext cx="6666833" cy="83947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Les esprits et la magie dans le NT</a:t>
          </a:r>
          <a:endParaRPr lang="en-US" sz="3500" kern="1200" dirty="0">
            <a:solidFill>
              <a:schemeClr val="tx1"/>
            </a:solidFill>
          </a:endParaRPr>
        </a:p>
      </dsp:txBody>
      <dsp:txXfrm>
        <a:off x="40980" y="467652"/>
        <a:ext cx="6584873" cy="757514"/>
      </dsp:txXfrm>
    </dsp:sp>
    <dsp:sp modelId="{86503B7A-62D1-F74E-9F58-581D73D370FE}">
      <dsp:nvSpPr>
        <dsp:cNvPr id="0" name=""/>
        <dsp:cNvSpPr/>
      </dsp:nvSpPr>
      <dsp:spPr>
        <a:xfrm>
          <a:off x="0" y="1366947"/>
          <a:ext cx="6666833" cy="839474"/>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Les différentes influences</a:t>
          </a:r>
          <a:endParaRPr lang="en-US" sz="3500" kern="1200" dirty="0">
            <a:solidFill>
              <a:schemeClr val="tx1"/>
            </a:solidFill>
          </a:endParaRPr>
        </a:p>
      </dsp:txBody>
      <dsp:txXfrm>
        <a:off x="40980" y="1407927"/>
        <a:ext cx="6584873" cy="757514"/>
      </dsp:txXfrm>
    </dsp:sp>
    <dsp:sp modelId="{8E77E266-7003-CC47-A6E5-ECFD00925D6C}">
      <dsp:nvSpPr>
        <dsp:cNvPr id="0" name=""/>
        <dsp:cNvSpPr/>
      </dsp:nvSpPr>
      <dsp:spPr>
        <a:xfrm>
          <a:off x="0" y="2307222"/>
          <a:ext cx="6666833" cy="839474"/>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de l’Evangile</a:t>
          </a:r>
          <a:endParaRPr lang="fr-FR" sz="3500" kern="1200" dirty="0"/>
        </a:p>
      </dsp:txBody>
      <dsp:txXfrm>
        <a:off x="40980" y="2348202"/>
        <a:ext cx="6584873" cy="757514"/>
      </dsp:txXfrm>
    </dsp:sp>
    <dsp:sp modelId="{F457C5DB-557B-CB4C-9189-9D7688DACA65}">
      <dsp:nvSpPr>
        <dsp:cNvPr id="0" name=""/>
        <dsp:cNvSpPr/>
      </dsp:nvSpPr>
      <dsp:spPr>
        <a:xfrm>
          <a:off x="0" y="3247497"/>
          <a:ext cx="6666833" cy="839474"/>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apostolique</a:t>
          </a:r>
          <a:endParaRPr lang="fr-FR" sz="3500" kern="1200" dirty="0"/>
        </a:p>
      </dsp:txBody>
      <dsp:txXfrm>
        <a:off x="40980" y="3288477"/>
        <a:ext cx="6584873" cy="757514"/>
      </dsp:txXfrm>
    </dsp:sp>
    <dsp:sp modelId="{F4AEAA6A-7CEC-E54B-AE04-7E0B68418DA9}">
      <dsp:nvSpPr>
        <dsp:cNvPr id="0" name=""/>
        <dsp:cNvSpPr/>
      </dsp:nvSpPr>
      <dsp:spPr>
        <a:xfrm>
          <a:off x="0" y="4187772"/>
          <a:ext cx="6666833" cy="839474"/>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dirty="0">
              <a:solidFill>
                <a:schemeClr val="tx1"/>
              </a:solidFill>
            </a:rPr>
            <a:t>- La délivrance pastorale</a:t>
          </a:r>
          <a:endParaRPr lang="en-US" sz="3500" kern="1200" dirty="0">
            <a:solidFill>
              <a:schemeClr val="tx1"/>
            </a:solidFill>
          </a:endParaRPr>
        </a:p>
      </dsp:txBody>
      <dsp:txXfrm>
        <a:off x="40980" y="4228752"/>
        <a:ext cx="6584873" cy="75751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44D80-1E7B-0042-8FB9-C4CDB4275CBD}">
      <dsp:nvSpPr>
        <dsp:cNvPr id="0" name=""/>
        <dsp:cNvSpPr/>
      </dsp:nvSpPr>
      <dsp:spPr>
        <a:xfrm>
          <a:off x="2952047" y="0"/>
          <a:ext cx="4465636" cy="4465636"/>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8C455F-D2D3-8D48-9328-E6D65B4F363F}">
      <dsp:nvSpPr>
        <dsp:cNvPr id="0" name=""/>
        <dsp:cNvSpPr/>
      </dsp:nvSpPr>
      <dsp:spPr>
        <a:xfrm>
          <a:off x="3376282" y="424235"/>
          <a:ext cx="1741598" cy="17415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Y </a:t>
          </a:r>
          <a:r>
            <a:rPr lang="fr-FR" sz="1400" kern="1200" dirty="0" err="1"/>
            <a:t>a-t-il</a:t>
          </a:r>
          <a:r>
            <a:rPr lang="fr-FR" sz="1400" kern="1200" dirty="0"/>
            <a:t> un domaine en-dehors du contrôle du Seigneur ? </a:t>
          </a:r>
          <a:endParaRPr lang="en-US" sz="1400" kern="1200" dirty="0"/>
        </a:p>
      </dsp:txBody>
      <dsp:txXfrm>
        <a:off x="3461300" y="509253"/>
        <a:ext cx="1571562" cy="1571562"/>
      </dsp:txXfrm>
    </dsp:sp>
    <dsp:sp modelId="{06D4CE09-E618-4B49-B960-B375752FB778}">
      <dsp:nvSpPr>
        <dsp:cNvPr id="0" name=""/>
        <dsp:cNvSpPr/>
      </dsp:nvSpPr>
      <dsp:spPr>
        <a:xfrm>
          <a:off x="5251850" y="424235"/>
          <a:ext cx="1741598" cy="17415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Ai-je consciemment renoncé, dans la repentance, à toute information / relation / opération de type démoniaque ? </a:t>
          </a:r>
          <a:endParaRPr lang="en-US" sz="1400" kern="1200" dirty="0"/>
        </a:p>
      </dsp:txBody>
      <dsp:txXfrm>
        <a:off x="5336868" y="509253"/>
        <a:ext cx="1571562" cy="1571562"/>
      </dsp:txXfrm>
    </dsp:sp>
    <dsp:sp modelId="{30CEB4D0-4314-2344-82B4-7FDD510EA7F8}">
      <dsp:nvSpPr>
        <dsp:cNvPr id="0" name=""/>
        <dsp:cNvSpPr/>
      </dsp:nvSpPr>
      <dsp:spPr>
        <a:xfrm>
          <a:off x="3376282" y="2299802"/>
          <a:ext cx="1741598" cy="17415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Y </a:t>
          </a:r>
          <a:r>
            <a:rPr lang="fr-FR" sz="1400" kern="1200" dirty="0" err="1"/>
            <a:t>a-t-il</a:t>
          </a:r>
          <a:r>
            <a:rPr lang="fr-FR" sz="1400" kern="1200" dirty="0"/>
            <a:t> des vérités bibliques que je rejette ? Des mensonges ou perspective personnelle que je préfère ? </a:t>
          </a:r>
          <a:endParaRPr lang="en-US" sz="1400" kern="1200" dirty="0"/>
        </a:p>
      </dsp:txBody>
      <dsp:txXfrm>
        <a:off x="3461300" y="2384820"/>
        <a:ext cx="1571562" cy="1571562"/>
      </dsp:txXfrm>
    </dsp:sp>
    <dsp:sp modelId="{6D0F791A-632D-6549-9F1B-5FD2F0C9D06A}">
      <dsp:nvSpPr>
        <dsp:cNvPr id="0" name=""/>
        <dsp:cNvSpPr/>
      </dsp:nvSpPr>
      <dsp:spPr>
        <a:xfrm>
          <a:off x="5251850" y="2299802"/>
          <a:ext cx="1741598" cy="17415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a:t>Suis-je une occasion de chute pour mon conjoint ? pour un frère ? Pour l’Eglise ? Pour un non-croyant ? </a:t>
          </a:r>
          <a:endParaRPr lang="en-US" sz="1400" kern="1200"/>
        </a:p>
      </dsp:txBody>
      <dsp:txXfrm>
        <a:off x="5336868" y="2384820"/>
        <a:ext cx="1571562" cy="15715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FFC05-F85D-9448-9A0F-870F5FA4A849}" type="datetimeFigureOut">
              <a:rPr lang="fr-FR" smtClean="0"/>
              <a:t>27/12/2025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D5332-A0A7-1C4B-8127-5ED05347E9E9}" type="slidenum">
              <a:rPr lang="fr-FR" smtClean="0"/>
              <a:t>‹N°›</a:t>
            </a:fld>
            <a:endParaRPr lang="fr-FR"/>
          </a:p>
        </p:txBody>
      </p:sp>
    </p:spTree>
    <p:extLst>
      <p:ext uri="{BB962C8B-B14F-4D97-AF65-F5344CB8AC3E}">
        <p14:creationId xmlns:p14="http://schemas.microsoft.com/office/powerpoint/2010/main" val="1843901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1</a:t>
            </a:fld>
            <a:endParaRPr lang="fr-FR"/>
          </a:p>
        </p:txBody>
      </p:sp>
    </p:spTree>
    <p:extLst>
      <p:ext uri="{BB962C8B-B14F-4D97-AF65-F5344CB8AC3E}">
        <p14:creationId xmlns:p14="http://schemas.microsoft.com/office/powerpoint/2010/main" val="51307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6</a:t>
            </a:fld>
            <a:endParaRPr lang="fr-FR"/>
          </a:p>
        </p:txBody>
      </p:sp>
    </p:spTree>
    <p:extLst>
      <p:ext uri="{BB962C8B-B14F-4D97-AF65-F5344CB8AC3E}">
        <p14:creationId xmlns:p14="http://schemas.microsoft.com/office/powerpoint/2010/main" val="3566219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11</a:t>
            </a:fld>
            <a:endParaRPr lang="fr-FR"/>
          </a:p>
        </p:txBody>
      </p:sp>
    </p:spTree>
    <p:extLst>
      <p:ext uri="{BB962C8B-B14F-4D97-AF65-F5344CB8AC3E}">
        <p14:creationId xmlns:p14="http://schemas.microsoft.com/office/powerpoint/2010/main" val="2134373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12</a:t>
            </a:fld>
            <a:endParaRPr lang="fr-FR"/>
          </a:p>
        </p:txBody>
      </p:sp>
    </p:spTree>
    <p:extLst>
      <p:ext uri="{BB962C8B-B14F-4D97-AF65-F5344CB8AC3E}">
        <p14:creationId xmlns:p14="http://schemas.microsoft.com/office/powerpoint/2010/main" val="1350039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13</a:t>
            </a:fld>
            <a:endParaRPr lang="fr-FR"/>
          </a:p>
        </p:txBody>
      </p:sp>
    </p:spTree>
    <p:extLst>
      <p:ext uri="{BB962C8B-B14F-4D97-AF65-F5344CB8AC3E}">
        <p14:creationId xmlns:p14="http://schemas.microsoft.com/office/powerpoint/2010/main" val="68430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7ADC1-8414-2E49-E571-112A5B46C9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7A8E1E-218D-D779-C335-2A6D8FA6348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B91115-4150-57FC-A9F2-83B73943236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3C5B9E8-F1F4-8268-72B4-78098207A598}"/>
              </a:ext>
            </a:extLst>
          </p:cNvPr>
          <p:cNvSpPr>
            <a:spLocks noGrp="1"/>
          </p:cNvSpPr>
          <p:nvPr>
            <p:ph type="sldNum" sz="quarter" idx="5"/>
          </p:nvPr>
        </p:nvSpPr>
        <p:spPr/>
        <p:txBody>
          <a:bodyPr/>
          <a:lstStyle/>
          <a:p>
            <a:fld id="{C54D5332-A0A7-1C4B-8127-5ED05347E9E9}" type="slidenum">
              <a:rPr lang="fr-FR" smtClean="0"/>
              <a:t>17</a:t>
            </a:fld>
            <a:endParaRPr lang="fr-FR"/>
          </a:p>
        </p:txBody>
      </p:sp>
    </p:spTree>
    <p:extLst>
      <p:ext uri="{BB962C8B-B14F-4D97-AF65-F5344CB8AC3E}">
        <p14:creationId xmlns:p14="http://schemas.microsoft.com/office/powerpoint/2010/main" val="3835989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latin typeface="Calibri" panose="020F0502020204030204" pitchFamily="34" charset="0"/>
                <a:ea typeface="Calibri" panose="020F0502020204030204" pitchFamily="34" charset="0"/>
              </a:rPr>
              <a:t>Les anges, ces autres « fils de Dieu » sont proprement enthousiastes devant le triomphe de la création et lancent « des acclamations » (Job 38.7). Cette posture d’adoration les caractérise (cf. Ps 148.2, </a:t>
            </a:r>
            <a:r>
              <a:rPr lang="fr-FR" sz="1200" dirty="0" err="1">
                <a:effectLst/>
                <a:latin typeface="Calibri" panose="020F0502020204030204" pitchFamily="34" charset="0"/>
                <a:ea typeface="Calibri" panose="020F0502020204030204" pitchFamily="34" charset="0"/>
              </a:rPr>
              <a:t>És</a:t>
            </a:r>
            <a:r>
              <a:rPr lang="fr-FR" sz="1200" dirty="0">
                <a:effectLst/>
                <a:latin typeface="Calibri" panose="020F0502020204030204" pitchFamily="34" charset="0"/>
                <a:ea typeface="Calibri" panose="020F0502020204030204" pitchFamily="34" charset="0"/>
              </a:rPr>
              <a:t> 6.1-3, </a:t>
            </a:r>
            <a:r>
              <a:rPr lang="fr-FR" sz="1200" dirty="0" err="1">
                <a:effectLst/>
                <a:latin typeface="Calibri" panose="020F0502020204030204" pitchFamily="34" charset="0"/>
                <a:ea typeface="Calibri" panose="020F0502020204030204" pitchFamily="34" charset="0"/>
              </a:rPr>
              <a:t>Ap</a:t>
            </a:r>
            <a:r>
              <a:rPr lang="fr-FR" sz="1200" dirty="0">
                <a:effectLst/>
                <a:latin typeface="Calibri" panose="020F0502020204030204" pitchFamily="34" charset="0"/>
                <a:ea typeface="Calibri" panose="020F0502020204030204" pitchFamily="34" charset="0"/>
              </a:rPr>
              <a:t> 4.8-11, 5.11) et ils joueront un rôle important dans l’accomplissement des plans de Dieu. En fait, ils forment comme une cour hiérarchisée, une sorte de ‘conseil d’administration’ pour le compte de Dieu. Le Psaume 82 l’évoque presque par inadvertance : « Dieu [</a:t>
            </a:r>
            <a:r>
              <a:rPr lang="fr-FR" sz="1200" i="1" dirty="0">
                <a:effectLst/>
                <a:latin typeface="Calibri" panose="020F0502020204030204" pitchFamily="34" charset="0"/>
                <a:ea typeface="Calibri" panose="020F0502020204030204" pitchFamily="34" charset="0"/>
              </a:rPr>
              <a:t>Elohim</a:t>
            </a:r>
            <a:r>
              <a:rPr lang="fr-FR" sz="1200" dirty="0">
                <a:effectLst/>
                <a:latin typeface="Calibri" panose="020F0502020204030204" pitchFamily="34" charset="0"/>
                <a:ea typeface="Calibri" panose="020F0502020204030204" pitchFamily="34" charset="0"/>
              </a:rPr>
              <a:t>] se tient dans l’assemblée de Dieu [</a:t>
            </a:r>
            <a:r>
              <a:rPr lang="fr-FR" sz="1200" i="1" dirty="0">
                <a:effectLst/>
                <a:latin typeface="Calibri" panose="020F0502020204030204" pitchFamily="34" charset="0"/>
                <a:ea typeface="Calibri" panose="020F0502020204030204" pitchFamily="34" charset="0"/>
              </a:rPr>
              <a:t>El</a:t>
            </a:r>
            <a:r>
              <a:rPr lang="fr-FR" sz="1200" dirty="0">
                <a:effectLst/>
                <a:latin typeface="Calibri" panose="020F0502020204030204" pitchFamily="34" charset="0"/>
                <a:ea typeface="Calibri" panose="020F0502020204030204" pitchFamily="34" charset="0"/>
              </a:rPr>
              <a:t>] ; Il juge au milieu des dieux [</a:t>
            </a:r>
            <a:r>
              <a:rPr lang="fr-FR" sz="1200" i="1" dirty="0">
                <a:effectLst/>
                <a:latin typeface="Calibri" panose="020F0502020204030204" pitchFamily="34" charset="0"/>
                <a:ea typeface="Calibri" panose="020F0502020204030204" pitchFamily="34" charset="0"/>
              </a:rPr>
              <a:t>Elohim</a:t>
            </a:r>
            <a:r>
              <a:rPr lang="fr-FR" sz="1200" dirty="0">
                <a:effectLst/>
                <a:latin typeface="Calibri" panose="020F0502020204030204" pitchFamily="34" charset="0"/>
                <a:ea typeface="Calibri" panose="020F0502020204030204" pitchFamily="34" charset="0"/>
              </a:rPr>
              <a:t>]. » Il y a donc bien un conseil divin, une « armée des cieux » (1 Rois 22.19), au service du Seigneur. </a:t>
            </a:r>
          </a:p>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20</a:t>
            </a:fld>
            <a:endParaRPr lang="fr-FR"/>
          </a:p>
        </p:txBody>
      </p:sp>
    </p:spTree>
    <p:extLst>
      <p:ext uri="{BB962C8B-B14F-4D97-AF65-F5344CB8AC3E}">
        <p14:creationId xmlns:p14="http://schemas.microsoft.com/office/powerpoint/2010/main" val="2141787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effectLst/>
                <a:latin typeface="Calibri" panose="020F0502020204030204" pitchFamily="34" charset="0"/>
                <a:ea typeface="Calibri" panose="020F0502020204030204" pitchFamily="34" charset="0"/>
              </a:rPr>
              <a:t>Irénée (évêque à Lyon au 2</a:t>
            </a:r>
            <a:r>
              <a:rPr lang="fr-FR" sz="1200" baseline="30000" dirty="0">
                <a:effectLst/>
                <a:latin typeface="Calibri" panose="020F0502020204030204" pitchFamily="34" charset="0"/>
                <a:ea typeface="Calibri" panose="020F0502020204030204" pitchFamily="34" charset="0"/>
              </a:rPr>
              <a:t>e</a:t>
            </a:r>
            <a:r>
              <a:rPr lang="fr-FR" sz="1200" dirty="0">
                <a:effectLst/>
                <a:latin typeface="Calibri" panose="020F0502020204030204" pitchFamily="34" charset="0"/>
                <a:ea typeface="Calibri" panose="020F0502020204030204" pitchFamily="34" charset="0"/>
              </a:rPr>
              <a:t> s. apr. J.-C.) écrit « Ce commandement, l'homme ne le garda pas, mais il désobéit à Dieu : il fut égaré par l'ange, qui, jaloux de l'homme à cause des nombreux dons que Dieu lui avait accordés, tout ensemble se corrompit lui-même et rendit l'homme pécheur en le persuadant de désobéir au commandement de Dieu. » C’est en tout cas l’hypothèse que nous rapporte la littérature de sagesse juive : « Par la jalousie du diable la mort est entrée dans le monde. » </a:t>
            </a:r>
            <a:r>
              <a:rPr lang="fr-FR" sz="1200" dirty="0">
                <a:effectLst/>
                <a:latin typeface="Calibri" panose="020F0502020204030204" pitchFamily="34" charset="0"/>
                <a:ea typeface="Calibri" panose="020F0502020204030204" pitchFamily="34" charset="0"/>
                <a:cs typeface="Times New Roman" panose="02020603050405020304" pitchFamily="18" charset="0"/>
              </a:rPr>
              <a:t>Irénée, </a:t>
            </a:r>
            <a:r>
              <a:rPr lang="fr-FR" sz="1200" i="1" dirty="0">
                <a:effectLst/>
                <a:latin typeface="Calibri" panose="020F0502020204030204" pitchFamily="34" charset="0"/>
                <a:ea typeface="Calibri" panose="020F0502020204030204" pitchFamily="34" charset="0"/>
                <a:cs typeface="Times New Roman" panose="02020603050405020304" pitchFamily="18" charset="0"/>
              </a:rPr>
              <a:t>La foi démontrée</a:t>
            </a:r>
            <a:r>
              <a:rPr lang="fr-FR" sz="1200" dirty="0">
                <a:effectLst/>
                <a:latin typeface="Calibri" panose="020F0502020204030204" pitchFamily="34" charset="0"/>
                <a:ea typeface="Calibri" panose="020F0502020204030204" pitchFamily="34" charset="0"/>
                <a:cs typeface="Times New Roman" panose="02020603050405020304" pitchFamily="18" charset="0"/>
              </a:rPr>
              <a:t>, 16,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Lexio</a:t>
            </a:r>
            <a:r>
              <a:rPr lang="fr-FR" sz="1200" dirty="0">
                <a:effectLst/>
                <a:latin typeface="Calibri" panose="020F0502020204030204" pitchFamily="34" charset="0"/>
                <a:ea typeface="Calibri" panose="020F0502020204030204" pitchFamily="34" charset="0"/>
                <a:cs typeface="Times New Roman" panose="02020603050405020304" pitchFamily="18" charset="0"/>
              </a:rPr>
              <a:t>, 2021, p. 44. </a:t>
            </a:r>
          </a:p>
          <a:p>
            <a:r>
              <a:rPr lang="fr-FR" sz="1200" dirty="0">
                <a:effectLst/>
                <a:latin typeface="Calibri" panose="020F0502020204030204" pitchFamily="34" charset="0"/>
                <a:ea typeface="Calibri" panose="020F0502020204030204" pitchFamily="34" charset="0"/>
                <a:cs typeface="Times New Roman" panose="02020603050405020304" pitchFamily="18" charset="0"/>
              </a:rPr>
              <a:t>Alain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Nisus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i="1" dirty="0">
                <a:effectLst/>
                <a:latin typeface="Calibri" panose="020F0502020204030204" pitchFamily="34" charset="0"/>
                <a:ea typeface="Calibri" panose="020F0502020204030204" pitchFamily="34" charset="0"/>
                <a:cs typeface="Times New Roman" panose="02020603050405020304" pitchFamily="18" charset="0"/>
              </a:rPr>
              <a:t>Mais délivre-nous du mal</a:t>
            </a:r>
            <a:r>
              <a:rPr lang="fr-FR" sz="1200" dirty="0">
                <a:effectLst/>
                <a:latin typeface="Calibri" panose="020F0502020204030204" pitchFamily="34" charset="0"/>
                <a:ea typeface="Calibri" panose="020F0502020204030204" pitchFamily="34" charset="0"/>
                <a:cs typeface="Times New Roman" panose="02020603050405020304" pitchFamily="18" charset="0"/>
              </a:rPr>
              <a:t>, p. 73, qui cite le Livre de la Sagesse (2.24), un ouvrage du 1</a:t>
            </a:r>
            <a:r>
              <a:rPr lang="fr-FR" sz="1200" baseline="30000" dirty="0">
                <a:effectLst/>
                <a:latin typeface="Calibri" panose="020F0502020204030204" pitchFamily="34" charset="0"/>
                <a:ea typeface="Calibri" panose="020F0502020204030204" pitchFamily="34" charset="0"/>
                <a:cs typeface="Times New Roman" panose="02020603050405020304" pitchFamily="18" charset="0"/>
              </a:rPr>
              <a:t>er</a:t>
            </a:r>
            <a:r>
              <a:rPr lang="fr-FR" sz="1200" dirty="0">
                <a:effectLst/>
                <a:latin typeface="Calibri" panose="020F0502020204030204" pitchFamily="34" charset="0"/>
                <a:ea typeface="Calibri" panose="020F0502020204030204" pitchFamily="34" charset="0"/>
                <a:cs typeface="Times New Roman" panose="02020603050405020304" pitchFamily="18" charset="0"/>
              </a:rPr>
              <a:t> s. av. J.-C. </a:t>
            </a:r>
          </a:p>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22</a:t>
            </a:fld>
            <a:endParaRPr lang="fr-FR"/>
          </a:p>
        </p:txBody>
      </p:sp>
    </p:spTree>
    <p:extLst>
      <p:ext uri="{BB962C8B-B14F-4D97-AF65-F5344CB8AC3E}">
        <p14:creationId xmlns:p14="http://schemas.microsoft.com/office/powerpoint/2010/main" val="1836850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CB194-5B60-3A56-D1E3-94D9318BA3D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D95EFD-2B3D-9354-F211-6F3B1FEB6E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FC2514-48A5-C320-160E-99CFEE426F7B}"/>
              </a:ext>
            </a:extLst>
          </p:cNvPr>
          <p:cNvSpPr>
            <a:spLocks noGrp="1"/>
          </p:cNvSpPr>
          <p:nvPr>
            <p:ph type="body" idx="1"/>
          </p:nvPr>
        </p:nvSpPr>
        <p:spPr/>
        <p:txBody>
          <a:bodyPr/>
          <a:lstStyle/>
          <a:p>
            <a:r>
              <a:rPr lang="fr-FR" sz="1200" dirty="0">
                <a:effectLst/>
                <a:latin typeface="Calibri" panose="020F0502020204030204" pitchFamily="34" charset="0"/>
                <a:ea typeface="Calibri" panose="020F0502020204030204" pitchFamily="34" charset="0"/>
              </a:rPr>
              <a:t>Irénée (évêque à Lyon au 2</a:t>
            </a:r>
            <a:r>
              <a:rPr lang="fr-FR" sz="1200" baseline="30000" dirty="0">
                <a:effectLst/>
                <a:latin typeface="Calibri" panose="020F0502020204030204" pitchFamily="34" charset="0"/>
                <a:ea typeface="Calibri" panose="020F0502020204030204" pitchFamily="34" charset="0"/>
              </a:rPr>
              <a:t>e</a:t>
            </a:r>
            <a:r>
              <a:rPr lang="fr-FR" sz="1200" dirty="0">
                <a:effectLst/>
                <a:latin typeface="Calibri" panose="020F0502020204030204" pitchFamily="34" charset="0"/>
                <a:ea typeface="Calibri" panose="020F0502020204030204" pitchFamily="34" charset="0"/>
              </a:rPr>
              <a:t> s. apr. J.-C.) écrit « Ce commandement, l'homme ne le garda pas, mais il désobéit à Dieu : il fut égaré par l'ange, qui, jaloux de l'homme à cause des nombreux dons que Dieu lui avait accordés, tout ensemble se corrompit lui-même et rendit l'homme pécheur en le persuadant de désobéir au commandement de Dieu. » C’est en tout cas l’hypothèse que nous rapporte la littérature de sagesse juive : « Par la jalousie du diable la mort est entrée dans le monde. » </a:t>
            </a:r>
            <a:r>
              <a:rPr lang="fr-FR" sz="1200" dirty="0">
                <a:effectLst/>
                <a:latin typeface="Calibri" panose="020F0502020204030204" pitchFamily="34" charset="0"/>
                <a:ea typeface="Calibri" panose="020F0502020204030204" pitchFamily="34" charset="0"/>
                <a:cs typeface="Times New Roman" panose="02020603050405020304" pitchFamily="18" charset="0"/>
              </a:rPr>
              <a:t>Irénée, </a:t>
            </a:r>
            <a:r>
              <a:rPr lang="fr-FR" sz="1200" i="1" dirty="0">
                <a:effectLst/>
                <a:latin typeface="Calibri" panose="020F0502020204030204" pitchFamily="34" charset="0"/>
                <a:ea typeface="Calibri" panose="020F0502020204030204" pitchFamily="34" charset="0"/>
                <a:cs typeface="Times New Roman" panose="02020603050405020304" pitchFamily="18" charset="0"/>
              </a:rPr>
              <a:t>La foi démontrée</a:t>
            </a:r>
            <a:r>
              <a:rPr lang="fr-FR" sz="1200" dirty="0">
                <a:effectLst/>
                <a:latin typeface="Calibri" panose="020F0502020204030204" pitchFamily="34" charset="0"/>
                <a:ea typeface="Calibri" panose="020F0502020204030204" pitchFamily="34" charset="0"/>
                <a:cs typeface="Times New Roman" panose="02020603050405020304" pitchFamily="18" charset="0"/>
              </a:rPr>
              <a:t>, 16,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Lexio</a:t>
            </a:r>
            <a:r>
              <a:rPr lang="fr-FR" sz="1200" dirty="0">
                <a:effectLst/>
                <a:latin typeface="Calibri" panose="020F0502020204030204" pitchFamily="34" charset="0"/>
                <a:ea typeface="Calibri" panose="020F0502020204030204" pitchFamily="34" charset="0"/>
                <a:cs typeface="Times New Roman" panose="02020603050405020304" pitchFamily="18" charset="0"/>
              </a:rPr>
              <a:t>, 2021, p. 44. </a:t>
            </a:r>
          </a:p>
          <a:p>
            <a:r>
              <a:rPr lang="fr-FR" sz="1200" dirty="0">
                <a:effectLst/>
                <a:latin typeface="Calibri" panose="020F0502020204030204" pitchFamily="34" charset="0"/>
                <a:ea typeface="Calibri" panose="020F0502020204030204" pitchFamily="34" charset="0"/>
                <a:cs typeface="Times New Roman" panose="02020603050405020304" pitchFamily="18" charset="0"/>
              </a:rPr>
              <a:t>Alain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Nisus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i="1" dirty="0">
                <a:effectLst/>
                <a:latin typeface="Calibri" panose="020F0502020204030204" pitchFamily="34" charset="0"/>
                <a:ea typeface="Calibri" panose="020F0502020204030204" pitchFamily="34" charset="0"/>
                <a:cs typeface="Times New Roman" panose="02020603050405020304" pitchFamily="18" charset="0"/>
              </a:rPr>
              <a:t>Mais délivre-nous du mal</a:t>
            </a:r>
            <a:r>
              <a:rPr lang="fr-FR" sz="1200" dirty="0">
                <a:effectLst/>
                <a:latin typeface="Calibri" panose="020F0502020204030204" pitchFamily="34" charset="0"/>
                <a:ea typeface="Calibri" panose="020F0502020204030204" pitchFamily="34" charset="0"/>
                <a:cs typeface="Times New Roman" panose="02020603050405020304" pitchFamily="18" charset="0"/>
              </a:rPr>
              <a:t>, p. 73, qui cite le Livre de la Sagesse (2.24), un ouvrage du 1</a:t>
            </a:r>
            <a:r>
              <a:rPr lang="fr-FR" sz="1200" baseline="30000" dirty="0">
                <a:effectLst/>
                <a:latin typeface="Calibri" panose="020F0502020204030204" pitchFamily="34" charset="0"/>
                <a:ea typeface="Calibri" panose="020F0502020204030204" pitchFamily="34" charset="0"/>
                <a:cs typeface="Times New Roman" panose="02020603050405020304" pitchFamily="18" charset="0"/>
              </a:rPr>
              <a:t>er</a:t>
            </a:r>
            <a:r>
              <a:rPr lang="fr-FR" sz="1200" dirty="0">
                <a:effectLst/>
                <a:latin typeface="Calibri" panose="020F0502020204030204" pitchFamily="34" charset="0"/>
                <a:ea typeface="Calibri" panose="020F0502020204030204" pitchFamily="34" charset="0"/>
                <a:cs typeface="Times New Roman" panose="02020603050405020304" pitchFamily="18" charset="0"/>
              </a:rPr>
              <a:t> s. av. J.-C. </a:t>
            </a:r>
          </a:p>
          <a:p>
            <a:endParaRPr lang="fr-FR" dirty="0"/>
          </a:p>
        </p:txBody>
      </p:sp>
      <p:sp>
        <p:nvSpPr>
          <p:cNvPr id="4" name="Espace réservé du numéro de diapositive 3">
            <a:extLst>
              <a:ext uri="{FF2B5EF4-FFF2-40B4-BE49-F238E27FC236}">
                <a16:creationId xmlns:a16="http://schemas.microsoft.com/office/drawing/2014/main" id="{6DBCAE0E-3EAE-0A06-F014-B45E981DEFDA}"/>
              </a:ext>
            </a:extLst>
          </p:cNvPr>
          <p:cNvSpPr>
            <a:spLocks noGrp="1"/>
          </p:cNvSpPr>
          <p:nvPr>
            <p:ph type="sldNum" sz="quarter" idx="5"/>
          </p:nvPr>
        </p:nvSpPr>
        <p:spPr/>
        <p:txBody>
          <a:bodyPr/>
          <a:lstStyle/>
          <a:p>
            <a:fld id="{C54D5332-A0A7-1C4B-8127-5ED05347E9E9}" type="slidenum">
              <a:rPr lang="fr-FR" smtClean="0"/>
              <a:t>25</a:t>
            </a:fld>
            <a:endParaRPr lang="fr-FR"/>
          </a:p>
        </p:txBody>
      </p:sp>
    </p:spTree>
    <p:extLst>
      <p:ext uri="{BB962C8B-B14F-4D97-AF65-F5344CB8AC3E}">
        <p14:creationId xmlns:p14="http://schemas.microsoft.com/office/powerpoint/2010/main" val="4079700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29</a:t>
            </a:fld>
            <a:endParaRPr lang="fr-FR"/>
          </a:p>
        </p:txBody>
      </p:sp>
    </p:spTree>
    <p:extLst>
      <p:ext uri="{BB962C8B-B14F-4D97-AF65-F5344CB8AC3E}">
        <p14:creationId xmlns:p14="http://schemas.microsoft.com/office/powerpoint/2010/main" val="301269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937B8C-8148-4F32-AD8E-9DF723C05320}" type="slidenum">
              <a:rPr lang="fr-FR" smtClean="0"/>
              <a:t>30</a:t>
            </a:fld>
            <a:endParaRPr lang="fr-FR"/>
          </a:p>
        </p:txBody>
      </p:sp>
    </p:spTree>
    <p:extLst>
      <p:ext uri="{BB962C8B-B14F-4D97-AF65-F5344CB8AC3E}">
        <p14:creationId xmlns:p14="http://schemas.microsoft.com/office/powerpoint/2010/main" val="2376204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36</a:t>
            </a:fld>
            <a:endParaRPr lang="fr-FR"/>
          </a:p>
        </p:txBody>
      </p:sp>
    </p:spTree>
    <p:extLst>
      <p:ext uri="{BB962C8B-B14F-4D97-AF65-F5344CB8AC3E}">
        <p14:creationId xmlns:p14="http://schemas.microsoft.com/office/powerpoint/2010/main" val="3572885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EA8B2-CFEB-94FC-B92E-B9C41F3D89D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BBA690-BAA6-EE87-F0EB-B6654A64F67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5383616-35E7-C55E-6BD1-B0EB2541B23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ED18D1B-BE93-2032-0921-514E13CE4D5C}"/>
              </a:ext>
            </a:extLst>
          </p:cNvPr>
          <p:cNvSpPr>
            <a:spLocks noGrp="1"/>
          </p:cNvSpPr>
          <p:nvPr>
            <p:ph type="sldNum" sz="quarter" idx="5"/>
          </p:nvPr>
        </p:nvSpPr>
        <p:spPr/>
        <p:txBody>
          <a:bodyPr/>
          <a:lstStyle/>
          <a:p>
            <a:fld id="{54937B8C-8148-4F32-AD8E-9DF723C05320}" type="slidenum">
              <a:rPr lang="fr-FR" smtClean="0"/>
              <a:t>41</a:t>
            </a:fld>
            <a:endParaRPr lang="fr-FR"/>
          </a:p>
        </p:txBody>
      </p:sp>
    </p:spTree>
    <p:extLst>
      <p:ext uri="{BB962C8B-B14F-4D97-AF65-F5344CB8AC3E}">
        <p14:creationId xmlns:p14="http://schemas.microsoft.com/office/powerpoint/2010/main" val="513729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81A78-D571-3020-373F-8C614D82D87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B40BCDD-A680-13DF-6630-C7777404172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676067-36D2-9B99-6645-D287108560A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514B575-95E9-3E91-7E41-49FB198702CE}"/>
              </a:ext>
            </a:extLst>
          </p:cNvPr>
          <p:cNvSpPr>
            <a:spLocks noGrp="1"/>
          </p:cNvSpPr>
          <p:nvPr>
            <p:ph type="sldNum" sz="quarter" idx="5"/>
          </p:nvPr>
        </p:nvSpPr>
        <p:spPr/>
        <p:txBody>
          <a:bodyPr/>
          <a:lstStyle/>
          <a:p>
            <a:fld id="{C54D5332-A0A7-1C4B-8127-5ED05347E9E9}" type="slidenum">
              <a:rPr lang="fr-FR" smtClean="0"/>
              <a:t>60</a:t>
            </a:fld>
            <a:endParaRPr lang="fr-FR"/>
          </a:p>
        </p:txBody>
      </p:sp>
    </p:spTree>
    <p:extLst>
      <p:ext uri="{BB962C8B-B14F-4D97-AF65-F5344CB8AC3E}">
        <p14:creationId xmlns:p14="http://schemas.microsoft.com/office/powerpoint/2010/main" val="1430634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82</a:t>
            </a:fld>
            <a:endParaRPr lang="fr-FR"/>
          </a:p>
        </p:txBody>
      </p:sp>
    </p:spTree>
    <p:extLst>
      <p:ext uri="{BB962C8B-B14F-4D97-AF65-F5344CB8AC3E}">
        <p14:creationId xmlns:p14="http://schemas.microsoft.com/office/powerpoint/2010/main" val="4224398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A4D124-62C3-4169-91AD-6FD587D7E41F}" type="slidenum">
              <a:rPr lang="fr-FR"/>
              <a:pPr/>
              <a:t>88</a:t>
            </a:fld>
            <a:endParaRPr lang="fr-FR"/>
          </a:p>
        </p:txBody>
      </p:sp>
      <p:sp>
        <p:nvSpPr>
          <p:cNvPr id="16386" name="Rectangle 2"/>
          <p:cNvSpPr>
            <a:spLocks noGrp="1" noRot="1" noChangeAspect="1" noChangeArrowheads="1" noTextEdit="1"/>
          </p:cNvSpPr>
          <p:nvPr>
            <p:ph type="sldImg"/>
          </p:nvPr>
        </p:nvSpPr>
        <p:spPr>
          <a:xfrm>
            <a:off x="381000" y="685800"/>
            <a:ext cx="6096000" cy="3429000"/>
          </a:xfrm>
          <a:ln/>
        </p:spPr>
      </p:sp>
      <p:sp>
        <p:nvSpPr>
          <p:cNvPr id="1638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4283106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89</a:t>
            </a:fld>
            <a:endParaRPr lang="fr-FR"/>
          </a:p>
        </p:txBody>
      </p:sp>
    </p:spTree>
    <p:extLst>
      <p:ext uri="{BB962C8B-B14F-4D97-AF65-F5344CB8AC3E}">
        <p14:creationId xmlns:p14="http://schemas.microsoft.com/office/powerpoint/2010/main" val="1266814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06520-26BD-6370-8947-FDAD1266E46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12DD42-52BC-E3E0-6A26-ABE2107646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3735032-4B58-8455-66FF-F7D1DA87048E}"/>
              </a:ext>
            </a:extLst>
          </p:cNvPr>
          <p:cNvSpPr>
            <a:spLocks noGrp="1"/>
          </p:cNvSpPr>
          <p:nvPr>
            <p:ph type="body" idx="1"/>
          </p:nvPr>
        </p:nvSpPr>
        <p:spPr/>
        <p:txBody>
          <a:bodyPr/>
          <a:lstStyle/>
          <a:p>
            <a:r>
              <a:rPr lang="fr-FR" sz="1200" dirty="0">
                <a:effectLst/>
                <a:latin typeface="Calibri" panose="020F0502020204030204" pitchFamily="34" charset="0"/>
                <a:ea typeface="Calibri" panose="020F0502020204030204" pitchFamily="34" charset="0"/>
              </a:rPr>
              <a:t>Irénée (évêque à Lyon au 2</a:t>
            </a:r>
            <a:r>
              <a:rPr lang="fr-FR" sz="1200" baseline="30000" dirty="0">
                <a:effectLst/>
                <a:latin typeface="Calibri" panose="020F0502020204030204" pitchFamily="34" charset="0"/>
                <a:ea typeface="Calibri" panose="020F0502020204030204" pitchFamily="34" charset="0"/>
              </a:rPr>
              <a:t>e</a:t>
            </a:r>
            <a:r>
              <a:rPr lang="fr-FR" sz="1200" dirty="0">
                <a:effectLst/>
                <a:latin typeface="Calibri" panose="020F0502020204030204" pitchFamily="34" charset="0"/>
                <a:ea typeface="Calibri" panose="020F0502020204030204" pitchFamily="34" charset="0"/>
              </a:rPr>
              <a:t> s. apr. J.-C.) écrit « Ce commandement, l'homme ne le garda pas, mais il désobéit à Dieu : il fut égaré par l'ange, qui, jaloux de l'homme à cause des nombreux dons que Dieu lui avait accordés, tout ensemble se corrompit lui-même et rendit l'homme pécheur en le persuadant de désobéir au commandement de Dieu. » C’est en tout cas l’hypothèse que nous rapporte la littérature de sagesse juive : « Par la jalousie du diable la mort est entrée dans le monde. » </a:t>
            </a:r>
            <a:r>
              <a:rPr lang="fr-FR" sz="1200" dirty="0">
                <a:effectLst/>
                <a:latin typeface="Calibri" panose="020F0502020204030204" pitchFamily="34" charset="0"/>
                <a:ea typeface="Calibri" panose="020F0502020204030204" pitchFamily="34" charset="0"/>
                <a:cs typeface="Times New Roman" panose="02020603050405020304" pitchFamily="18" charset="0"/>
              </a:rPr>
              <a:t>Irénée, </a:t>
            </a:r>
            <a:r>
              <a:rPr lang="fr-FR" sz="1200" i="1" dirty="0">
                <a:effectLst/>
                <a:latin typeface="Calibri" panose="020F0502020204030204" pitchFamily="34" charset="0"/>
                <a:ea typeface="Calibri" panose="020F0502020204030204" pitchFamily="34" charset="0"/>
                <a:cs typeface="Times New Roman" panose="02020603050405020304" pitchFamily="18" charset="0"/>
              </a:rPr>
              <a:t>La foi démontrée</a:t>
            </a:r>
            <a:r>
              <a:rPr lang="fr-FR" sz="1200" dirty="0">
                <a:effectLst/>
                <a:latin typeface="Calibri" panose="020F0502020204030204" pitchFamily="34" charset="0"/>
                <a:ea typeface="Calibri" panose="020F0502020204030204" pitchFamily="34" charset="0"/>
                <a:cs typeface="Times New Roman" panose="02020603050405020304" pitchFamily="18" charset="0"/>
              </a:rPr>
              <a:t>, 16,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Lexio</a:t>
            </a:r>
            <a:r>
              <a:rPr lang="fr-FR" sz="1200" dirty="0">
                <a:effectLst/>
                <a:latin typeface="Calibri" panose="020F0502020204030204" pitchFamily="34" charset="0"/>
                <a:ea typeface="Calibri" panose="020F0502020204030204" pitchFamily="34" charset="0"/>
                <a:cs typeface="Times New Roman" panose="02020603050405020304" pitchFamily="18" charset="0"/>
              </a:rPr>
              <a:t>, 2021, p. 44. </a:t>
            </a:r>
          </a:p>
          <a:p>
            <a:r>
              <a:rPr lang="fr-FR" sz="1200" dirty="0">
                <a:effectLst/>
                <a:latin typeface="Calibri" panose="020F0502020204030204" pitchFamily="34" charset="0"/>
                <a:ea typeface="Calibri" panose="020F0502020204030204" pitchFamily="34" charset="0"/>
                <a:cs typeface="Times New Roman" panose="02020603050405020304" pitchFamily="18" charset="0"/>
              </a:rPr>
              <a:t>Alain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Nisus</a:t>
            </a: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i="1" dirty="0">
                <a:effectLst/>
                <a:latin typeface="Calibri" panose="020F0502020204030204" pitchFamily="34" charset="0"/>
                <a:ea typeface="Calibri" panose="020F0502020204030204" pitchFamily="34" charset="0"/>
                <a:cs typeface="Times New Roman" panose="02020603050405020304" pitchFamily="18" charset="0"/>
              </a:rPr>
              <a:t>Mais délivre-nous du mal</a:t>
            </a:r>
            <a:r>
              <a:rPr lang="fr-FR" sz="1200" dirty="0">
                <a:effectLst/>
                <a:latin typeface="Calibri" panose="020F0502020204030204" pitchFamily="34" charset="0"/>
                <a:ea typeface="Calibri" panose="020F0502020204030204" pitchFamily="34" charset="0"/>
                <a:cs typeface="Times New Roman" panose="02020603050405020304" pitchFamily="18" charset="0"/>
              </a:rPr>
              <a:t>, p. 73, qui cite le Livre de la Sagesse (2.24), un ouvrage du 1</a:t>
            </a:r>
            <a:r>
              <a:rPr lang="fr-FR" sz="1200" baseline="30000" dirty="0">
                <a:effectLst/>
                <a:latin typeface="Calibri" panose="020F0502020204030204" pitchFamily="34" charset="0"/>
                <a:ea typeface="Calibri" panose="020F0502020204030204" pitchFamily="34" charset="0"/>
                <a:cs typeface="Times New Roman" panose="02020603050405020304" pitchFamily="18" charset="0"/>
              </a:rPr>
              <a:t>er</a:t>
            </a:r>
            <a:r>
              <a:rPr lang="fr-FR" sz="1200" dirty="0">
                <a:effectLst/>
                <a:latin typeface="Calibri" panose="020F0502020204030204" pitchFamily="34" charset="0"/>
                <a:ea typeface="Calibri" panose="020F0502020204030204" pitchFamily="34" charset="0"/>
                <a:cs typeface="Times New Roman" panose="02020603050405020304" pitchFamily="18" charset="0"/>
              </a:rPr>
              <a:t> s. av. J.-C. </a:t>
            </a:r>
          </a:p>
          <a:p>
            <a:endParaRPr lang="fr-FR" dirty="0"/>
          </a:p>
        </p:txBody>
      </p:sp>
      <p:sp>
        <p:nvSpPr>
          <p:cNvPr id="4" name="Espace réservé du numéro de diapositive 3">
            <a:extLst>
              <a:ext uri="{FF2B5EF4-FFF2-40B4-BE49-F238E27FC236}">
                <a16:creationId xmlns:a16="http://schemas.microsoft.com/office/drawing/2014/main" id="{6E9B6CEB-22C0-B4AD-E234-7C0A277085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D5332-A0A7-1C4B-8127-5ED05347E9E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464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ED105-A3C9-EAF3-18D4-580607B0A8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E0FA14D-0B4F-4D6D-03D5-3D10ED923D0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0276E30-55AA-CC42-0696-C6DB85E0F6B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FCA685F-5898-CE7C-B58A-692A1056A9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D5332-A0A7-1C4B-8127-5ED05347E9E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6318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E307C-D254-5D4D-BECE-3A793E7255E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430B11-B1B3-5FAF-B79D-3902D14C913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66D76B-EA75-A95B-B051-F2D58C69737B}"/>
              </a:ext>
            </a:extLst>
          </p:cNvPr>
          <p:cNvSpPr>
            <a:spLocks noGrp="1"/>
          </p:cNvSpPr>
          <p:nvPr>
            <p:ph type="body" idx="1"/>
          </p:nvPr>
        </p:nvSpPr>
        <p:spPr/>
        <p:txBody>
          <a:bodyPr/>
          <a:lstStyle/>
          <a:p>
            <a:r>
              <a:rPr lang="fr-FR" sz="1800" dirty="0">
                <a:effectLst/>
                <a:latin typeface="Times New Roman" panose="02020603050405020304" pitchFamily="18" charset="0"/>
                <a:ea typeface="Times New Roman" panose="02020603050405020304" pitchFamily="18" charset="0"/>
              </a:rPr>
              <a:t>Le verbe grec </a:t>
            </a:r>
            <a:r>
              <a:rPr lang="fr-FR" sz="1800" i="1" dirty="0" err="1">
                <a:effectLst/>
                <a:latin typeface="Times New Roman" panose="02020603050405020304" pitchFamily="18" charset="0"/>
                <a:ea typeface="Times New Roman" panose="02020603050405020304" pitchFamily="18" charset="0"/>
              </a:rPr>
              <a:t>δ</a:t>
            </a:r>
            <a:r>
              <a:rPr lang="fr-FR" sz="1800" i="1" dirty="0">
                <a:effectLst/>
                <a:latin typeface="Times New Roman" panose="02020603050405020304" pitchFamily="18" charset="0"/>
                <a:ea typeface="Times New Roman" panose="02020603050405020304" pitchFamily="18" charset="0"/>
              </a:rPr>
              <a:t>α</a:t>
            </a:r>
            <a:r>
              <a:rPr lang="fr-FR" sz="1800" i="1" dirty="0" err="1">
                <a:effectLst/>
                <a:latin typeface="Times New Roman" panose="02020603050405020304" pitchFamily="18" charset="0"/>
                <a:ea typeface="Times New Roman" panose="02020603050405020304" pitchFamily="18" charset="0"/>
              </a:rPr>
              <a:t>ιμονίζομ</a:t>
            </a:r>
            <a:r>
              <a:rPr lang="fr-FR" sz="1800" i="1" dirty="0">
                <a:effectLst/>
                <a:latin typeface="Times New Roman" panose="02020603050405020304" pitchFamily="18" charset="0"/>
                <a:ea typeface="Times New Roman" panose="02020603050405020304" pitchFamily="18" charset="0"/>
              </a:rPr>
              <a:t>α</a:t>
            </a:r>
            <a:r>
              <a:rPr lang="fr-FR" sz="1800" i="1" dirty="0" err="1">
                <a:effectLst/>
                <a:latin typeface="Times New Roman" panose="02020603050405020304" pitchFamily="18" charset="0"/>
                <a:ea typeface="Times New Roman" panose="02020603050405020304" pitchFamily="18" charset="0"/>
              </a:rPr>
              <a:t>ι</a:t>
            </a:r>
            <a:r>
              <a:rPr lang="fr-FR" sz="1800" dirty="0">
                <a:effectLst/>
                <a:latin typeface="Times New Roman" panose="02020603050405020304" pitchFamily="18" charset="0"/>
                <a:ea typeface="Times New Roman" panose="02020603050405020304" pitchFamily="18" charset="0"/>
              </a:rPr>
              <a:t> est traditionnellement traduit par « être possédé » dans de nombreuses versions. Cependant, il signifie littéralement « être démonisé », c’est-à-dire être affecté, troublé ou tourmenté par un démon. Il pourrait être traduit pas « être sous l’emprise d’un démon ».</a:t>
            </a:r>
            <a:br>
              <a:rPr lang="fr-FR" sz="1800" dirty="0">
                <a:effectLst/>
                <a:latin typeface="Times New Roman" panose="02020603050405020304" pitchFamily="18" charset="0"/>
                <a:ea typeface="Times New Roman" panose="02020603050405020304" pitchFamily="18" charset="0"/>
              </a:rPr>
            </a:br>
            <a:r>
              <a:rPr lang="fr-FR" sz="1800" dirty="0">
                <a:effectLst/>
                <a:latin typeface="Times New Roman" panose="02020603050405020304" pitchFamily="18" charset="0"/>
                <a:ea typeface="Times New Roman" panose="02020603050405020304" pitchFamily="18" charset="0"/>
              </a:rPr>
              <a:t>Le terme ne précise ni le degré d’influence ni la perte éventuelle de contrôle de la personne concernée.</a:t>
            </a:r>
            <a:br>
              <a:rPr lang="fr-FR" sz="1800" dirty="0">
                <a:effectLst/>
                <a:latin typeface="Times New Roman" panose="02020603050405020304" pitchFamily="18" charset="0"/>
                <a:ea typeface="Times New Roman" panose="02020603050405020304" pitchFamily="18" charset="0"/>
              </a:rPr>
            </a:br>
            <a:r>
              <a:rPr lang="fr-FR" sz="1800">
                <a:effectLst/>
                <a:latin typeface="Times New Roman" panose="02020603050405020304" pitchFamily="18" charset="0"/>
                <a:ea typeface="Times New Roman" panose="02020603050405020304" pitchFamily="18" charset="0"/>
              </a:rPr>
              <a:t>La traduction « être démonisé » a été retenue ici afin de rester fidèle au texte grec, tout en évitant les connotations théologiques ou culturelles attachées à l’expression « possédé ».</a:t>
            </a:r>
            <a:r>
              <a:rPr lang="fr-FR">
                <a:effectLst/>
              </a:rPr>
              <a:t> </a:t>
            </a:r>
            <a:endParaRPr lang="fr-FR"/>
          </a:p>
        </p:txBody>
      </p:sp>
      <p:sp>
        <p:nvSpPr>
          <p:cNvPr id="4" name="Espace réservé du numéro de diapositive 3">
            <a:extLst>
              <a:ext uri="{FF2B5EF4-FFF2-40B4-BE49-F238E27FC236}">
                <a16:creationId xmlns:a16="http://schemas.microsoft.com/office/drawing/2014/main" id="{02220741-7446-68C7-A848-E6B4CEB09B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D5332-A0A7-1C4B-8127-5ED05347E9E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6147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4EAE8-8778-ECCD-9D26-6269F965A24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F5FB246-6CDB-41E3-368A-F4CA1EA443A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CE6B18E-BDC8-22BA-324B-B9DBA21912F2}"/>
              </a:ext>
            </a:extLst>
          </p:cNvPr>
          <p:cNvSpPr>
            <a:spLocks noGrp="1"/>
          </p:cNvSpPr>
          <p:nvPr>
            <p:ph type="body" idx="1"/>
          </p:nvPr>
        </p:nvSpPr>
        <p:spPr/>
        <p:txBody>
          <a:bodyPr/>
          <a:lstStyle/>
          <a:p>
            <a:r>
              <a:rPr lang="fr-FR" sz="1800" dirty="0">
                <a:effectLst/>
                <a:latin typeface="Times New Roman" panose="02020603050405020304" pitchFamily="18" charset="0"/>
                <a:ea typeface="Times New Roman" panose="02020603050405020304" pitchFamily="18" charset="0"/>
              </a:rPr>
              <a:t>Le verbe grec </a:t>
            </a:r>
            <a:r>
              <a:rPr lang="fr-FR" sz="1800" i="1" dirty="0" err="1">
                <a:effectLst/>
                <a:latin typeface="Times New Roman" panose="02020603050405020304" pitchFamily="18" charset="0"/>
                <a:ea typeface="Times New Roman" panose="02020603050405020304" pitchFamily="18" charset="0"/>
              </a:rPr>
              <a:t>δ</a:t>
            </a:r>
            <a:r>
              <a:rPr lang="fr-FR" sz="1800" i="1" dirty="0">
                <a:effectLst/>
                <a:latin typeface="Times New Roman" panose="02020603050405020304" pitchFamily="18" charset="0"/>
                <a:ea typeface="Times New Roman" panose="02020603050405020304" pitchFamily="18" charset="0"/>
              </a:rPr>
              <a:t>α</a:t>
            </a:r>
            <a:r>
              <a:rPr lang="fr-FR" sz="1800" i="1" dirty="0" err="1">
                <a:effectLst/>
                <a:latin typeface="Times New Roman" panose="02020603050405020304" pitchFamily="18" charset="0"/>
                <a:ea typeface="Times New Roman" panose="02020603050405020304" pitchFamily="18" charset="0"/>
              </a:rPr>
              <a:t>ιμονίζομ</a:t>
            </a:r>
            <a:r>
              <a:rPr lang="fr-FR" sz="1800" i="1" dirty="0">
                <a:effectLst/>
                <a:latin typeface="Times New Roman" panose="02020603050405020304" pitchFamily="18" charset="0"/>
                <a:ea typeface="Times New Roman" panose="02020603050405020304" pitchFamily="18" charset="0"/>
              </a:rPr>
              <a:t>α</a:t>
            </a:r>
            <a:r>
              <a:rPr lang="fr-FR" sz="1800" i="1" dirty="0" err="1">
                <a:effectLst/>
                <a:latin typeface="Times New Roman" panose="02020603050405020304" pitchFamily="18" charset="0"/>
                <a:ea typeface="Times New Roman" panose="02020603050405020304" pitchFamily="18" charset="0"/>
              </a:rPr>
              <a:t>ι</a:t>
            </a:r>
            <a:r>
              <a:rPr lang="fr-FR" sz="1800" dirty="0">
                <a:effectLst/>
                <a:latin typeface="Times New Roman" panose="02020603050405020304" pitchFamily="18" charset="0"/>
                <a:ea typeface="Times New Roman" panose="02020603050405020304" pitchFamily="18" charset="0"/>
              </a:rPr>
              <a:t> est traditionnellement traduit par « être possédé » dans de nombreuses versions. Cependant, il signifie littéralement « être démonisé », c’est-à-dire être affecté, troublé ou tourmenté par un démon. Il pourrait être traduit pas « être sous l’emprise d’un démon ».</a:t>
            </a:r>
            <a:br>
              <a:rPr lang="fr-FR" sz="1800" dirty="0">
                <a:effectLst/>
                <a:latin typeface="Times New Roman" panose="02020603050405020304" pitchFamily="18" charset="0"/>
                <a:ea typeface="Times New Roman" panose="02020603050405020304" pitchFamily="18" charset="0"/>
              </a:rPr>
            </a:br>
            <a:r>
              <a:rPr lang="fr-FR" sz="1800" dirty="0">
                <a:effectLst/>
                <a:latin typeface="Times New Roman" panose="02020603050405020304" pitchFamily="18" charset="0"/>
                <a:ea typeface="Times New Roman" panose="02020603050405020304" pitchFamily="18" charset="0"/>
              </a:rPr>
              <a:t>Le terme ne précise ni le degré d’influence ni la perte éventuelle de contrôle de la personne concernée.</a:t>
            </a:r>
            <a:br>
              <a:rPr lang="fr-FR" sz="1800" dirty="0">
                <a:effectLst/>
                <a:latin typeface="Times New Roman" panose="02020603050405020304" pitchFamily="18" charset="0"/>
                <a:ea typeface="Times New Roman" panose="02020603050405020304" pitchFamily="18" charset="0"/>
              </a:rPr>
            </a:br>
            <a:r>
              <a:rPr lang="fr-FR" sz="1800">
                <a:effectLst/>
                <a:latin typeface="Times New Roman" panose="02020603050405020304" pitchFamily="18" charset="0"/>
                <a:ea typeface="Times New Roman" panose="02020603050405020304" pitchFamily="18" charset="0"/>
              </a:rPr>
              <a:t>La traduction « être démonisé » a été retenue ici afin de rester fidèle au texte grec, tout en évitant les connotations théologiques ou culturelles attachées à l’expression « possédé ».</a:t>
            </a:r>
            <a:r>
              <a:rPr lang="fr-FR">
                <a:effectLst/>
              </a:rPr>
              <a:t> </a:t>
            </a:r>
            <a:endParaRPr lang="fr-FR"/>
          </a:p>
        </p:txBody>
      </p:sp>
      <p:sp>
        <p:nvSpPr>
          <p:cNvPr id="4" name="Espace réservé du numéro de diapositive 3">
            <a:extLst>
              <a:ext uri="{FF2B5EF4-FFF2-40B4-BE49-F238E27FC236}">
                <a16:creationId xmlns:a16="http://schemas.microsoft.com/office/drawing/2014/main" id="{EBB0ABB4-1B04-917D-58E9-CBC4996402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D5332-A0A7-1C4B-8127-5ED05347E9E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2286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Psaumes 115.3 Notre Dieu est au ciel, Il fait tout ce qu’il veut. </a:t>
            </a:r>
          </a:p>
          <a:p>
            <a:r>
              <a:rPr lang="fr-FR" sz="1200" kern="1200" dirty="0">
                <a:solidFill>
                  <a:schemeClr val="tx1"/>
                </a:solidFill>
                <a:effectLst/>
                <a:latin typeface="+mn-lt"/>
                <a:ea typeface="+mn-ea"/>
                <a:cs typeface="+mn-cs"/>
              </a:rPr>
              <a:t>Psaumes 135.6 Tout ce que l’Éternel veut, il le fait, Dans les cieux et sur la terre, Dans les mers et dans tous les abîmes. </a:t>
            </a:r>
          </a:p>
          <a:p>
            <a:r>
              <a:rPr lang="fr-FR" sz="1200" kern="1200" dirty="0">
                <a:solidFill>
                  <a:schemeClr val="tx1"/>
                </a:solidFill>
                <a:effectLst/>
                <a:latin typeface="+mn-lt"/>
                <a:ea typeface="+mn-ea"/>
                <a:cs typeface="+mn-cs"/>
              </a:rPr>
              <a:t>Jérémie 32.17 Ah ! Seigneur Éternel, Voici que tu as fait les cieux et la terre Par ta grande puissance et par ton bras étendu : Rien n’est étonnant de ta part. </a:t>
            </a:r>
          </a:p>
          <a:p>
            <a:r>
              <a:rPr lang="fr-FR" sz="1200" kern="1200" dirty="0">
                <a:solidFill>
                  <a:schemeClr val="tx1"/>
                </a:solidFill>
                <a:effectLst/>
                <a:latin typeface="+mn-lt"/>
                <a:ea typeface="+mn-ea"/>
                <a:cs typeface="+mn-cs"/>
              </a:rPr>
              <a:t>1 Timothée 6.15 que manifestera en son temps le bienheureux et seul Souverain, le Roi des rois et le Seigneur des seigneurs, </a:t>
            </a:r>
          </a:p>
          <a:p>
            <a:endParaRPr lang="fr-FR" dirty="0"/>
          </a:p>
          <a:p>
            <a:r>
              <a:rPr lang="fr-FR" sz="1200" kern="1200" dirty="0">
                <a:solidFill>
                  <a:schemeClr val="tx1"/>
                </a:solidFill>
                <a:effectLst/>
                <a:latin typeface="+mn-lt"/>
                <a:ea typeface="+mn-ea"/>
                <a:cs typeface="+mn-cs"/>
              </a:rPr>
              <a:t>1 Jean 4.4 Vous, petits enfants, vous êtes de Dieu, et vous avez vaincu les faux prophètes, car celui qui est en vous est plus grand que celui qui est dans le monde. </a:t>
            </a:r>
          </a:p>
          <a:p>
            <a:r>
              <a:rPr lang="fr-FR" sz="1200" kern="1200" dirty="0">
                <a:solidFill>
                  <a:schemeClr val="tx1"/>
                </a:solidFill>
                <a:effectLst/>
                <a:latin typeface="+mn-lt"/>
                <a:ea typeface="+mn-ea"/>
                <a:cs typeface="+mn-cs"/>
              </a:rPr>
              <a:t>Romains 8.26–27 De même aussi l’Esprit vient au secours de notre faiblesse, car nous ne savons pas ce qu’il convient de demander dans nos prières. Mais l’Esprit lui-même intercède par des soupirs inexprimables ; </a:t>
            </a:r>
            <a:r>
              <a:rPr lang="fr-FR" sz="1200" u="none" strike="noStrike" kern="1200" baseline="30000" dirty="0">
                <a:solidFill>
                  <a:schemeClr val="tx1"/>
                </a:solidFill>
                <a:effectLst/>
                <a:latin typeface="+mn-lt"/>
                <a:ea typeface="+mn-ea"/>
                <a:cs typeface="+mn-cs"/>
              </a:rPr>
              <a:t>27</a:t>
            </a:r>
            <a:r>
              <a:rPr lang="fr-FR" sz="1200" u="none" strike="noStrike"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et celui qui sonde les cœurs connaît quelle est l’intention de l’Esprit : c’est selon Dieu qu’il intercède en faveur des saints. </a:t>
            </a:r>
          </a:p>
          <a:p>
            <a:r>
              <a:rPr lang="fr-FR" sz="1200" kern="1200" dirty="0">
                <a:solidFill>
                  <a:schemeClr val="tx1"/>
                </a:solidFill>
                <a:effectLst/>
                <a:latin typeface="+mn-lt"/>
                <a:ea typeface="+mn-ea"/>
                <a:cs typeface="+mn-cs"/>
              </a:rPr>
              <a:t>2 Corinthiens 1.22 Il nous a aussi marqués de son sceau et a mis dans nos cœurs les arrhes de l’Esprit. </a:t>
            </a:r>
          </a:p>
          <a:p>
            <a:r>
              <a:rPr lang="fr-FR" sz="1200" kern="1200" dirty="0">
                <a:solidFill>
                  <a:schemeClr val="tx1"/>
                </a:solidFill>
                <a:effectLst/>
                <a:latin typeface="+mn-lt"/>
                <a:ea typeface="+mn-ea"/>
                <a:cs typeface="+mn-cs"/>
              </a:rPr>
              <a:t>Éphésiens 1.13 En lui, vous aussi, après avoir entendu la parole de la vérité, l’Évangile de votre salut, en lui, vous avez cru et vous avez été scellés du Saint-Esprit qui avait été promis </a:t>
            </a:r>
          </a:p>
          <a:p>
            <a:r>
              <a:rPr lang="fr-FR" sz="1200" kern="1200" dirty="0">
                <a:solidFill>
                  <a:schemeClr val="tx1"/>
                </a:solidFill>
                <a:effectLst/>
                <a:latin typeface="+mn-lt"/>
                <a:ea typeface="+mn-ea"/>
                <a:cs typeface="+mn-cs"/>
              </a:rPr>
              <a:t>1 Corinthiens 3.16 Ne savez-vous pas que vous êtes le temple de Dieu, et que l’Esprit de Dieu habite en vous ? </a:t>
            </a:r>
          </a:p>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105</a:t>
            </a:fld>
            <a:endParaRPr lang="fr-FR"/>
          </a:p>
        </p:txBody>
      </p:sp>
    </p:spTree>
    <p:extLst>
      <p:ext uri="{BB962C8B-B14F-4D97-AF65-F5344CB8AC3E}">
        <p14:creationId xmlns:p14="http://schemas.microsoft.com/office/powerpoint/2010/main" val="3699354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44C545B-E357-4013-9056-15582EC0FB31}" type="slidenum">
              <a:rPr lang="fr-FR" smtClean="0"/>
              <a:t>106</a:t>
            </a:fld>
            <a:endParaRPr lang="fr-FR"/>
          </a:p>
        </p:txBody>
      </p:sp>
    </p:spTree>
    <p:extLst>
      <p:ext uri="{BB962C8B-B14F-4D97-AF65-F5344CB8AC3E}">
        <p14:creationId xmlns:p14="http://schemas.microsoft.com/office/powerpoint/2010/main" val="15446885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108</a:t>
            </a:fld>
            <a:endParaRPr lang="fr-FR"/>
          </a:p>
        </p:txBody>
      </p:sp>
    </p:spTree>
    <p:extLst>
      <p:ext uri="{BB962C8B-B14F-4D97-AF65-F5344CB8AC3E}">
        <p14:creationId xmlns:p14="http://schemas.microsoft.com/office/powerpoint/2010/main" val="3819256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B5794-3F23-598E-E249-E3B80E329E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8C76F2-E053-2BF0-1DBB-7A1F8A18265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5E332BE-523D-F2F2-5C5E-7A0D29418A7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A2D5642-BD24-B1FC-6EF5-0E756648786D}"/>
              </a:ext>
            </a:extLst>
          </p:cNvPr>
          <p:cNvSpPr>
            <a:spLocks noGrp="1"/>
          </p:cNvSpPr>
          <p:nvPr>
            <p:ph type="sldNum" sz="quarter" idx="5"/>
          </p:nvPr>
        </p:nvSpPr>
        <p:spPr/>
        <p:txBody>
          <a:bodyPr/>
          <a:lstStyle/>
          <a:p>
            <a:fld id="{C54D5332-A0A7-1C4B-8127-5ED05347E9E9}" type="slidenum">
              <a:rPr lang="fr-FR" smtClean="0"/>
              <a:t>109</a:t>
            </a:fld>
            <a:endParaRPr lang="fr-FR"/>
          </a:p>
        </p:txBody>
      </p:sp>
    </p:spTree>
    <p:extLst>
      <p:ext uri="{BB962C8B-B14F-4D97-AF65-F5344CB8AC3E}">
        <p14:creationId xmlns:p14="http://schemas.microsoft.com/office/powerpoint/2010/main" val="27711959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5B456F-E303-49DA-97BF-984A39605F96}" type="slidenum">
              <a:rPr lang="fr-FR"/>
              <a:pPr/>
              <a:t>124</a:t>
            </a:fld>
            <a:endParaRPr lang="fr-FR"/>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650831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5B456F-E303-49DA-97BF-984A39605F96}" type="slidenum">
              <a:rPr lang="fr-FR"/>
              <a:pPr/>
              <a:t>125</a:t>
            </a:fld>
            <a:endParaRPr lang="fr-FR"/>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4174833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5B456F-E303-49DA-97BF-984A39605F96}" type="slidenum">
              <a:rPr lang="fr-FR"/>
              <a:pPr/>
              <a:t>126</a:t>
            </a:fld>
            <a:endParaRPr lang="fr-FR"/>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102529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44C545B-E357-4013-9056-15582EC0FB31}" type="slidenum">
              <a:rPr lang="fr-FR" smtClean="0"/>
              <a:t>129</a:t>
            </a:fld>
            <a:endParaRPr lang="fr-FR"/>
          </a:p>
        </p:txBody>
      </p:sp>
    </p:spTree>
    <p:extLst>
      <p:ext uri="{BB962C8B-B14F-4D97-AF65-F5344CB8AC3E}">
        <p14:creationId xmlns:p14="http://schemas.microsoft.com/office/powerpoint/2010/main" val="135509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54D5332-A0A7-1C4B-8127-5ED05347E9E9}" type="slidenum">
              <a:rPr lang="fr-FR" smtClean="0"/>
              <a:t>135</a:t>
            </a:fld>
            <a:endParaRPr lang="fr-FR"/>
          </a:p>
        </p:txBody>
      </p:sp>
    </p:spTree>
    <p:extLst>
      <p:ext uri="{BB962C8B-B14F-4D97-AF65-F5344CB8AC3E}">
        <p14:creationId xmlns:p14="http://schemas.microsoft.com/office/powerpoint/2010/main" val="30370511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44C545B-E357-4013-9056-15582EC0FB31}" type="slidenum">
              <a:rPr lang="fr-FR" smtClean="0"/>
              <a:t>145</a:t>
            </a:fld>
            <a:endParaRPr lang="fr-FR"/>
          </a:p>
        </p:txBody>
      </p:sp>
    </p:spTree>
    <p:extLst>
      <p:ext uri="{BB962C8B-B14F-4D97-AF65-F5344CB8AC3E}">
        <p14:creationId xmlns:p14="http://schemas.microsoft.com/office/powerpoint/2010/main" val="1436913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97A63F-A15B-6697-E06C-2FC5E963FB1D}"/>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7AADDC41-225D-7CA2-535A-852CA31F2DB6}"/>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8BC2569-FA54-0EFE-7B7C-740007611436}"/>
              </a:ext>
            </a:extLst>
          </p:cNvPr>
          <p:cNvSpPr>
            <a:spLocks noGrp="1"/>
          </p:cNvSpPr>
          <p:nvPr>
            <p:ph type="dt" sz="half" idx="10"/>
          </p:nvPr>
        </p:nvSpPr>
        <p:spPr/>
        <p:txBody>
          <a:bodyPr/>
          <a:lstStyle>
            <a:lvl1pPr>
              <a:defRPr>
                <a:solidFill>
                  <a:schemeClr val="bg1"/>
                </a:solidFill>
              </a:defRPr>
            </a:lvl1pPr>
          </a:lstStyle>
          <a:p>
            <a:fld id="{60451C21-E60A-2946-815D-264AA55A5420}" type="datetimeFigureOut">
              <a:rPr lang="fr-FR" smtClean="0"/>
              <a:pPr/>
              <a:t>27/12/2025</a:t>
            </a:fld>
            <a:endParaRPr lang="fr-FR"/>
          </a:p>
        </p:txBody>
      </p:sp>
      <p:sp>
        <p:nvSpPr>
          <p:cNvPr id="5" name="Espace réservé du pied de page 4">
            <a:extLst>
              <a:ext uri="{FF2B5EF4-FFF2-40B4-BE49-F238E27FC236}">
                <a16:creationId xmlns:a16="http://schemas.microsoft.com/office/drawing/2014/main" id="{0DFC1D5D-4E6A-5CCC-415D-5DA6E33810B5}"/>
              </a:ext>
            </a:extLst>
          </p:cNvPr>
          <p:cNvSpPr>
            <a:spLocks noGrp="1"/>
          </p:cNvSpPr>
          <p:nvPr>
            <p:ph type="ftr" sz="quarter" idx="11"/>
          </p:nvPr>
        </p:nvSpPr>
        <p:spPr/>
        <p:txBody>
          <a:bodyPr/>
          <a:lstStyle>
            <a:lvl1pPr>
              <a:defRPr>
                <a:solidFill>
                  <a:schemeClr val="bg1"/>
                </a:solidFill>
              </a:defRPr>
            </a:lvl1pPr>
          </a:lstStyle>
          <a:p>
            <a:endParaRPr lang="fr-FR"/>
          </a:p>
        </p:txBody>
      </p:sp>
      <p:sp>
        <p:nvSpPr>
          <p:cNvPr id="6" name="Espace réservé du numéro de diapositive 5">
            <a:extLst>
              <a:ext uri="{FF2B5EF4-FFF2-40B4-BE49-F238E27FC236}">
                <a16:creationId xmlns:a16="http://schemas.microsoft.com/office/drawing/2014/main" id="{B915CFA9-0907-BDC5-E7B5-8F6E8E4A5B08}"/>
              </a:ext>
            </a:extLst>
          </p:cNvPr>
          <p:cNvSpPr>
            <a:spLocks noGrp="1"/>
          </p:cNvSpPr>
          <p:nvPr>
            <p:ph type="sldNum" sz="quarter" idx="12"/>
          </p:nvPr>
        </p:nvSpPr>
        <p:spPr/>
        <p:txBody>
          <a:bodyPr/>
          <a:lstStyle>
            <a:lvl1pPr>
              <a:defRPr>
                <a:solidFill>
                  <a:schemeClr val="bg1"/>
                </a:solidFill>
              </a:defRPr>
            </a:lvl1pPr>
          </a:lstStyle>
          <a:p>
            <a:fld id="{F95E73F7-AA59-4247-8DBE-1863DDF60C6D}" type="slidenum">
              <a:rPr lang="fr-FR" smtClean="0"/>
              <a:pPr/>
              <a:t>‹N°›</a:t>
            </a:fld>
            <a:endParaRPr lang="fr-FR"/>
          </a:p>
        </p:txBody>
      </p:sp>
    </p:spTree>
    <p:extLst>
      <p:ext uri="{BB962C8B-B14F-4D97-AF65-F5344CB8AC3E}">
        <p14:creationId xmlns:p14="http://schemas.microsoft.com/office/powerpoint/2010/main" val="2558323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5AB56E-AA1F-3E08-8DD1-E1B78F6A77A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B8C8F33-B71D-7DFB-885C-5FEB1083A50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7496AE-4FB7-741B-9E8A-D7063CFC5113}"/>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033ED703-438E-DCC1-4821-8F9E2A0CB27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914B96F-D760-0A46-D60D-F286BD880816}"/>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1489357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88C743-F48A-C959-5513-CB6EBACAE35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0FD615E-08E0-A49F-1D3E-AF95903718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7ED3C27-FD60-9489-C0C7-F5490B0716C3}"/>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12A6AEE5-2A63-7EB8-B12C-469AE84BFD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A445E2-5B1E-B51E-FA77-388D33E3852B}"/>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1390696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3D50B3-9F3A-193B-5BB7-C81BADB0DD7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8436E08-E48B-EEA9-455A-9FF6782AB33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0959B1-34DE-D24C-D370-6290105C1BF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5E54C3E-E630-4743-6F0A-D3A6D0114B6B}"/>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FFD63485-2377-B603-1DF5-33588C98D93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5565139-E9FC-2252-B16C-C0C9062DDF7B}"/>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50024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4BCF95-9706-ABA5-8340-C35706D9F1E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751A7F1-E92F-FC1F-F443-3D0551C310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8C83057-02AC-AD12-F876-EB8DC61350F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CCF0D3E-5727-E7F5-82D5-BCC81195C6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F873DA7-8037-D575-642B-F3EDC351362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8F0D0E5-E342-B8CC-EC4F-0EC34E1D9687}"/>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8" name="Espace réservé du pied de page 7">
            <a:extLst>
              <a:ext uri="{FF2B5EF4-FFF2-40B4-BE49-F238E27FC236}">
                <a16:creationId xmlns:a16="http://schemas.microsoft.com/office/drawing/2014/main" id="{1A542814-4320-EFF6-FA01-A81AECD0250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3B5B6C5-79C2-7A3D-109C-A45BBC773250}"/>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1171286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D0E9C0-AF9C-D676-409F-69502513FC9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0BD9B0D-AA3C-0A6B-AD8F-CECE8C87E195}"/>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4" name="Espace réservé du pied de page 3">
            <a:extLst>
              <a:ext uri="{FF2B5EF4-FFF2-40B4-BE49-F238E27FC236}">
                <a16:creationId xmlns:a16="http://schemas.microsoft.com/office/drawing/2014/main" id="{C6E09CBE-9AC7-A7ED-D65F-A3562ACE16D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2F1BA1C-601D-755A-D1B7-A0C86BEACCD8}"/>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1456307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0953AC6-FC3A-8EFC-BA35-61C8EE0641B4}"/>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3" name="Espace réservé du pied de page 2">
            <a:extLst>
              <a:ext uri="{FF2B5EF4-FFF2-40B4-BE49-F238E27FC236}">
                <a16:creationId xmlns:a16="http://schemas.microsoft.com/office/drawing/2014/main" id="{380DC9B6-6334-930B-80C3-4826EBE7F1E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BEEB84E-A372-D732-089B-22DEBCCEB572}"/>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2996911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D6FAD9-8CFB-AFC5-9978-EC80887B636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960E19D-9074-8123-BAA7-71DB596618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AC6E19F-7C2D-7392-D13B-268FFA007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0BA8AA9-8159-373C-2387-195247D19541}"/>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63F91308-7AF3-A317-06A2-75EF8C705D4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29A1B95-A727-0AC5-36DB-713D48AB4809}"/>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846104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5571D5-4BC2-645A-34B7-93973478145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37D7E26-4955-A423-9383-81D57E281B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9048A83-3A58-F39B-8FDE-5656C1E91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2468CAA-7FE6-320D-1F1F-3016643FC16A}"/>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62CD8B25-2DC6-E307-4EB3-BEF1B904FD4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83B6EA3-B07F-9314-A728-987E88D0895D}"/>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4185513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DEB06-4ECC-6CB2-CE18-213CFC8B6EA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8511591-FEFE-FD99-ADB2-67E2E85B14E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4047F20-00E9-2920-EFA7-9DB6D196BEFD}"/>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F5BBD85F-365F-AF9F-94CB-7A5005FA1D2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D5A01F9-FD50-337F-96D9-9801068EBE61}"/>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3255971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B008525-3208-2FE5-EF55-CE10F61A5B4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3F92F92-A030-82C9-9BB0-08E3E6E2F23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5B34A0-14B1-9BC4-4834-FA5753AA6167}"/>
              </a:ext>
            </a:extLst>
          </p:cNvPr>
          <p:cNvSpPr>
            <a:spLocks noGrp="1"/>
          </p:cNvSpPr>
          <p:nvPr>
            <p:ph type="dt" sz="half" idx="10"/>
          </p:nvPr>
        </p:nvSpPr>
        <p:spPr/>
        <p:txBody>
          <a:bodyPr/>
          <a:lstStyle/>
          <a:p>
            <a:fld id="{60451C21-E60A-2946-815D-264AA55A5420}"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FB750E09-86BF-EABE-5148-4A5F08E1174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8BA4E1-9F7C-1D4C-0072-C9BED96F04AA}"/>
              </a:ext>
            </a:extLst>
          </p:cNvPr>
          <p:cNvSpPr>
            <a:spLocks noGrp="1"/>
          </p:cNvSpPr>
          <p:nvPr>
            <p:ph type="sldNum" sz="quarter" idx="12"/>
          </p:nvPr>
        </p:nvSpPr>
        <p:spPr/>
        <p:txBody>
          <a:bodyPr/>
          <a:lstStyle/>
          <a:p>
            <a:fld id="{F95E73F7-AA59-4247-8DBE-1863DDF60C6D}" type="slidenum">
              <a:rPr lang="fr-FR" smtClean="0"/>
              <a:t>‹N°›</a:t>
            </a:fld>
            <a:endParaRPr lang="fr-FR"/>
          </a:p>
        </p:txBody>
      </p:sp>
    </p:spTree>
    <p:extLst>
      <p:ext uri="{BB962C8B-B14F-4D97-AF65-F5344CB8AC3E}">
        <p14:creationId xmlns:p14="http://schemas.microsoft.com/office/powerpoint/2010/main" val="1343982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453633" y="213361"/>
            <a:ext cx="11326601" cy="6431280"/>
          </a:xfrm>
        </p:spPr>
        <p:txBody>
          <a:bodyPr lIns="90000">
            <a:noAutofit/>
          </a:bodyPr>
          <a:lstStyle>
            <a:lvl1pPr marL="0" indent="0">
              <a:buFont typeface="Arial" panose="020B0604020202020204" pitchFamily="34" charset="0"/>
              <a:buNone/>
              <a:defRPr/>
            </a:lvl1pPr>
            <a:lvl2pPr>
              <a:buFont typeface="Arial" panose="020B0604020202020204" pitchFamily="34" charset="0"/>
              <a:buNone/>
              <a:defRPr/>
            </a:lvl2pPr>
            <a:lvl3pPr>
              <a:buNone/>
              <a:defRPr/>
            </a:lvl3pPr>
            <a:lvl4pPr>
              <a:buNone/>
              <a:defRPr/>
            </a:lvl4pPr>
            <a:lvl5pPr>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796951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525A706-D8F2-4D1A-855A-CADC92600C26}" type="datetime4">
              <a:rPr lang="en-US" smtClean="0"/>
              <a:pPr/>
              <a:t>December 27, 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
        <p:nvSpPr>
          <p:cNvPr id="9" name="Title 8"/>
          <p:cNvSpPr>
            <a:spLocks noGrp="1"/>
          </p:cNvSpPr>
          <p:nvPr>
            <p:ph type="title"/>
          </p:nvPr>
        </p:nvSpPr>
        <p:spPr>
          <a:xfrm>
            <a:off x="1219200" y="1544716"/>
            <a:ext cx="9753600" cy="1154097"/>
          </a:xfrm>
        </p:spPr>
        <p:txBody>
          <a:bodyPr/>
          <a:lstStyle/>
          <a:p>
            <a:r>
              <a:rPr lang="fr-FR"/>
              <a:t>Modifiez le style du titre</a:t>
            </a:r>
            <a:endParaRPr lang="en-US"/>
          </a:p>
        </p:txBody>
      </p:sp>
      <p:sp>
        <p:nvSpPr>
          <p:cNvPr id="8" name="Content Placeholder 7"/>
          <p:cNvSpPr>
            <a:spLocks noGrp="1"/>
          </p:cNvSpPr>
          <p:nvPr>
            <p:ph sz="quarter" idx="13"/>
          </p:nvPr>
        </p:nvSpPr>
        <p:spPr>
          <a:xfrm>
            <a:off x="1219200" y="2743200"/>
            <a:ext cx="4754880" cy="359359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Content Placeholder 10"/>
          <p:cNvSpPr>
            <a:spLocks noGrp="1"/>
          </p:cNvSpPr>
          <p:nvPr>
            <p:ph sz="quarter" idx="14"/>
          </p:nvPr>
        </p:nvSpPr>
        <p:spPr>
          <a:xfrm>
            <a:off x="6242304" y="2743201"/>
            <a:ext cx="4754880" cy="359568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3955544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E1A56C3-E84B-03A5-A980-2C06F59184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37264B1-AE24-D8F1-8F70-A55C524BA9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1E75A6-7836-3BD0-F88B-CC7B39C620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60451C21-E60A-2946-815D-264AA55A5420}" type="datetimeFigureOut">
              <a:rPr lang="fr-FR" smtClean="0"/>
              <a:pPr/>
              <a:t>27/12/2025</a:t>
            </a:fld>
            <a:endParaRPr lang="fr-FR"/>
          </a:p>
        </p:txBody>
      </p:sp>
      <p:sp>
        <p:nvSpPr>
          <p:cNvPr id="5" name="Espace réservé du pied de page 4">
            <a:extLst>
              <a:ext uri="{FF2B5EF4-FFF2-40B4-BE49-F238E27FC236}">
                <a16:creationId xmlns:a16="http://schemas.microsoft.com/office/drawing/2014/main" id="{1B118311-1C17-6A80-CD8E-8FC44FC049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fr-FR"/>
          </a:p>
        </p:txBody>
      </p:sp>
      <p:sp>
        <p:nvSpPr>
          <p:cNvPr id="6" name="Espace réservé du numéro de diapositive 5">
            <a:extLst>
              <a:ext uri="{FF2B5EF4-FFF2-40B4-BE49-F238E27FC236}">
                <a16:creationId xmlns:a16="http://schemas.microsoft.com/office/drawing/2014/main" id="{CAA2501D-F9B0-E43B-7320-F0887CE8B6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F95E73F7-AA59-4247-8DBE-1863DDF60C6D}" type="slidenum">
              <a:rPr lang="fr-FR" smtClean="0"/>
              <a:pPr/>
              <a:t>‹N°›</a:t>
            </a:fld>
            <a:endParaRPr lang="fr-FR"/>
          </a:p>
        </p:txBody>
      </p:sp>
    </p:spTree>
    <p:extLst>
      <p:ext uri="{BB962C8B-B14F-4D97-AF65-F5344CB8AC3E}">
        <p14:creationId xmlns:p14="http://schemas.microsoft.com/office/powerpoint/2010/main" val="172707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com/imgres?q=alain%20nisus&amp;imgurl=https%3A%2F%2Fpoint-theo.com%2Fwp-content%2Fuploads%2F2017%2F12%2FP6040008.jpg&amp;imgrefurl=https%3A%2F%2Fpoint-theo.com%2Fauthor%2Falainnisus%2F&amp;docid=-1Q0p_jTQqV0hM&amp;tbnid=taQRlzvrxrVYbM&amp;vet=12ahUKEwigtum3kqGPAxVaVKQEHQIAJIMQM3oECBcQAA..i&amp;w=2560&amp;h=1920&amp;hcb=2&amp;ved=2ahUKEwigtum3kqGPAxVaVKQEHQIAJIMQM3oECBcQA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jpeg"/><Relationship Id="rId7" Type="http://schemas.openxmlformats.org/officeDocument/2006/relationships/hyperlink" Target="https://www.google.com/imgres?q=carte&amp;imgurl=https%3A%2F%2Flacompagniedescartes.fr%2Fcdn%2Fshop%2Fcollections%2Fcartes-murales-783917.jpg%3Fv%3D1632937654%26width%3D2400&amp;imgrefurl=https%3A%2F%2Flacompagniedescartes.fr%2Fcollections%2Fcartes-murales&amp;docid=8ga4u_M5Eo6qCM&amp;tbnid=maOklcBQHt_iuM&amp;vet=12ahUKEwjJ0L-fk6GPAxXFVqQEHeceJBgQM3oECCYQAA..i&amp;w=2400&amp;h=1350&amp;hcb=2&amp;ved=2ahUKEwjJ0L-fk6GPAxXFVqQEHeceJBgQM3oECCYQAA" TargetMode="External"/><Relationship Id="rId2" Type="http://schemas.openxmlformats.org/officeDocument/2006/relationships/hyperlink" Target="https://www.google.com/imgres?q=matt%20giralt%20pasteur&amp;imgurl=https%3A%2F%2Fi.ytimg.com%2Fvi%2FhkHIdFjXqtQ%2Fmaxresdefault.jpg&amp;imgrefurl=https%3A%2F%2Fwww.youtube.com%2Fwatch%3Fv%3DhkHIdFjXqtQ&amp;docid=3OcS9iNFNejZvM&amp;tbnid=8KxCl_PHqJLobM&amp;vet=12ahUKEwjAyaTVkqGPAxWONfsDHYQbIRcQM3oECCEQAA..i&amp;w=1280&amp;h=720&amp;hcb=2&amp;ved=2ahUKEwjAyaTVkqGPAxWONfsDHYQbIRcQM3oECCEQAA" TargetMode="Externa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hyperlink" Target="https://www.google.com/imgres?q=logiciel&amp;imgurl=https%3A%2F%2Fstileex.xyz%2Fwp-content%2Fuploads%2F2019%2F04%2Ftypes-logiciels-informatiques.jpg&amp;imgrefurl=https%3A%2F%2Fstileex.xyz%2Ftypes-logiciels-informatiques%2F&amp;docid=SuB1mJn7f-LYYM&amp;tbnid=D4HC4P9L_DrPEM&amp;vet=12ahUKEwj4r_iUk6GPAxX-K_sDHc8kD04QM3oECBsQAA..i&amp;w=1200&amp;h=960&amp;hcb=2&amp;ved=2ahUKEwj4r_iUk6GPAxX-K_sDHc8kD04QM3oECBsQAA" TargetMode="Externa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hyperlink" Target="https://www.ladepeche.fr/2019/10/05/marlene-schiappa-son-gout-pour-la-sorcellerie-fait-reagir,8460334.php"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4.jp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3.jpeg"/><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30.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7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9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7.png"/></Relationships>
</file>

<file path=ppt/slides/_rels/slide9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46.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Visage humain, homme, personne&#10;&#10;Le contenu généré par l’IA peut être incorrect.">
            <a:extLst>
              <a:ext uri="{FF2B5EF4-FFF2-40B4-BE49-F238E27FC236}">
                <a16:creationId xmlns:a16="http://schemas.microsoft.com/office/drawing/2014/main" id="{431FB9F0-9D43-8737-E4DA-87CCF16B37CB}"/>
              </a:ext>
            </a:extLst>
          </p:cNvPr>
          <p:cNvPicPr>
            <a:picLocks noChangeAspect="1"/>
          </p:cNvPicPr>
          <p:nvPr/>
        </p:nvPicPr>
        <p:blipFill>
          <a:blip r:embed="rId3"/>
          <a:srcRect t="33753" b="21253"/>
          <a:stretch>
            <a:fillRect/>
          </a:stretch>
        </p:blipFill>
        <p:spPr>
          <a:xfrm>
            <a:off x="120650" y="68263"/>
            <a:ext cx="11950700" cy="6721475"/>
          </a:xfrm>
          <a:prstGeom prst="rect">
            <a:avLst/>
          </a:prstGeom>
          <a:noFill/>
        </p:spPr>
      </p:pic>
      <p:sp>
        <p:nvSpPr>
          <p:cNvPr id="5" name="Rectangle : coins arrondis 4">
            <a:extLst>
              <a:ext uri="{FF2B5EF4-FFF2-40B4-BE49-F238E27FC236}">
                <a16:creationId xmlns:a16="http://schemas.microsoft.com/office/drawing/2014/main" id="{6E25E809-9B04-9754-DC01-72535D55F2EB}"/>
              </a:ext>
            </a:extLst>
          </p:cNvPr>
          <p:cNvSpPr/>
          <p:nvPr/>
        </p:nvSpPr>
        <p:spPr>
          <a:xfrm>
            <a:off x="309489" y="1420837"/>
            <a:ext cx="3784209" cy="5120640"/>
          </a:xfrm>
          <a:prstGeom prst="roundRect">
            <a:avLst/>
          </a:prstGeom>
          <a:solidFill>
            <a:srgbClr val="D7F7FF"/>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fr-FR" sz="4000" b="1" dirty="0">
                <a:solidFill>
                  <a:schemeClr val="tx1"/>
                </a:solidFill>
              </a:rPr>
              <a:t>Questions?</a:t>
            </a:r>
          </a:p>
        </p:txBody>
      </p:sp>
      <p:pic>
        <p:nvPicPr>
          <p:cNvPr id="2" name="Image 1">
            <a:extLst>
              <a:ext uri="{FF2B5EF4-FFF2-40B4-BE49-F238E27FC236}">
                <a16:creationId xmlns:a16="http://schemas.microsoft.com/office/drawing/2014/main" id="{2BBFFF56-6404-6525-ED04-E4A75318A0DB}"/>
              </a:ext>
            </a:extLst>
          </p:cNvPr>
          <p:cNvPicPr>
            <a:picLocks noChangeAspect="1"/>
          </p:cNvPicPr>
          <p:nvPr/>
        </p:nvPicPr>
        <p:blipFill>
          <a:blip r:embed="rId4"/>
          <a:srcRect l="30926" t="9506" r="12593" b="16174"/>
          <a:stretch>
            <a:fillRect/>
          </a:stretch>
        </p:blipFill>
        <p:spPr>
          <a:xfrm rot="5400000">
            <a:off x="284344" y="2358893"/>
            <a:ext cx="3834580" cy="3784290"/>
          </a:xfrm>
          <a:prstGeom prst="rect">
            <a:avLst/>
          </a:prstGeom>
        </p:spPr>
      </p:pic>
    </p:spTree>
    <p:extLst>
      <p:ext uri="{BB962C8B-B14F-4D97-AF65-F5344CB8AC3E}">
        <p14:creationId xmlns:p14="http://schemas.microsoft.com/office/powerpoint/2010/main" val="617848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Résultat de recherche d'images pour &quot;balance&quot;">
            <a:extLst>
              <a:ext uri="{FF2B5EF4-FFF2-40B4-BE49-F238E27FC236}">
                <a16:creationId xmlns:a16="http://schemas.microsoft.com/office/drawing/2014/main" id="{A86A6DF3-0D2F-09E4-A13F-CDF8E2A842C8}"/>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689634" y="643467"/>
            <a:ext cx="7428086"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5E075E5-3012-6132-8DF4-1F2DB093C6D9}"/>
              </a:ext>
            </a:extLst>
          </p:cNvPr>
          <p:cNvSpPr/>
          <p:nvPr/>
        </p:nvSpPr>
        <p:spPr>
          <a:xfrm>
            <a:off x="6389238" y="5109820"/>
            <a:ext cx="5009962" cy="923330"/>
          </a:xfrm>
          <a:prstGeom prst="rect">
            <a:avLst/>
          </a:prstGeom>
          <a:solidFill>
            <a:schemeClr val="tx1"/>
          </a:solidFill>
        </p:spPr>
        <p:txBody>
          <a:bodyPr wrap="none" lIns="91440" tIns="45720" rIns="91440" bIns="45720">
            <a:spAutoFit/>
          </a:bodyPr>
          <a:lstStyle/>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2 Pierre 1.16-21</a:t>
            </a:r>
          </a:p>
        </p:txBody>
      </p:sp>
    </p:spTree>
    <p:extLst>
      <p:ext uri="{BB962C8B-B14F-4D97-AF65-F5344CB8AC3E}">
        <p14:creationId xmlns:p14="http://schemas.microsoft.com/office/powerpoint/2010/main" val="347716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F99D4C-B3A5-A0CB-D700-81CDC106B7C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375D67C-D905-A533-B547-CE600EC63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re 3">
            <a:extLst>
              <a:ext uri="{FF2B5EF4-FFF2-40B4-BE49-F238E27FC236}">
                <a16:creationId xmlns:a16="http://schemas.microsoft.com/office/drawing/2014/main" id="{69DF269D-01CC-36A4-6FC8-B26CDEC5BCC5}"/>
              </a:ext>
            </a:extLst>
          </p:cNvPr>
          <p:cNvSpPr>
            <a:spLocks noGrp="1"/>
          </p:cNvSpPr>
          <p:nvPr>
            <p:ph type="ctrTitle"/>
          </p:nvPr>
        </p:nvSpPr>
        <p:spPr>
          <a:xfrm>
            <a:off x="3880430" y="583345"/>
            <a:ext cx="7160357" cy="4164820"/>
          </a:xfrm>
        </p:spPr>
        <p:txBody>
          <a:bodyPr anchor="t">
            <a:normAutofit/>
          </a:bodyPr>
          <a:lstStyle/>
          <a:p>
            <a:pPr algn="r"/>
            <a:r>
              <a:rPr lang="fr-FR" sz="7400">
                <a:solidFill>
                  <a:srgbClr val="FFFFFF"/>
                </a:solidFill>
              </a:rPr>
              <a:t>Le monde des esprits, </a:t>
            </a:r>
            <a:br>
              <a:rPr lang="fr-FR" sz="7400">
                <a:solidFill>
                  <a:srgbClr val="FFFFFF"/>
                </a:solidFill>
              </a:rPr>
            </a:br>
            <a:r>
              <a:rPr lang="fr-FR" sz="7400">
                <a:solidFill>
                  <a:srgbClr val="FFFFFF"/>
                </a:solidFill>
              </a:rPr>
              <a:t>et la libération des esprits</a:t>
            </a:r>
          </a:p>
        </p:txBody>
      </p:sp>
      <p:sp>
        <p:nvSpPr>
          <p:cNvPr id="5" name="Sous-titre 4">
            <a:extLst>
              <a:ext uri="{FF2B5EF4-FFF2-40B4-BE49-F238E27FC236}">
                <a16:creationId xmlns:a16="http://schemas.microsoft.com/office/drawing/2014/main" id="{A6F6007E-3512-81EE-8926-3F508154D40C}"/>
              </a:ext>
            </a:extLst>
          </p:cNvPr>
          <p:cNvSpPr>
            <a:spLocks noGrp="1"/>
          </p:cNvSpPr>
          <p:nvPr>
            <p:ph type="subTitle" idx="1"/>
          </p:nvPr>
        </p:nvSpPr>
        <p:spPr>
          <a:xfrm>
            <a:off x="1208228" y="5972174"/>
            <a:ext cx="8578699" cy="504825"/>
          </a:xfrm>
        </p:spPr>
        <p:txBody>
          <a:bodyPr>
            <a:normAutofit/>
          </a:bodyPr>
          <a:lstStyle/>
          <a:p>
            <a:pPr algn="l"/>
            <a:r>
              <a:rPr lang="fr-FR" sz="2000">
                <a:solidFill>
                  <a:srgbClr val="FFFFFF"/>
                </a:solidFill>
              </a:rPr>
              <a:t>Florent Varak, Dakar, Décembre 2025</a:t>
            </a:r>
          </a:p>
        </p:txBody>
      </p:sp>
      <p:sp>
        <p:nvSpPr>
          <p:cNvPr id="12" name="Graphic 13">
            <a:extLst>
              <a:ext uri="{FF2B5EF4-FFF2-40B4-BE49-F238E27FC236}">
                <a16:creationId xmlns:a16="http://schemas.microsoft.com/office/drawing/2014/main" id="{143F8A15-BEB3-75D5-FF6F-9EABE5CF8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4" name="Graphic 12">
            <a:extLst>
              <a:ext uri="{FF2B5EF4-FFF2-40B4-BE49-F238E27FC236}">
                <a16:creationId xmlns:a16="http://schemas.microsoft.com/office/drawing/2014/main" id="{B227A170-8FD2-16C7-C264-5D3B4E16A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6" name="Graphic 15">
            <a:extLst>
              <a:ext uri="{FF2B5EF4-FFF2-40B4-BE49-F238E27FC236}">
                <a16:creationId xmlns:a16="http://schemas.microsoft.com/office/drawing/2014/main" id="{C54D9174-A85B-9D05-90FD-2E404BA49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8" name="Straight Connector 17">
            <a:extLst>
              <a:ext uri="{FF2B5EF4-FFF2-40B4-BE49-F238E27FC236}">
                <a16:creationId xmlns:a16="http://schemas.microsoft.com/office/drawing/2014/main" id="{BB447E37-3D89-E86E-E23B-EE76C383E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0" name="Graphic 22">
            <a:extLst>
              <a:ext uri="{FF2B5EF4-FFF2-40B4-BE49-F238E27FC236}">
                <a16:creationId xmlns:a16="http://schemas.microsoft.com/office/drawing/2014/main" id="{84593EF3-4884-C937-B28A-B49B8EE423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2" name="Graphic 23">
            <a:extLst>
              <a:ext uri="{FF2B5EF4-FFF2-40B4-BE49-F238E27FC236}">
                <a16:creationId xmlns:a16="http://schemas.microsoft.com/office/drawing/2014/main" id="{BD848724-EFFE-D252-1290-C6CDA8A05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4" name="Graphic 21">
            <a:extLst>
              <a:ext uri="{FF2B5EF4-FFF2-40B4-BE49-F238E27FC236}">
                <a16:creationId xmlns:a16="http://schemas.microsoft.com/office/drawing/2014/main" id="{6A1EE032-71B9-F108-918A-B4F1256C42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73601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7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575A102-D95D-4D6E-8F1B-49EED0AE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re 1">
            <a:extLst>
              <a:ext uri="{FF2B5EF4-FFF2-40B4-BE49-F238E27FC236}">
                <a16:creationId xmlns:a16="http://schemas.microsoft.com/office/drawing/2014/main" id="{5B06D5EA-BDFD-4D28-EEE7-64B345B3E44E}"/>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a:solidFill>
                  <a:srgbClr val="FFFFFF"/>
                </a:solidFill>
                <a:latin typeface="+mj-lt"/>
                <a:ea typeface="+mj-ea"/>
                <a:cs typeface="+mj-cs"/>
              </a:rPr>
              <a:t>Le monde des esprits</a:t>
            </a:r>
          </a:p>
        </p:txBody>
      </p:sp>
      <p:grpSp>
        <p:nvGrpSpPr>
          <p:cNvPr id="29" name="Group 28">
            <a:extLst>
              <a:ext uri="{FF2B5EF4-FFF2-40B4-BE49-F238E27FC236}">
                <a16:creationId xmlns:a16="http://schemas.microsoft.com/office/drawing/2014/main" id="{CF0FFF1F-79B6-4A13-A464-070CD6F89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31" name="Graphic 15">
              <a:extLst>
                <a:ext uri="{FF2B5EF4-FFF2-40B4-BE49-F238E27FC236}">
                  <a16:creationId xmlns:a16="http://schemas.microsoft.com/office/drawing/2014/main" id="{8550FED7-7C32-42BB-98DB-30272A633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32"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34" name="Straight Connector 33">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5B1D987E-BF73-2784-93B1-70BA1DF1820C}"/>
              </a:ext>
            </a:extLst>
          </p:cNvPr>
          <p:cNvGraphicFramePr>
            <a:graphicFrameLocks noGrp="1"/>
          </p:cNvGraphicFramePr>
          <p:nvPr>
            <p:ph idx="1"/>
            <p:extLst>
              <p:ext uri="{D42A27DB-BD31-4B8C-83A1-F6EECF244321}">
                <p14:modId xmlns:p14="http://schemas.microsoft.com/office/powerpoint/2010/main" val="421980745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2585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42A31A-238E-136F-B9C1-A72A4AA8DF2C}"/>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33D2487-6421-73E0-1E26-578B3CE7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AEE5B3B-4AD5-7191-E78E-A2D7854A86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DE5946F-072E-EA31-911F-7E983297A4AD}"/>
              </a:ext>
            </a:extLst>
          </p:cNvPr>
          <p:cNvSpPr>
            <a:spLocks noGrp="1"/>
          </p:cNvSpPr>
          <p:nvPr>
            <p:ph type="title"/>
          </p:nvPr>
        </p:nvSpPr>
        <p:spPr>
          <a:xfrm>
            <a:off x="793159" y="1377146"/>
            <a:ext cx="4076460" cy="3626217"/>
          </a:xfrm>
        </p:spPr>
        <p:txBody>
          <a:bodyPr vert="horz" lIns="91440" tIns="45720" rIns="91440" bIns="45720" rtlCol="0" anchor="b">
            <a:normAutofit fontScale="90000"/>
          </a:bodyPr>
          <a:lstStyle/>
          <a:p>
            <a:pPr algn="r"/>
            <a:r>
              <a:rPr lang="en-US" sz="7400" kern="1200" dirty="0">
                <a:solidFill>
                  <a:srgbClr val="FFFFFF"/>
                </a:solidFill>
                <a:latin typeface="+mj-lt"/>
                <a:ea typeface="+mj-ea"/>
                <a:cs typeface="+mj-cs"/>
              </a:rPr>
              <a:t>La </a:t>
            </a:r>
            <a:r>
              <a:rPr lang="en-US" sz="7400" kern="1200" dirty="0" err="1">
                <a:solidFill>
                  <a:srgbClr val="FFFFFF"/>
                </a:solidFill>
                <a:latin typeface="+mj-lt"/>
                <a:ea typeface="+mj-ea"/>
                <a:cs typeface="+mj-cs"/>
              </a:rPr>
              <a:t>délivrance</a:t>
            </a:r>
            <a:r>
              <a:rPr lang="en-US" sz="7400" kern="1200" dirty="0">
                <a:solidFill>
                  <a:srgbClr val="FFFFFF"/>
                </a:solidFill>
                <a:latin typeface="+mj-lt"/>
                <a:ea typeface="+mj-ea"/>
                <a:cs typeface="+mj-cs"/>
              </a:rPr>
              <a:t> des esprits</a:t>
            </a:r>
          </a:p>
        </p:txBody>
      </p:sp>
      <p:grpSp>
        <p:nvGrpSpPr>
          <p:cNvPr id="29" name="Group 28">
            <a:extLst>
              <a:ext uri="{FF2B5EF4-FFF2-40B4-BE49-F238E27FC236}">
                <a16:creationId xmlns:a16="http://schemas.microsoft.com/office/drawing/2014/main" id="{6D17C85D-C3F7-35A3-A31F-1FE0C86526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5F553820-A128-ACF4-DBE3-14BD634EA5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12422B31-4895-DFD7-5282-F292F0B84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502AA92E-703D-B83F-866B-1BAB181B4B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DA86837C-A203-2EB2-8C8A-88600DCA49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F9B93374-D2C7-786D-5B99-971A4AD6D6A6}"/>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9445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ED126D-4789-F934-9256-DBC8B9415B0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44BBD73-BB9B-5C2C-C097-36A7C5695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EA0D11A-41E0-91E1-CB85-6B7CE3067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re 1">
            <a:extLst>
              <a:ext uri="{FF2B5EF4-FFF2-40B4-BE49-F238E27FC236}">
                <a16:creationId xmlns:a16="http://schemas.microsoft.com/office/drawing/2014/main" id="{F2B47391-A971-5259-0B68-FFFC1F2897C0}"/>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a:solidFill>
                  <a:srgbClr val="FFFFFF"/>
                </a:solidFill>
                <a:latin typeface="+mj-lt"/>
                <a:ea typeface="+mj-ea"/>
                <a:cs typeface="+mj-cs"/>
              </a:rPr>
              <a:t>Le monde des esprits</a:t>
            </a:r>
          </a:p>
        </p:txBody>
      </p:sp>
      <p:grpSp>
        <p:nvGrpSpPr>
          <p:cNvPr id="29" name="Group 28">
            <a:extLst>
              <a:ext uri="{FF2B5EF4-FFF2-40B4-BE49-F238E27FC236}">
                <a16:creationId xmlns:a16="http://schemas.microsoft.com/office/drawing/2014/main" id="{5A6F8732-88A2-29B6-8068-DF8ECE186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98ABE755-4798-FCD9-7161-68C0139F9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31" name="Graphic 15">
              <a:extLst>
                <a:ext uri="{FF2B5EF4-FFF2-40B4-BE49-F238E27FC236}">
                  <a16:creationId xmlns:a16="http://schemas.microsoft.com/office/drawing/2014/main" id="{0F777EB0-AC2A-E5F7-BF01-6867A3009F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32" name="Graphic 21">
              <a:extLst>
                <a:ext uri="{FF2B5EF4-FFF2-40B4-BE49-F238E27FC236}">
                  <a16:creationId xmlns:a16="http://schemas.microsoft.com/office/drawing/2014/main" id="{D7D558E5-D275-635C-7025-8DE13D758C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34" name="Straight Connector 33">
            <a:extLst>
              <a:ext uri="{FF2B5EF4-FFF2-40B4-BE49-F238E27FC236}">
                <a16:creationId xmlns:a16="http://schemas.microsoft.com/office/drawing/2014/main" id="{A99357BE-73D1-C582-D8BB-16F5954399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BF2D6CF5-6F60-0CD8-22A8-F1927AC9D819}"/>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2F1CC72A-779D-E77B-7D4B-9D77D4FD13AA}"/>
              </a:ext>
            </a:extLst>
          </p:cNvPr>
          <p:cNvSpPr/>
          <p:nvPr/>
        </p:nvSpPr>
        <p:spPr>
          <a:xfrm>
            <a:off x="4905052" y="1840089"/>
            <a:ext cx="6666833" cy="4364271"/>
          </a:xfrm>
          <a:prstGeom prst="rect">
            <a:avLst/>
          </a:prstGeom>
          <a:solidFill>
            <a:srgbClr val="ED7D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140233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lain Nisus, auteur ...">
            <a:hlinkClick r:id="rId2"/>
            <a:extLst>
              <a:ext uri="{FF2B5EF4-FFF2-40B4-BE49-F238E27FC236}">
                <a16:creationId xmlns:a16="http://schemas.microsoft.com/office/drawing/2014/main" id="{667069F9-40BA-3571-4DF0-DED0385C1B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756" y="144923"/>
            <a:ext cx="3289300" cy="24638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71ED383A-2FA4-79A7-9316-EEE9806F4213}"/>
              </a:ext>
            </a:extLst>
          </p:cNvPr>
          <p:cNvSpPr txBox="1"/>
          <p:nvPr/>
        </p:nvSpPr>
        <p:spPr>
          <a:xfrm>
            <a:off x="3616122" y="58846"/>
            <a:ext cx="8429122" cy="6186309"/>
          </a:xfrm>
          <a:prstGeom prst="rect">
            <a:avLst/>
          </a:prstGeom>
          <a:noFill/>
        </p:spPr>
        <p:txBody>
          <a:bodyPr wrap="square">
            <a:spAutoFit/>
          </a:bodyPr>
          <a:lstStyle/>
          <a:p>
            <a:r>
              <a:rPr lang="fr-FR" sz="36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La vision du monde est le système de pensée que nous développons pour expliquer le monde autour de nous et les expériences que nous en faisons. Il s’agit en quelque sorte des lunettes au travers desquelles nous le regardons. C’est l’ensemble des présupposés ou des affirmations que nous tenons, consciemment ou non, sur le monde. C’est une grille de lecture qui nous permet de l’organiser, de lui donner sens.</a:t>
            </a:r>
            <a:r>
              <a:rPr lang="fr-FR" sz="3600" dirty="0">
                <a:solidFill>
                  <a:schemeClr val="bg1"/>
                </a:solidFill>
                <a:effectLst/>
              </a:rPr>
              <a:t> </a:t>
            </a:r>
            <a:endParaRPr lang="fr-FR" sz="3600" dirty="0">
              <a:solidFill>
                <a:schemeClr val="bg1"/>
              </a:solidFill>
            </a:endParaRPr>
          </a:p>
        </p:txBody>
      </p:sp>
      <p:sp>
        <p:nvSpPr>
          <p:cNvPr id="4" name="ZoneTexte 3">
            <a:extLst>
              <a:ext uri="{FF2B5EF4-FFF2-40B4-BE49-F238E27FC236}">
                <a16:creationId xmlns:a16="http://schemas.microsoft.com/office/drawing/2014/main" id="{0B926D4D-3E43-74F5-4275-1EBEC87C3008}"/>
              </a:ext>
            </a:extLst>
          </p:cNvPr>
          <p:cNvSpPr txBox="1"/>
          <p:nvPr/>
        </p:nvSpPr>
        <p:spPr>
          <a:xfrm>
            <a:off x="146756" y="2886189"/>
            <a:ext cx="3469366" cy="369332"/>
          </a:xfrm>
          <a:prstGeom prst="rect">
            <a:avLst/>
          </a:prstGeom>
          <a:noFill/>
        </p:spPr>
        <p:txBody>
          <a:bodyPr wrap="square">
            <a:spAutoFit/>
          </a:bodyPr>
          <a:lstStyle/>
          <a:p>
            <a:r>
              <a:rPr lang="fr-FR" sz="18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Alain </a:t>
            </a:r>
            <a:r>
              <a:rPr lang="fr-FR" sz="18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Nisus</a:t>
            </a:r>
            <a:endParaRPr lang="fr-FR" dirty="0">
              <a:solidFill>
                <a:schemeClr val="bg1"/>
              </a:solidFill>
            </a:endParaRPr>
          </a:p>
        </p:txBody>
      </p:sp>
    </p:spTree>
    <p:extLst>
      <p:ext uri="{BB962C8B-B14F-4D97-AF65-F5344CB8AC3E}">
        <p14:creationId xmlns:p14="http://schemas.microsoft.com/office/powerpoint/2010/main" val="144135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D9D22-2221-90E6-52A3-3A9C2476FCD0}"/>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BB97CC5C-B643-21C5-0FE2-2AEDD8142947}"/>
              </a:ext>
            </a:extLst>
          </p:cNvPr>
          <p:cNvSpPr txBox="1"/>
          <p:nvPr/>
        </p:nvSpPr>
        <p:spPr>
          <a:xfrm>
            <a:off x="418011" y="597456"/>
            <a:ext cx="11273246" cy="5509200"/>
          </a:xfrm>
          <a:prstGeom prst="rect">
            <a:avLst/>
          </a:prstGeom>
          <a:noFill/>
        </p:spPr>
        <p:txBody>
          <a:bodyPr wrap="square">
            <a:spAutoFit/>
          </a:bodyPr>
          <a:lstStyle/>
          <a:p>
            <a:r>
              <a:rPr lang="fr-FR" sz="3200" b="1" dirty="0">
                <a:solidFill>
                  <a:srgbClr val="FFC000"/>
                </a:solidFill>
              </a:rPr>
              <a:t>Etude de cas : savoir effrayer les esprits </a:t>
            </a:r>
          </a:p>
          <a:p>
            <a:r>
              <a:rPr lang="fr-FR" sz="3200" dirty="0">
                <a:solidFill>
                  <a:schemeClr val="bg1"/>
                </a:solidFill>
              </a:rPr>
              <a:t>Jennifer vit dans le sud des États-Unis. Avant Halloween, elle consulte l'application de surveillance de son quartier pour connaître les dernières nouvelles concernant les événements locaux. Elle tombe sur un fil de discussion à propos de la fête à venir. Un habitant du quartier reproche aux parents d'envoyer leurs enfants faire la tournée des maisons déguisés en princesses ou en super-héros, des costumes qui ne font pas peur. « Les esprits errent librement à Halloween. Les costumes servent à les éloigner. Pourquoi laisseriez-vous vos enfants sortir cette nuit-là sans protection ? Ils devraient être déguisés pour effrayer les esprits. »</a:t>
            </a:r>
          </a:p>
        </p:txBody>
      </p:sp>
    </p:spTree>
    <p:extLst>
      <p:ext uri="{BB962C8B-B14F-4D97-AF65-F5344CB8AC3E}">
        <p14:creationId xmlns:p14="http://schemas.microsoft.com/office/powerpoint/2010/main" val="2402349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BE897-034E-E9D3-5FDF-C4C75326B91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BBA98B23-AF13-2505-D86D-9B7637CFAEB0}"/>
              </a:ext>
            </a:extLst>
          </p:cNvPr>
          <p:cNvSpPr txBox="1"/>
          <p:nvPr/>
        </p:nvSpPr>
        <p:spPr>
          <a:xfrm>
            <a:off x="418011" y="597456"/>
            <a:ext cx="11273246" cy="5509200"/>
          </a:xfrm>
          <a:prstGeom prst="rect">
            <a:avLst/>
          </a:prstGeom>
          <a:noFill/>
        </p:spPr>
        <p:txBody>
          <a:bodyPr wrap="square">
            <a:spAutoFit/>
          </a:bodyPr>
          <a:lstStyle/>
          <a:p>
            <a:r>
              <a:rPr lang="fr-FR" sz="3200" b="1" dirty="0">
                <a:solidFill>
                  <a:srgbClr val="FFC000"/>
                </a:solidFill>
              </a:rPr>
              <a:t>Etude de cas : Myriam a son premier enfant </a:t>
            </a:r>
          </a:p>
          <a:p>
            <a:r>
              <a:rPr lang="fr-FR" sz="3200" dirty="0">
                <a:solidFill>
                  <a:schemeClr val="bg1"/>
                </a:solidFill>
              </a:rPr>
              <a:t>Myriam est heureuse d’accueillir Joseph, son premier enfant.  L’accouchement s’est bien passé, et toute la famille accueille avec bonheur le petit bébé! </a:t>
            </a:r>
          </a:p>
          <a:p>
            <a:r>
              <a:rPr lang="fr-FR" sz="3200" dirty="0">
                <a:solidFill>
                  <a:schemeClr val="bg1"/>
                </a:solidFill>
              </a:rPr>
              <a:t>Mais voilà qu’après quelques semaines où tout allait bien, Joseph ne mange plus, et il a parfois de la fièvre. </a:t>
            </a:r>
          </a:p>
          <a:p>
            <a:r>
              <a:rPr lang="fr-FR" sz="3200" dirty="0">
                <a:solidFill>
                  <a:schemeClr val="bg1"/>
                </a:solidFill>
              </a:rPr>
              <a:t>Jacques, le papa est très inquiet. Il a vu plusieurs chouettes voler près de leur maison. Les voisins disent même qu’elles se sont installées pas très loin. Il se demande aussi ce que fait son voisin la nuit – parfois il sort très tard… </a:t>
            </a:r>
          </a:p>
          <a:p>
            <a:r>
              <a:rPr lang="fr-FR" sz="3200" dirty="0">
                <a:solidFill>
                  <a:schemeClr val="bg1"/>
                </a:solidFill>
              </a:rPr>
              <a:t>Que diriez-vous à Myriam pour la rassurer? </a:t>
            </a:r>
          </a:p>
        </p:txBody>
      </p:sp>
    </p:spTree>
    <p:extLst>
      <p:ext uri="{BB962C8B-B14F-4D97-AF65-F5344CB8AC3E}">
        <p14:creationId xmlns:p14="http://schemas.microsoft.com/office/powerpoint/2010/main" val="784545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73A69-A947-0C88-4BD8-DA5B9C9B81F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8E5D295-C632-AA64-9093-15A358B79283}"/>
              </a:ext>
            </a:extLst>
          </p:cNvPr>
          <p:cNvSpPr txBox="1"/>
          <p:nvPr/>
        </p:nvSpPr>
        <p:spPr>
          <a:xfrm>
            <a:off x="4029336" y="212657"/>
            <a:ext cx="7609670" cy="3539430"/>
          </a:xfrm>
          <a:prstGeom prst="rect">
            <a:avLst/>
          </a:prstGeom>
          <a:noFill/>
        </p:spPr>
        <p:txBody>
          <a:bodyPr wrap="square">
            <a:spAutoFit/>
          </a:bodyPr>
          <a:lstStyle/>
          <a:p>
            <a:r>
              <a:rPr lang="fr-FR" sz="3200" dirty="0">
                <a:solidFill>
                  <a:schemeClr val="bg1"/>
                </a:solidFill>
              </a:rPr>
              <a:t>« L’expression « vision du monde » désigne ce que nous croyons, l’ensemble de nos présupposés et de nos valeurs à propos de Dieu, du monde, de notre identité et de notre place dans ce monde. »</a:t>
            </a:r>
          </a:p>
          <a:p>
            <a:endParaRPr lang="fr-FR" sz="3200" dirty="0">
              <a:solidFill>
                <a:schemeClr val="bg1"/>
              </a:solidFill>
            </a:endParaRPr>
          </a:p>
          <a:p>
            <a:r>
              <a:rPr lang="fr-FR" sz="2800" dirty="0">
                <a:solidFill>
                  <a:schemeClr val="bg1"/>
                </a:solidFill>
              </a:rPr>
              <a:t>&gt; Des lunettes, un logiciel et une carte</a:t>
            </a:r>
          </a:p>
        </p:txBody>
      </p:sp>
      <p:sp>
        <p:nvSpPr>
          <p:cNvPr id="4" name="ZoneTexte 3">
            <a:extLst>
              <a:ext uri="{FF2B5EF4-FFF2-40B4-BE49-F238E27FC236}">
                <a16:creationId xmlns:a16="http://schemas.microsoft.com/office/drawing/2014/main" id="{EFEF4088-C4C9-CD97-FAF4-DAB5E357006D}"/>
              </a:ext>
            </a:extLst>
          </p:cNvPr>
          <p:cNvSpPr txBox="1"/>
          <p:nvPr/>
        </p:nvSpPr>
        <p:spPr>
          <a:xfrm>
            <a:off x="326822" y="2886189"/>
            <a:ext cx="3289300" cy="369332"/>
          </a:xfrm>
          <a:prstGeom prst="rect">
            <a:avLst/>
          </a:prstGeom>
          <a:noFill/>
        </p:spPr>
        <p:txBody>
          <a:bodyPr wrap="square">
            <a:spAutoFit/>
          </a:bodyPr>
          <a:lstStyle/>
          <a:p>
            <a:r>
              <a:rPr lang="fr-FR" sz="18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Matt </a:t>
            </a:r>
            <a:r>
              <a:rPr lang="fr-FR" sz="18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Giralt</a:t>
            </a:r>
            <a:endParaRPr lang="fr-FR" dirty="0">
              <a:solidFill>
                <a:schemeClr val="bg1"/>
              </a:solidFill>
            </a:endParaRPr>
          </a:p>
        </p:txBody>
      </p:sp>
      <p:pic>
        <p:nvPicPr>
          <p:cNvPr id="9218" name="Picture 2" descr="Matthieu Giralt ...">
            <a:hlinkClick r:id="rId2"/>
            <a:extLst>
              <a:ext uri="{FF2B5EF4-FFF2-40B4-BE49-F238E27FC236}">
                <a16:creationId xmlns:a16="http://schemas.microsoft.com/office/drawing/2014/main" id="{E68CD9DD-5B10-4BE8-8A96-F4E2D02B78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42" y="153874"/>
            <a:ext cx="38100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260EC45D-94BC-B058-3A13-20B7F1B6128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64260" y="4609981"/>
            <a:ext cx="3810001" cy="18954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de logiciels informatiques ...">
            <a:hlinkClick r:id="rId5"/>
            <a:extLst>
              <a:ext uri="{FF2B5EF4-FFF2-40B4-BE49-F238E27FC236}">
                <a16:creationId xmlns:a16="http://schemas.microsoft.com/office/drawing/2014/main" id="{E327345D-D0DF-03E2-D102-2DC850543A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6901" y="4071010"/>
            <a:ext cx="3040029" cy="2434446"/>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Cartes murales et posters | La ...">
            <a:hlinkClick r:id="rId7"/>
            <a:extLst>
              <a:ext uri="{FF2B5EF4-FFF2-40B4-BE49-F238E27FC236}">
                <a16:creationId xmlns:a16="http://schemas.microsoft.com/office/drawing/2014/main" id="{03D48FF0-AABF-697F-05A4-8EE4E55FDA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9006" y="4358883"/>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472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5F4D4-6457-AA77-FB04-30E08DA7C445}"/>
            </a:ext>
          </a:extLst>
        </p:cNvPr>
        <p:cNvGrpSpPr/>
        <p:nvPr/>
      </p:nvGrpSpPr>
      <p:grpSpPr>
        <a:xfrm>
          <a:off x="0" y="0"/>
          <a:ext cx="0" cy="0"/>
          <a:chOff x="0" y="0"/>
          <a:chExt cx="0" cy="0"/>
        </a:xfrm>
      </p:grpSpPr>
      <p:pic>
        <p:nvPicPr>
          <p:cNvPr id="4" name="Image 3" descr="Une image contenant accessoire, spectacles, lunettes, Pierre précieuse&#10;&#10;Description générée automatiquement">
            <a:extLst>
              <a:ext uri="{FF2B5EF4-FFF2-40B4-BE49-F238E27FC236}">
                <a16:creationId xmlns:a16="http://schemas.microsoft.com/office/drawing/2014/main" id="{9BA9F12F-D590-BE96-C579-5C8C8472DF94}"/>
              </a:ext>
            </a:extLst>
          </p:cNvPr>
          <p:cNvPicPr>
            <a:picLocks noChangeAspect="1"/>
          </p:cNvPicPr>
          <p:nvPr/>
        </p:nvPicPr>
        <p:blipFill rotWithShape="1">
          <a:blip r:embed="rId3"/>
          <a:srcRect l="13186" t="30441" r="17059" b="21250"/>
          <a:stretch/>
        </p:blipFill>
        <p:spPr>
          <a:xfrm>
            <a:off x="499109" y="2177415"/>
            <a:ext cx="5421630" cy="2503170"/>
          </a:xfrm>
          <a:prstGeom prst="rect">
            <a:avLst/>
          </a:prstGeom>
        </p:spPr>
      </p:pic>
      <p:sp>
        <p:nvSpPr>
          <p:cNvPr id="6" name="Ellipse 5">
            <a:extLst>
              <a:ext uri="{FF2B5EF4-FFF2-40B4-BE49-F238E27FC236}">
                <a16:creationId xmlns:a16="http://schemas.microsoft.com/office/drawing/2014/main" id="{E9FFDC2C-B2C4-0D10-5A13-EE80D15F2C80}"/>
              </a:ext>
            </a:extLst>
          </p:cNvPr>
          <p:cNvSpPr/>
          <p:nvPr/>
        </p:nvSpPr>
        <p:spPr>
          <a:xfrm>
            <a:off x="6730393" y="5082991"/>
            <a:ext cx="2766060" cy="1258780"/>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rPr>
              <a:t>Animiste</a:t>
            </a:r>
          </a:p>
        </p:txBody>
      </p:sp>
      <p:sp>
        <p:nvSpPr>
          <p:cNvPr id="7" name="Ellipse 6">
            <a:extLst>
              <a:ext uri="{FF2B5EF4-FFF2-40B4-BE49-F238E27FC236}">
                <a16:creationId xmlns:a16="http://schemas.microsoft.com/office/drawing/2014/main" id="{8A6996B6-19DF-C862-338A-96FFCB74DBBC}"/>
              </a:ext>
            </a:extLst>
          </p:cNvPr>
          <p:cNvSpPr/>
          <p:nvPr/>
        </p:nvSpPr>
        <p:spPr>
          <a:xfrm>
            <a:off x="6730393" y="3521408"/>
            <a:ext cx="2766060" cy="125878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t>Panthéiste</a:t>
            </a:r>
          </a:p>
        </p:txBody>
      </p:sp>
      <p:sp>
        <p:nvSpPr>
          <p:cNvPr id="8" name="Ellipse 7">
            <a:extLst>
              <a:ext uri="{FF2B5EF4-FFF2-40B4-BE49-F238E27FC236}">
                <a16:creationId xmlns:a16="http://schemas.microsoft.com/office/drawing/2014/main" id="{6C331686-FB6D-906C-DE62-98A1F77AA087}"/>
              </a:ext>
            </a:extLst>
          </p:cNvPr>
          <p:cNvSpPr/>
          <p:nvPr/>
        </p:nvSpPr>
        <p:spPr>
          <a:xfrm>
            <a:off x="6730393" y="1959825"/>
            <a:ext cx="2766060" cy="12587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t>Théiste</a:t>
            </a:r>
          </a:p>
        </p:txBody>
      </p:sp>
      <p:sp>
        <p:nvSpPr>
          <p:cNvPr id="9" name="Ellipse 8">
            <a:extLst>
              <a:ext uri="{FF2B5EF4-FFF2-40B4-BE49-F238E27FC236}">
                <a16:creationId xmlns:a16="http://schemas.microsoft.com/office/drawing/2014/main" id="{05EDF1B0-F4E8-D32E-1B83-82235AEF6C6E}"/>
              </a:ext>
            </a:extLst>
          </p:cNvPr>
          <p:cNvSpPr/>
          <p:nvPr/>
        </p:nvSpPr>
        <p:spPr>
          <a:xfrm>
            <a:off x="6730393" y="398242"/>
            <a:ext cx="2766060" cy="1258780"/>
          </a:xfrm>
          <a:prstGeom prst="ellipse">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t>Naturaliste</a:t>
            </a:r>
          </a:p>
        </p:txBody>
      </p:sp>
      <p:sp>
        <p:nvSpPr>
          <p:cNvPr id="10" name="Rectangle 9">
            <a:extLst>
              <a:ext uri="{FF2B5EF4-FFF2-40B4-BE49-F238E27FC236}">
                <a16:creationId xmlns:a16="http://schemas.microsoft.com/office/drawing/2014/main" id="{10E93313-1496-7997-745F-54DC92B40692}"/>
              </a:ext>
            </a:extLst>
          </p:cNvPr>
          <p:cNvSpPr/>
          <p:nvPr/>
        </p:nvSpPr>
        <p:spPr>
          <a:xfrm>
            <a:off x="10372807" y="1499747"/>
            <a:ext cx="970137" cy="584775"/>
          </a:xfrm>
          <a:prstGeom prst="rect">
            <a:avLst/>
          </a:prstGeom>
          <a:noFill/>
        </p:spPr>
        <p:txBody>
          <a:bodyPr wrap="none" lIns="91440" tIns="45720" rIns="91440" bIns="45720">
            <a:spAutoFit/>
          </a:bodyPr>
          <a:lstStyle/>
          <a:p>
            <a:pPr algn="ctr"/>
            <a:r>
              <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Dieu</a:t>
            </a:r>
          </a:p>
        </p:txBody>
      </p:sp>
      <p:sp>
        <p:nvSpPr>
          <p:cNvPr id="11" name="Rectangle 10">
            <a:extLst>
              <a:ext uri="{FF2B5EF4-FFF2-40B4-BE49-F238E27FC236}">
                <a16:creationId xmlns:a16="http://schemas.microsoft.com/office/drawing/2014/main" id="{14FDF09E-8D62-98D7-A064-3BF35EA94BA5}"/>
              </a:ext>
            </a:extLst>
          </p:cNvPr>
          <p:cNvSpPr/>
          <p:nvPr/>
        </p:nvSpPr>
        <p:spPr>
          <a:xfrm>
            <a:off x="9983694" y="3002602"/>
            <a:ext cx="1748364" cy="584775"/>
          </a:xfrm>
          <a:prstGeom prst="rect">
            <a:avLst/>
          </a:prstGeom>
          <a:noFill/>
        </p:spPr>
        <p:txBody>
          <a:bodyPr wrap="none" lIns="91440" tIns="45720" rIns="91440" bIns="45720">
            <a:spAutoFit/>
          </a:bodyPr>
          <a:lstStyle/>
          <a:p>
            <a:pPr algn="ctr"/>
            <a:r>
              <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L’homme</a:t>
            </a:r>
          </a:p>
        </p:txBody>
      </p:sp>
      <p:sp>
        <p:nvSpPr>
          <p:cNvPr id="12" name="Rectangle 11">
            <a:extLst>
              <a:ext uri="{FF2B5EF4-FFF2-40B4-BE49-F238E27FC236}">
                <a16:creationId xmlns:a16="http://schemas.microsoft.com/office/drawing/2014/main" id="{298144F9-3A07-EA0D-0948-4420A71AFC65}"/>
              </a:ext>
            </a:extLst>
          </p:cNvPr>
          <p:cNvSpPr/>
          <p:nvPr/>
        </p:nvSpPr>
        <p:spPr>
          <a:xfrm>
            <a:off x="10255980" y="4505457"/>
            <a:ext cx="1203792" cy="584775"/>
          </a:xfrm>
          <a:prstGeom prst="rect">
            <a:avLst/>
          </a:prstGeom>
          <a:noFill/>
        </p:spPr>
        <p:txBody>
          <a:bodyPr wrap="none" lIns="91440" tIns="45720" rIns="91440" bIns="45720">
            <a:spAutoFit/>
          </a:bodyPr>
          <a:lstStyle/>
          <a:p>
            <a:pPr algn="ctr"/>
            <a:r>
              <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Vérité</a:t>
            </a:r>
          </a:p>
        </p:txBody>
      </p:sp>
      <p:sp>
        <p:nvSpPr>
          <p:cNvPr id="13" name="Rectangle 12">
            <a:extLst>
              <a:ext uri="{FF2B5EF4-FFF2-40B4-BE49-F238E27FC236}">
                <a16:creationId xmlns:a16="http://schemas.microsoft.com/office/drawing/2014/main" id="{60C2EA28-6CD4-5DA1-B874-9FEF4E2B1260}"/>
              </a:ext>
            </a:extLst>
          </p:cNvPr>
          <p:cNvSpPr/>
          <p:nvPr/>
        </p:nvSpPr>
        <p:spPr>
          <a:xfrm>
            <a:off x="10138961" y="6008312"/>
            <a:ext cx="1437831" cy="584775"/>
          </a:xfrm>
          <a:prstGeom prst="rect">
            <a:avLst/>
          </a:prstGeom>
          <a:noFill/>
        </p:spPr>
        <p:txBody>
          <a:bodyPr wrap="none" lIns="91440" tIns="45720" rIns="91440" bIns="45720">
            <a:spAutoFit/>
          </a:bodyPr>
          <a:lstStyle/>
          <a:p>
            <a:pPr algn="ctr"/>
            <a:r>
              <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Valeurs</a:t>
            </a:r>
          </a:p>
        </p:txBody>
      </p:sp>
      <p:sp>
        <p:nvSpPr>
          <p:cNvPr id="14" name="Rectangle 13">
            <a:extLst>
              <a:ext uri="{FF2B5EF4-FFF2-40B4-BE49-F238E27FC236}">
                <a16:creationId xmlns:a16="http://schemas.microsoft.com/office/drawing/2014/main" id="{EF5D60A0-1939-EB3E-5C99-D6B2C160F7A2}"/>
              </a:ext>
            </a:extLst>
          </p:cNvPr>
          <p:cNvSpPr/>
          <p:nvPr/>
        </p:nvSpPr>
        <p:spPr>
          <a:xfrm>
            <a:off x="10175542" y="182239"/>
            <a:ext cx="1364669" cy="584775"/>
          </a:xfrm>
          <a:prstGeom prst="rect">
            <a:avLst/>
          </a:prstGeom>
          <a:noFill/>
        </p:spPr>
        <p:txBody>
          <a:bodyPr wrap="none" lIns="91440" tIns="45720" rIns="91440" bIns="45720">
            <a:spAutoFit/>
          </a:bodyPr>
          <a:lstStyle/>
          <a:p>
            <a:pPr algn="ctr"/>
            <a:r>
              <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Réalité</a:t>
            </a:r>
          </a:p>
        </p:txBody>
      </p:sp>
    </p:spTree>
    <p:extLst>
      <p:ext uri="{BB962C8B-B14F-4D97-AF65-F5344CB8AC3E}">
        <p14:creationId xmlns:p14="http://schemas.microsoft.com/office/powerpoint/2010/main" val="4276862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7946680-B0C4-213B-9134-C31A9DFD827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338" b="12117"/>
          <a:stretch/>
        </p:blipFill>
        <p:spPr bwMode="auto">
          <a:xfrm>
            <a:off x="2644776" y="10"/>
            <a:ext cx="9547224"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a:noFill/>
          <a:extLst>
            <a:ext uri="{53640926-AAD7-44d8-BBD7-CCE9431645EC}">
              <a14:shadowObscured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lc="http://schemas.openxmlformats.org/drawingml/2006/lockedCanvas"/>
            </a:ex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id="http://schemas.microsoft.com/office/word/2016/wordml/cid"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lc="http://schemas.openxmlformats.org/drawingml/2006/lockedCanvas"/>
            </a:ext>
          </a:extLst>
        </p:spPr>
      </p:pic>
      <p:sp>
        <p:nvSpPr>
          <p:cNvPr id="3" name="Ellipse 2">
            <a:extLst>
              <a:ext uri="{FF2B5EF4-FFF2-40B4-BE49-F238E27FC236}">
                <a16:creationId xmlns:a16="http://schemas.microsoft.com/office/drawing/2014/main" id="{8F0C9753-E1C5-C681-1B52-0FD9445168C0}"/>
              </a:ext>
            </a:extLst>
          </p:cNvPr>
          <p:cNvSpPr/>
          <p:nvPr/>
        </p:nvSpPr>
        <p:spPr>
          <a:xfrm>
            <a:off x="5028700" y="2886890"/>
            <a:ext cx="949733" cy="666206"/>
          </a:xfrm>
          <a:prstGeom prst="ellipse">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llipse 3">
            <a:extLst>
              <a:ext uri="{FF2B5EF4-FFF2-40B4-BE49-F238E27FC236}">
                <a16:creationId xmlns:a16="http://schemas.microsoft.com/office/drawing/2014/main" id="{D8163C5A-41AA-5CB3-3886-F9F96DC46ACC}"/>
              </a:ext>
            </a:extLst>
          </p:cNvPr>
          <p:cNvSpPr/>
          <p:nvPr/>
        </p:nvSpPr>
        <p:spPr>
          <a:xfrm>
            <a:off x="6315468" y="3553096"/>
            <a:ext cx="2756893" cy="666206"/>
          </a:xfrm>
          <a:prstGeom prst="ellipse">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50" name="Picture 2">
            <a:extLst>
              <a:ext uri="{FF2B5EF4-FFF2-40B4-BE49-F238E27FC236}">
                <a16:creationId xmlns:a16="http://schemas.microsoft.com/office/drawing/2014/main" id="{F9B5C1A8-FC4A-26A9-D48B-D028B65E00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9" y="0"/>
            <a:ext cx="3029103" cy="4453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245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DE7E196-8A0E-B74E-AFFC-8F3787E65238}"/>
              </a:ext>
            </a:extLst>
          </p:cNvPr>
          <p:cNvSpPr>
            <a:spLocks noGrp="1"/>
          </p:cNvSpPr>
          <p:nvPr>
            <p:ph idx="1"/>
          </p:nvPr>
        </p:nvSpPr>
        <p:spPr>
          <a:xfrm>
            <a:off x="404948" y="1293223"/>
            <a:ext cx="6879079" cy="5350999"/>
          </a:xfrm>
        </p:spPr>
        <p:txBody>
          <a:bodyPr/>
          <a:lstStyle/>
          <a:p>
            <a:r>
              <a:rPr lang="fr-FR" dirty="0"/>
              <a:t>Marlène </a:t>
            </a:r>
            <a:r>
              <a:rPr lang="fr-FR" dirty="0" err="1"/>
              <a:t>Schiappa</a:t>
            </a:r>
            <a:r>
              <a:rPr lang="fr-FR" dirty="0"/>
              <a:t>, secrétaire d'État chargée de l'égalité entre les femmes et les hommes… </a:t>
            </a:r>
          </a:p>
          <a:p>
            <a:r>
              <a:rPr lang="fr-FR" dirty="0"/>
              <a:t>« évoque son goût pour la sorcellerie, avec quelques anecdotes étonnantes [...] Elle confie ainsi avoir des amies qui lui "tirent les cartes ou [lui] envoient des SMS avant des moments importants", parlant même parfois de "formule de protection". Elle raconte avoir toujours "du corail autour de son poignet et un bracelet avec le chiffre 4" sur elle, assurant que "ces croyances [lui] donnent confiance".</a:t>
            </a:r>
          </a:p>
          <a:p>
            <a:r>
              <a:rPr lang="fr-FR" u="sng" dirty="0">
                <a:hlinkClick r:id="rId3"/>
              </a:rPr>
              <a:t>Ladepeche.fr</a:t>
            </a:r>
            <a:r>
              <a:rPr lang="fr-FR" dirty="0"/>
              <a:t> Publié le 05/10/2019 à 10:11</a:t>
            </a:r>
          </a:p>
        </p:txBody>
      </p:sp>
      <p:pic>
        <p:nvPicPr>
          <p:cNvPr id="1026" name="Picture 2" descr="La Dépêche du Midi : actualités et info en direct de la région Occitanie et des environs - ladepeche.fr">
            <a:extLst>
              <a:ext uri="{FF2B5EF4-FFF2-40B4-BE49-F238E27FC236}">
                <a16:creationId xmlns:a16="http://schemas.microsoft.com/office/drawing/2014/main" id="{C422EB5D-2E43-C946-AC66-33009C5ADC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948" y="213778"/>
            <a:ext cx="3651537" cy="84948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Visage humain, personne, habits, sourire&#10;&#10;Le contenu généré par l’IA peut être incorrect.">
            <a:extLst>
              <a:ext uri="{FF2B5EF4-FFF2-40B4-BE49-F238E27FC236}">
                <a16:creationId xmlns:a16="http://schemas.microsoft.com/office/drawing/2014/main" id="{4DC2894E-0C74-8A81-C43E-9043F82C2E25}"/>
              </a:ext>
            </a:extLst>
          </p:cNvPr>
          <p:cNvPicPr>
            <a:picLocks noChangeAspect="1"/>
          </p:cNvPicPr>
          <p:nvPr/>
        </p:nvPicPr>
        <p:blipFill>
          <a:blip r:embed="rId5"/>
          <a:stretch>
            <a:fillRect/>
          </a:stretch>
        </p:blipFill>
        <p:spPr>
          <a:xfrm>
            <a:off x="7630391" y="0"/>
            <a:ext cx="4572000" cy="6858000"/>
          </a:xfrm>
          <a:prstGeom prst="rect">
            <a:avLst/>
          </a:prstGeom>
        </p:spPr>
      </p:pic>
    </p:spTree>
    <p:extLst>
      <p:ext uri="{BB962C8B-B14F-4D97-AF65-F5344CB8AC3E}">
        <p14:creationId xmlns:p14="http://schemas.microsoft.com/office/powerpoint/2010/main" val="38816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FCDC718-E4D9-0D63-3D51-32DCCA4E41DC}"/>
              </a:ext>
            </a:extLst>
          </p:cNvPr>
          <p:cNvSpPr txBox="1"/>
          <p:nvPr/>
        </p:nvSpPr>
        <p:spPr>
          <a:xfrm>
            <a:off x="5129719" y="472511"/>
            <a:ext cx="6096000" cy="4524315"/>
          </a:xfrm>
          <a:prstGeom prst="rect">
            <a:avLst/>
          </a:prstGeom>
          <a:noFill/>
        </p:spPr>
        <p:txBody>
          <a:bodyPr wrap="square">
            <a:spAutoFit/>
          </a:bodyPr>
          <a:lstStyle/>
          <a:p>
            <a:r>
              <a:rPr lang="fr-FR"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Bonjour </a:t>
            </a:r>
            <a:r>
              <a:rPr lang="fr-FR" sz="3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mr</a:t>
            </a:r>
            <a:r>
              <a:rPr lang="fr-FR"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Varak je suis chrétien, et j ai vu sur internet que mettre une feuille de laurier dans sa poche, éloigne le mauvais œi</a:t>
            </a:r>
            <a:r>
              <a:rPr lang="fr-FR"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l</a:t>
            </a:r>
            <a:r>
              <a:rPr lang="fr-FR"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et la négativité dans ma vie. Pensez vous que ça peut-être considéré comme un péché ? Merci d avance </a:t>
            </a:r>
          </a:p>
        </p:txBody>
      </p:sp>
      <p:pic>
        <p:nvPicPr>
          <p:cNvPr id="2" name="Picture 2">
            <a:extLst>
              <a:ext uri="{FF2B5EF4-FFF2-40B4-BE49-F238E27FC236}">
                <a16:creationId xmlns:a16="http://schemas.microsoft.com/office/drawing/2014/main" id="{861D8DF7-47B0-B043-19F2-3E26F547DB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90" r="16728"/>
          <a:stretch>
            <a:fillRect/>
          </a:stretch>
        </p:blipFill>
        <p:spPr bwMode="auto">
          <a:xfrm>
            <a:off x="311285" y="-214008"/>
            <a:ext cx="4299625" cy="4377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765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DE709-2A89-0B76-DCF8-E6B2C7FF102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AC3A550D-990D-9D1F-BEFB-DE9769D72E38}"/>
              </a:ext>
            </a:extLst>
          </p:cNvPr>
          <p:cNvSpPr txBox="1"/>
          <p:nvPr/>
        </p:nvSpPr>
        <p:spPr>
          <a:xfrm>
            <a:off x="418011" y="597456"/>
            <a:ext cx="11273246" cy="5509200"/>
          </a:xfrm>
          <a:prstGeom prst="rect">
            <a:avLst/>
          </a:prstGeom>
          <a:noFill/>
        </p:spPr>
        <p:txBody>
          <a:bodyPr wrap="square">
            <a:spAutoFit/>
          </a:bodyPr>
          <a:lstStyle/>
          <a:p>
            <a:r>
              <a:rPr lang="fr-FR" sz="3200" b="1" dirty="0">
                <a:solidFill>
                  <a:srgbClr val="FFC000"/>
                </a:solidFill>
              </a:rPr>
              <a:t>Etude de cas : savoir effrayer les esprits </a:t>
            </a:r>
          </a:p>
          <a:p>
            <a:r>
              <a:rPr lang="fr-FR" sz="3200" dirty="0">
                <a:solidFill>
                  <a:schemeClr val="bg1"/>
                </a:solidFill>
              </a:rPr>
              <a:t>Jennifer vit dans le sud des États-Unis. Avant Halloween, elle consulte l'application de surveillance de son quartier pour connaître les dernières nouvelles concernant les événements locaux. Elle tombe sur un fil de discussion à propos de la fête à venir. Un habitant du quartier reproche aux parents d'envoyer leurs enfants faire la tournée des maisons déguisés en princesses ou en super-héros, des costumes qui ne font pas peur. « Les esprits errent librement à Halloween. Les costumes servent à les éloigner. Pourquoi laisseriez-vous vos enfants sortir cette nuit-là sans protection ? Ils devraient être déguisés pour effrayer les esprits. »</a:t>
            </a:r>
          </a:p>
        </p:txBody>
      </p:sp>
    </p:spTree>
    <p:extLst>
      <p:ext uri="{BB962C8B-B14F-4D97-AF65-F5344CB8AC3E}">
        <p14:creationId xmlns:p14="http://schemas.microsoft.com/office/powerpoint/2010/main" val="2992365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F39F4-F809-32C6-92B1-84798CB3C9E8}"/>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BE29645C-B8A1-5FB2-0959-C6EA7E8ADA64}"/>
              </a:ext>
            </a:extLst>
          </p:cNvPr>
          <p:cNvSpPr txBox="1"/>
          <p:nvPr/>
        </p:nvSpPr>
        <p:spPr>
          <a:xfrm>
            <a:off x="418011" y="597456"/>
            <a:ext cx="11273246" cy="5509200"/>
          </a:xfrm>
          <a:prstGeom prst="rect">
            <a:avLst/>
          </a:prstGeom>
          <a:noFill/>
        </p:spPr>
        <p:txBody>
          <a:bodyPr wrap="square">
            <a:spAutoFit/>
          </a:bodyPr>
          <a:lstStyle/>
          <a:p>
            <a:r>
              <a:rPr lang="fr-FR" sz="3200" b="1" dirty="0">
                <a:solidFill>
                  <a:srgbClr val="FFC000"/>
                </a:solidFill>
              </a:rPr>
              <a:t>Etude de cas : Myriam a son premier enfant </a:t>
            </a:r>
          </a:p>
          <a:p>
            <a:r>
              <a:rPr lang="fr-FR" sz="3200" dirty="0">
                <a:solidFill>
                  <a:schemeClr val="bg1"/>
                </a:solidFill>
              </a:rPr>
              <a:t>Myriam est heureuse d’accueillir Joseph, son premier enfant.  L’accouchement s’est bien passé, et toute la famille accueille avec bonheur le petit bébé! </a:t>
            </a:r>
          </a:p>
          <a:p>
            <a:r>
              <a:rPr lang="fr-FR" sz="3200" dirty="0">
                <a:solidFill>
                  <a:schemeClr val="bg1"/>
                </a:solidFill>
              </a:rPr>
              <a:t>Mais voilà qu’après quelques semaines où tout allait bien, Joseph ne mange plus, et il a parfois de la fièvre. </a:t>
            </a:r>
          </a:p>
          <a:p>
            <a:r>
              <a:rPr lang="fr-FR" sz="3200" dirty="0">
                <a:solidFill>
                  <a:schemeClr val="bg1"/>
                </a:solidFill>
              </a:rPr>
              <a:t>Jacques, le papa est très inquiet. Il a vu plusieurs chouettes voler près de leur maison. Les voisins disent même qu’elles se sont installées pas très loin. Il se demande aussi ce que fait son voisin la nuit – parfois il sort très tard… </a:t>
            </a:r>
          </a:p>
          <a:p>
            <a:r>
              <a:rPr lang="fr-FR" sz="3200" dirty="0">
                <a:solidFill>
                  <a:schemeClr val="bg1"/>
                </a:solidFill>
              </a:rPr>
              <a:t>Que diriez-vous à Myriam pour la rassurer? </a:t>
            </a:r>
          </a:p>
        </p:txBody>
      </p:sp>
    </p:spTree>
    <p:extLst>
      <p:ext uri="{BB962C8B-B14F-4D97-AF65-F5344CB8AC3E}">
        <p14:creationId xmlns:p14="http://schemas.microsoft.com/office/powerpoint/2010/main" val="1206951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BDF08-A0C7-B435-B020-E43B0D6F2C40}"/>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130B659-01D8-8A5C-B0F6-B65F026466E7}"/>
              </a:ext>
            </a:extLst>
          </p:cNvPr>
          <p:cNvSpPr>
            <a:spLocks noGrp="1"/>
          </p:cNvSpPr>
          <p:nvPr>
            <p:ph idx="1"/>
          </p:nvPr>
        </p:nvSpPr>
        <p:spPr>
          <a:xfrm>
            <a:off x="337625" y="169817"/>
            <a:ext cx="11507372" cy="6544492"/>
          </a:xfrm>
        </p:spPr>
        <p:txBody>
          <a:bodyPr>
            <a:normAutofit/>
          </a:bodyPr>
          <a:lstStyle/>
          <a:p>
            <a:pPr marL="0" indent="0">
              <a:buNone/>
            </a:pPr>
            <a:r>
              <a:rPr lang="fr-FR" b="1" dirty="0">
                <a:solidFill>
                  <a:srgbClr val="FFC000"/>
                </a:solidFill>
              </a:rPr>
              <a:t>Etude de cas : le chat et la sorcière</a:t>
            </a:r>
          </a:p>
          <a:p>
            <a:pPr marL="0" indent="0">
              <a:buNone/>
            </a:pPr>
            <a:r>
              <a:rPr lang="fr-FR" dirty="0"/>
              <a:t>Jonas est en Master de théologie à la Faculté de Bangui. Il raconte qu’une femme a longtemps été accusée de sorcellerie dans le village où il est pasteur. Cette femme et son mari démentent vigoureusement cette accusation. Or, un chat est sorti de la maison du couple. C’est certainement le double de la sorcière ! Plusieurs villageois se sont saisis du chat pour l’enfermer dans une boîte, et la femme est tombée dans le coma…</a:t>
            </a:r>
          </a:p>
          <a:p>
            <a:pPr marL="0" indent="0">
              <a:buNone/>
            </a:pPr>
            <a:r>
              <a:rPr lang="fr-FR" dirty="0"/>
              <a:t>Le village a patienté l’après-midi, la nuit, la matinée… et le lendemain après-midi, le chat a été libéré de sa cage. A l’instant même, la femme s’est réveillée de son coma ! Les villageois ont dit  : cette femme est bien une sorcière. Elle représente un danger pour la communauté. Le mari a divorcé de sa femme sur le champ. Et le village a expulsé cette femme, maintenant destituée de tout… L’Église était contente de la voir partir</a:t>
            </a:r>
          </a:p>
        </p:txBody>
      </p:sp>
    </p:spTree>
    <p:extLst>
      <p:ext uri="{BB962C8B-B14F-4D97-AF65-F5344CB8AC3E}">
        <p14:creationId xmlns:p14="http://schemas.microsoft.com/office/powerpoint/2010/main" val="2804754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C4005-7EF8-41B8-C1B1-386231366FB2}"/>
            </a:ext>
          </a:extLst>
        </p:cNvPr>
        <p:cNvGrpSpPr/>
        <p:nvPr/>
      </p:nvGrpSpPr>
      <p:grpSpPr>
        <a:xfrm>
          <a:off x="0" y="0"/>
          <a:ext cx="0" cy="0"/>
          <a:chOff x="0" y="0"/>
          <a:chExt cx="0" cy="0"/>
        </a:xfrm>
      </p:grpSpPr>
      <p:pic>
        <p:nvPicPr>
          <p:cNvPr id="6" name="Espace réservé du contenu 5" descr="Une image contenant vase, plante d’intérieur, pot de fleurs, Plats et corbeilles&#10;&#10;Description générée automatiquement">
            <a:extLst>
              <a:ext uri="{FF2B5EF4-FFF2-40B4-BE49-F238E27FC236}">
                <a16:creationId xmlns:a16="http://schemas.microsoft.com/office/drawing/2014/main" id="{C9D8480A-9F3D-D2A1-7A9D-85728120AC71}"/>
              </a:ext>
            </a:extLst>
          </p:cNvPr>
          <p:cNvPicPr>
            <a:picLocks noGrp="1" noChangeAspect="1"/>
          </p:cNvPicPr>
          <p:nvPr>
            <p:ph sz="half" idx="2"/>
          </p:nvPr>
        </p:nvPicPr>
        <p:blipFill rotWithShape="1">
          <a:blip r:embed="rId2">
            <a:alphaModFix amt="59000"/>
          </a:blip>
          <a:srcRect t="9350" b="6019"/>
          <a:stretch/>
        </p:blipFill>
        <p:spPr>
          <a:xfrm>
            <a:off x="20" y="-7624"/>
            <a:ext cx="12191981" cy="6887365"/>
          </a:xfrm>
          <a:prstGeom prst="rect">
            <a:avLst/>
          </a:prstGeom>
        </p:spPr>
      </p:pic>
      <p:sp>
        <p:nvSpPr>
          <p:cNvPr id="7" name="Rectangle 6">
            <a:extLst>
              <a:ext uri="{FF2B5EF4-FFF2-40B4-BE49-F238E27FC236}">
                <a16:creationId xmlns:a16="http://schemas.microsoft.com/office/drawing/2014/main" id="{2D2D72DF-16FC-945C-393C-2694BB0A1E9D}"/>
              </a:ext>
            </a:extLst>
          </p:cNvPr>
          <p:cNvSpPr/>
          <p:nvPr/>
        </p:nvSpPr>
        <p:spPr>
          <a:xfrm>
            <a:off x="8568552" y="4129929"/>
            <a:ext cx="2579104" cy="923330"/>
          </a:xfrm>
          <a:prstGeom prst="rect">
            <a:avLst/>
          </a:prstGeom>
          <a:noFill/>
        </p:spPr>
        <p:txBody>
          <a:bodyPr wrap="none" lIns="91440" tIns="45720" rIns="91440" bIns="45720">
            <a:spAutoFit/>
          </a:bodyPr>
          <a:lstStyle/>
          <a:p>
            <a:pPr algn="ctr"/>
            <a:r>
              <a:rPr lang="fr-FR" sz="5400" b="0" i="1" cap="none" spc="0" dirty="0">
                <a:ln w="0"/>
                <a:solidFill>
                  <a:schemeClr val="tx1"/>
                </a:solidFill>
                <a:effectLst>
                  <a:outerShdw blurRad="38100" dist="19050" dir="2700000" algn="tl" rotWithShape="0">
                    <a:schemeClr val="dk1">
                      <a:alpha val="40000"/>
                    </a:schemeClr>
                  </a:outerShdw>
                </a:effectLst>
              </a:rPr>
              <a:t>Pause </a:t>
            </a:r>
            <a:r>
              <a:rPr lang="fr-FR" sz="5400" b="0" i="1" cap="none" spc="0" dirty="0">
                <a:ln w="0"/>
                <a:solidFill>
                  <a:schemeClr val="tx1"/>
                </a:solidFill>
                <a:effectLst>
                  <a:outerShdw blurRad="38100" dist="19050" dir="2700000" algn="tl" rotWithShape="0">
                    <a:schemeClr val="dk1">
                      <a:alpha val="40000"/>
                    </a:schemeClr>
                  </a:outerShdw>
                </a:effectLst>
                <a:sym typeface="Wingdings" pitchFamily="2" charset="2"/>
              </a:rPr>
              <a:t></a:t>
            </a:r>
            <a:endParaRPr lang="fr-FR" sz="5400" b="0" i="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14956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FA5B3A-80D3-CEC8-E89F-01E9C35498B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EF640C6-F51D-3125-583A-EF9C771EF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26261A9-3F3D-2AB2-20E1-F2B891BCF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DB5076E-36CB-1086-AFEB-C5F48A17EACF}"/>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dirty="0">
                <a:solidFill>
                  <a:srgbClr val="FFFFFF"/>
                </a:solidFill>
                <a:latin typeface="+mj-lt"/>
                <a:ea typeface="+mj-ea"/>
                <a:cs typeface="+mj-cs"/>
              </a:rPr>
              <a:t>Le monde des esprits</a:t>
            </a:r>
          </a:p>
        </p:txBody>
      </p:sp>
      <p:grpSp>
        <p:nvGrpSpPr>
          <p:cNvPr id="29" name="Group 28">
            <a:extLst>
              <a:ext uri="{FF2B5EF4-FFF2-40B4-BE49-F238E27FC236}">
                <a16:creationId xmlns:a16="http://schemas.microsoft.com/office/drawing/2014/main" id="{018026A9-D423-9F33-5B48-A905EBB3B5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DBB1C7F2-8187-D277-02CD-21F4ACD124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450E3CAE-8CD6-25BA-0AC2-0A0C318C2B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9617CDA0-38DC-0A5E-60B2-1D7E3F6E6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1CE0E87E-21BA-F309-CF01-AC54B5487B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2E90C681-3282-A09A-4E9F-F42BD2636AE8}"/>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76648251-B773-C21A-C255-56BB34052155}"/>
              </a:ext>
            </a:extLst>
          </p:cNvPr>
          <p:cNvSpPr/>
          <p:nvPr/>
        </p:nvSpPr>
        <p:spPr>
          <a:xfrm>
            <a:off x="4905052" y="2940831"/>
            <a:ext cx="6666833" cy="3263529"/>
          </a:xfrm>
          <a:prstGeom prst="rect">
            <a:avLst/>
          </a:prstGeom>
          <a:solidFill>
            <a:srgbClr val="ED7D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2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ile, monument, statue, décoration, cimetière, sculpture, ange, art, figure, temple, tête, sculpture, mythologie, Figure en pierre, Sculpture sur roche, visage d'ange, personnage fictif, histoire ancienne">
            <a:extLst>
              <a:ext uri="{FF2B5EF4-FFF2-40B4-BE49-F238E27FC236}">
                <a16:creationId xmlns:a16="http://schemas.microsoft.com/office/drawing/2014/main" id="{AA2A35DE-ADBD-3D90-A03F-B95D8EA3359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12095" r="16013"/>
          <a:stretch/>
        </p:blipFill>
        <p:spPr bwMode="auto">
          <a:xfrm>
            <a:off x="104503" y="79512"/>
            <a:ext cx="3366052" cy="31407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iel, nuit, étoile, Image sympa, astronomie, Starphotographie, je, Nikond800e, Nouveau Mexique, capture d'écran, Cityofrocksstatepark, Etoile d'étoiles, Objet astronomique">
            <a:extLst>
              <a:ext uri="{FF2B5EF4-FFF2-40B4-BE49-F238E27FC236}">
                <a16:creationId xmlns:a16="http://schemas.microsoft.com/office/drawing/2014/main" id="{3E440BFC-9570-F894-B9AA-30DB95ADDC7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713" r="30601"/>
          <a:stretch/>
        </p:blipFill>
        <p:spPr bwMode="auto">
          <a:xfrm>
            <a:off x="4267199" y="0"/>
            <a:ext cx="336605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es 500+ meilleurs couples amoureux | Télécharger des images ...">
            <a:extLst>
              <a:ext uri="{FF2B5EF4-FFF2-40B4-BE49-F238E27FC236}">
                <a16:creationId xmlns:a16="http://schemas.microsoft.com/office/drawing/2014/main" id="{4ADB1CE0-17EC-1721-FEEF-F1E972A6CB0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5471" t="12947" r="22476" b="33913"/>
          <a:stretch/>
        </p:blipFill>
        <p:spPr bwMode="auto">
          <a:xfrm>
            <a:off x="8534400" y="3220277"/>
            <a:ext cx="3657600" cy="364434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D95308D-AFB9-3C24-52B4-A329DA5B05D1}"/>
              </a:ext>
            </a:extLst>
          </p:cNvPr>
          <p:cNvSpPr/>
          <p:nvPr/>
        </p:nvSpPr>
        <p:spPr>
          <a:xfrm>
            <a:off x="8534401" y="2119195"/>
            <a:ext cx="3657599" cy="830997"/>
          </a:xfrm>
          <a:prstGeom prst="rect">
            <a:avLst/>
          </a:prstGeom>
          <a:noFill/>
        </p:spPr>
        <p:txBody>
          <a:bodyPr wrap="square" lIns="91440" tIns="45720" rIns="91440" bIns="45720">
            <a:spAutoFit/>
          </a:bodyPr>
          <a:lstStyle/>
          <a:p>
            <a:pPr algn="ctr"/>
            <a:r>
              <a:rPr lang="fr-FR" sz="2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 notre image</a:t>
            </a:r>
          </a:p>
          <a:p>
            <a:pPr algn="ctr"/>
            <a:r>
              <a:rPr lang="fr-FR"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Selon notre ressemblance</a:t>
            </a:r>
            <a:endParaRPr lang="fr-FR" sz="2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Rectangle 4">
            <a:extLst>
              <a:ext uri="{FF2B5EF4-FFF2-40B4-BE49-F238E27FC236}">
                <a16:creationId xmlns:a16="http://schemas.microsoft.com/office/drawing/2014/main" id="{541851E7-6AE4-45CD-8AD5-E0C29BD209B8}"/>
              </a:ext>
            </a:extLst>
          </p:cNvPr>
          <p:cNvSpPr/>
          <p:nvPr/>
        </p:nvSpPr>
        <p:spPr>
          <a:xfrm>
            <a:off x="104503" y="2751988"/>
            <a:ext cx="2205990" cy="461665"/>
          </a:xfrm>
          <a:prstGeom prst="rect">
            <a:avLst/>
          </a:prstGeom>
          <a:noFill/>
        </p:spPr>
        <p:txBody>
          <a:bodyPr wrap="square" lIns="91440" tIns="45720" rIns="91440" bIns="45720">
            <a:spAutoFit/>
          </a:bodyPr>
          <a:lstStyle/>
          <a:p>
            <a:pPr algn="ctr"/>
            <a:r>
              <a:rPr lang="fr-FR" sz="2400" b="1" cap="none" spc="0" dirty="0">
                <a:ln w="10160">
                  <a:solidFill>
                    <a:schemeClr val="accent5"/>
                  </a:solidFill>
                  <a:prstDash val="solid"/>
                </a:ln>
                <a:effectLst>
                  <a:outerShdw blurRad="38100" dist="22860" dir="5400000" algn="tl" rotWithShape="0">
                    <a:srgbClr val="000000">
                      <a:alpha val="30000"/>
                    </a:srgbClr>
                  </a:outerShdw>
                </a:effectLst>
              </a:rPr>
              <a:t>Job 38.7</a:t>
            </a:r>
          </a:p>
        </p:txBody>
      </p:sp>
    </p:spTree>
    <p:extLst>
      <p:ext uri="{BB962C8B-B14F-4D97-AF65-F5344CB8AC3E}">
        <p14:creationId xmlns:p14="http://schemas.microsoft.com/office/powerpoint/2010/main" val="162297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78CFB-9AD8-24DC-EFB6-46464397C579}"/>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459DEB4-E2CB-9AB0-10CD-AAA35296C526}"/>
              </a:ext>
            </a:extLst>
          </p:cNvPr>
          <p:cNvSpPr>
            <a:spLocks noGrp="1"/>
          </p:cNvSpPr>
          <p:nvPr>
            <p:ph idx="1"/>
          </p:nvPr>
        </p:nvSpPr>
        <p:spPr>
          <a:xfrm>
            <a:off x="4769224" y="256032"/>
            <a:ext cx="6584576" cy="6510527"/>
          </a:xfrm>
        </p:spPr>
        <p:txBody>
          <a:bodyPr>
            <a:normAutofit/>
          </a:bodyPr>
          <a:lstStyle/>
          <a:p>
            <a:pPr marL="11113" lvl="1" indent="0">
              <a:buNone/>
            </a:pPr>
            <a:r>
              <a:rPr lang="fr-FR" dirty="0"/>
              <a:t>Les anges de Dieu: </a:t>
            </a:r>
          </a:p>
          <a:p>
            <a:pPr marL="354013" lvl="1" indent="-342900"/>
            <a:r>
              <a:rPr lang="fr-FR" dirty="0"/>
              <a:t>Ils protègent l’espace sacré (cf. </a:t>
            </a:r>
            <a:r>
              <a:rPr lang="fr-FR" dirty="0" err="1"/>
              <a:t>Gn</a:t>
            </a:r>
            <a:r>
              <a:rPr lang="fr-FR" dirty="0"/>
              <a:t> 3)</a:t>
            </a:r>
          </a:p>
          <a:p>
            <a:pPr marL="354013" lvl="1" indent="-342900"/>
            <a:r>
              <a:rPr lang="fr-FR" dirty="0"/>
              <a:t>Ils forment un pont avec le monde céleste (cf. l’échelle de </a:t>
            </a:r>
            <a:r>
              <a:rPr lang="fr-FR" dirty="0" err="1"/>
              <a:t>Jacov</a:t>
            </a:r>
            <a:r>
              <a:rPr lang="fr-FR" dirty="0"/>
              <a:t> en </a:t>
            </a:r>
            <a:r>
              <a:rPr lang="fr-FR" dirty="0" err="1"/>
              <a:t>Gn</a:t>
            </a:r>
            <a:r>
              <a:rPr lang="fr-FR" dirty="0"/>
              <a:t> 28). </a:t>
            </a:r>
          </a:p>
          <a:p>
            <a:pPr marL="354013" lvl="1" indent="-342900"/>
            <a:r>
              <a:rPr lang="fr-FR" dirty="0"/>
              <a:t>Ils protègent et conduisent le peuple de Dieu (Ex 23 et la conduite dans le désert)</a:t>
            </a:r>
          </a:p>
          <a:p>
            <a:pPr marL="354013" lvl="1" indent="-342900"/>
            <a:r>
              <a:rPr lang="fr-FR" dirty="0"/>
              <a:t>Ils communiquent la Loi (Gal 3.19)</a:t>
            </a:r>
          </a:p>
          <a:p>
            <a:pPr marL="354013" lvl="1" indent="-342900"/>
            <a:r>
              <a:rPr lang="fr-FR" dirty="0"/>
              <a:t>Ils apportent des messages de Dieu (cf. Paul dans le bateau qui va couler en Actes)</a:t>
            </a:r>
          </a:p>
          <a:p>
            <a:pPr marL="354013" lvl="1" indent="-342900"/>
            <a:r>
              <a:rPr lang="fr-FR" dirty="0"/>
              <a:t>Ils interprètent les messages (cf. Daniel)</a:t>
            </a:r>
          </a:p>
          <a:p>
            <a:pPr marL="354013" lvl="1" indent="-342900"/>
            <a:r>
              <a:rPr lang="fr-FR" dirty="0"/>
              <a:t>Ils secourent les serviteurs de Dieu (</a:t>
            </a:r>
            <a:r>
              <a:rPr lang="fr-FR" dirty="0" err="1"/>
              <a:t>Dn</a:t>
            </a:r>
            <a:r>
              <a:rPr lang="fr-FR" dirty="0"/>
              <a:t> 6.3)</a:t>
            </a:r>
          </a:p>
          <a:p>
            <a:pPr marL="354013" lvl="1" indent="-342900"/>
            <a:r>
              <a:rPr lang="fr-FR" dirty="0"/>
              <a:t>Ils conduisent les rencontres des serviteurs de Dieu (cf. Philippe à Gaza)</a:t>
            </a:r>
          </a:p>
          <a:p>
            <a:pPr marL="354013" lvl="1" indent="-342900"/>
            <a:r>
              <a:rPr lang="fr-FR" dirty="0"/>
              <a:t>Ils prennent soin des serviteurs de dieu (1 R 19). </a:t>
            </a:r>
          </a:p>
          <a:p>
            <a:pPr marL="354013" lvl="1" indent="-342900"/>
            <a:r>
              <a:rPr lang="fr-FR" dirty="0"/>
              <a:t>Ils administrent le jugement de Dieu (2 Sam 24)</a:t>
            </a:r>
          </a:p>
        </p:txBody>
      </p:sp>
      <p:pic>
        <p:nvPicPr>
          <p:cNvPr id="2050" name="Picture 2">
            <a:extLst>
              <a:ext uri="{FF2B5EF4-FFF2-40B4-BE49-F238E27FC236}">
                <a16:creationId xmlns:a16="http://schemas.microsoft.com/office/drawing/2014/main" id="{817969BA-B2D7-6089-0587-A5B773AC12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67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025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BBDB-4D3E-467C-75D5-8484FAB9183A}"/>
              </a:ext>
            </a:extLst>
          </p:cNvPr>
          <p:cNvSpPr/>
          <p:nvPr/>
        </p:nvSpPr>
        <p:spPr>
          <a:xfrm>
            <a:off x="4267200" y="6875"/>
            <a:ext cx="3657599" cy="830997"/>
          </a:xfrm>
          <a:prstGeom prst="rect">
            <a:avLst/>
          </a:prstGeom>
          <a:noFill/>
        </p:spPr>
        <p:txBody>
          <a:bodyPr wrap="square" lIns="91440" tIns="45720" rIns="91440" bIns="45720">
            <a:spAutoFit/>
          </a:bodyPr>
          <a:lstStyle/>
          <a:p>
            <a:pPr algn="ctr"/>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Dieu</a:t>
            </a:r>
          </a:p>
        </p:txBody>
      </p:sp>
      <p:pic>
        <p:nvPicPr>
          <p:cNvPr id="5" name="Picture 6" descr="Les 500+ meilleurs couples amoureux | Télécharger des images ...">
            <a:extLst>
              <a:ext uri="{FF2B5EF4-FFF2-40B4-BE49-F238E27FC236}">
                <a16:creationId xmlns:a16="http://schemas.microsoft.com/office/drawing/2014/main" id="{CD138314-DA93-F2AA-FE15-8CD4A50948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471" t="12947" r="22476" b="33913"/>
          <a:stretch/>
        </p:blipFill>
        <p:spPr bwMode="auto">
          <a:xfrm>
            <a:off x="4984846" y="4346653"/>
            <a:ext cx="2222308" cy="2214256"/>
          </a:xfrm>
          <a:prstGeom prst="rect">
            <a:avLst/>
          </a:prstGeom>
          <a:noFill/>
          <a:extLst>
            <a:ext uri="{909E8E84-426E-40DD-AFC4-6F175D3DCCD1}">
              <a14:hiddenFill xmlns:a14="http://schemas.microsoft.com/office/drawing/2010/main">
                <a:solidFill>
                  <a:srgbClr val="FFFFFF"/>
                </a:solidFill>
              </a14:hiddenFill>
            </a:ext>
          </a:extLst>
        </p:spPr>
      </p:pic>
      <p:sp>
        <p:nvSpPr>
          <p:cNvPr id="9" name="Double flèche verticale 8">
            <a:extLst>
              <a:ext uri="{FF2B5EF4-FFF2-40B4-BE49-F238E27FC236}">
                <a16:creationId xmlns:a16="http://schemas.microsoft.com/office/drawing/2014/main" id="{9D59C844-DC79-D725-E952-A036D5ED4210}"/>
              </a:ext>
            </a:extLst>
          </p:cNvPr>
          <p:cNvSpPr/>
          <p:nvPr/>
        </p:nvSpPr>
        <p:spPr>
          <a:xfrm>
            <a:off x="5843515" y="1016554"/>
            <a:ext cx="504967" cy="3151214"/>
          </a:xfrm>
          <a:prstGeom prst="up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Picture 2" descr="aile, monument, statue, décoration, cimetière, sculpture, ange, art, figure, temple, tête, sculpture, mythologie, Figure en pierre, Sculpture sur roche, visage d'ange, personnage fictif, histoire ancienne">
            <a:extLst>
              <a:ext uri="{FF2B5EF4-FFF2-40B4-BE49-F238E27FC236}">
                <a16:creationId xmlns:a16="http://schemas.microsoft.com/office/drawing/2014/main" id="{855D66E1-671B-1228-CA10-E7DB6DCD9954}"/>
              </a:ext>
            </a:extLst>
          </p:cNvPr>
          <p:cNvPicPr>
            <a:picLocks noChangeAspect="1" noChangeArrowheads="1"/>
          </p:cNvPicPr>
          <p:nvPr/>
        </p:nvPicPr>
        <p:blipFill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12095" r="16013"/>
          <a:stretch/>
        </p:blipFill>
        <p:spPr bwMode="auto">
          <a:xfrm>
            <a:off x="9328242" y="3359743"/>
            <a:ext cx="2115402" cy="1973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225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B04A00-88B3-A89E-5AB8-62E0A449BE07}"/>
              </a:ext>
            </a:extLst>
          </p:cNvPr>
          <p:cNvSpPr>
            <a:spLocks noGrp="1"/>
          </p:cNvSpPr>
          <p:nvPr>
            <p:ph type="title"/>
          </p:nvPr>
        </p:nvSpPr>
        <p:spPr/>
        <p:txBody>
          <a:bodyPr/>
          <a:lstStyle/>
          <a:p>
            <a:r>
              <a:rPr lang="fr-FR" dirty="0"/>
              <a:t>La chute d’un ange</a:t>
            </a:r>
          </a:p>
        </p:txBody>
      </p:sp>
      <p:sp>
        <p:nvSpPr>
          <p:cNvPr id="3" name="Espace réservé du contenu 2">
            <a:extLst>
              <a:ext uri="{FF2B5EF4-FFF2-40B4-BE49-F238E27FC236}">
                <a16:creationId xmlns:a16="http://schemas.microsoft.com/office/drawing/2014/main" id="{652C7E35-481D-2361-81DD-5A7859F6E2B1}"/>
              </a:ext>
            </a:extLst>
          </p:cNvPr>
          <p:cNvSpPr>
            <a:spLocks noGrp="1"/>
          </p:cNvSpPr>
          <p:nvPr>
            <p:ph idx="1"/>
          </p:nvPr>
        </p:nvSpPr>
        <p:spPr/>
        <p:txBody>
          <a:bodyPr/>
          <a:lstStyle/>
          <a:p>
            <a:r>
              <a:rPr lang="fr-FR" dirty="0"/>
              <a:t>Henri Blocher: « le mystère opaque »</a:t>
            </a:r>
          </a:p>
          <a:p>
            <a:r>
              <a:rPr lang="fr-FR" dirty="0"/>
              <a:t>Jean Calvin: « Comme le diable est créé par Dieu, il est à noter qu’il n’a pas une perversité naturelle, </a:t>
            </a:r>
            <a:r>
              <a:rPr lang="fr-FR" dirty="0" err="1"/>
              <a:t>créaturelle</a:t>
            </a:r>
            <a:r>
              <a:rPr lang="fr-FR" dirty="0"/>
              <a:t> ; il s’est dépravé. Tout ce qui est damnable en lui, il l’a acquis en se détournant de Dieu. L’Écriture nous en avertit, afin que nous ne pensions pas que l’iniquité procède de Dieu ; elle lui est totalement opposée. » </a:t>
            </a:r>
            <a:br>
              <a:rPr lang="fr-FR" dirty="0"/>
            </a:br>
            <a:r>
              <a:rPr lang="fr-FR" dirty="0"/>
              <a:t>[Livre I, </a:t>
            </a:r>
            <a:r>
              <a:rPr lang="fr-FR" dirty="0" err="1"/>
              <a:t>chap</a:t>
            </a:r>
            <a:r>
              <a:rPr lang="fr-FR" dirty="0"/>
              <a:t> XIV], p. 127 </a:t>
            </a:r>
          </a:p>
          <a:p>
            <a:endParaRPr lang="fr-FR" dirty="0"/>
          </a:p>
          <a:p>
            <a:r>
              <a:rPr lang="fr-FR" dirty="0"/>
              <a:t>Ézéchiel 28? Ésaïe 14? 1 Tm 3.6?</a:t>
            </a:r>
          </a:p>
        </p:txBody>
      </p:sp>
    </p:spTree>
    <p:extLst>
      <p:ext uri="{BB962C8B-B14F-4D97-AF65-F5344CB8AC3E}">
        <p14:creationId xmlns:p14="http://schemas.microsoft.com/office/powerpoint/2010/main" val="3711576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F5FF3BD-00C1-6FDF-F7C7-A2D3DC5ABEBA}"/>
              </a:ext>
            </a:extLst>
          </p:cNvPr>
          <p:cNvSpPr>
            <a:spLocks noGrp="1"/>
          </p:cNvSpPr>
          <p:nvPr>
            <p:ph idx="1"/>
          </p:nvPr>
        </p:nvSpPr>
        <p:spPr>
          <a:xfrm>
            <a:off x="4769224" y="591671"/>
            <a:ext cx="6584576" cy="5585292"/>
          </a:xfrm>
        </p:spPr>
        <p:txBody>
          <a:bodyPr/>
          <a:lstStyle/>
          <a:p>
            <a:pPr marL="0" indent="0">
              <a:buNone/>
            </a:pPr>
            <a:r>
              <a:rPr lang="fr-FR" dirty="0"/>
              <a:t>Je suis très attiré par la suggestion d'Allen P. Ross selon laquelle les récits bibliques peuvent fonctionner à deux niveaux : le niveau littéral et le niveau archétypal. Par exemple, Genèse 3 est le récit littéral de l'entrée du péché dans le monde et le récit archétypal du processus de la tentation. En appliquant cette approche aux passages d'Esaïe et d'Ézéchiel, je dirais qu'au niveau littéral, ils concernent les deux rois (respectivement de Babylone et de Tyr), mais au niveau archétypal, ils révèlent le genre de péché arrogant qui caractérise Satan. </a:t>
            </a:r>
          </a:p>
        </p:txBody>
      </p:sp>
      <p:pic>
        <p:nvPicPr>
          <p:cNvPr id="2050" name="Picture 2">
            <a:extLst>
              <a:ext uri="{FF2B5EF4-FFF2-40B4-BE49-F238E27FC236}">
                <a16:creationId xmlns:a16="http://schemas.microsoft.com/office/drawing/2014/main" id="{89802CEC-C041-9339-D0C8-A9AB599E9B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67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054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37866-F170-3026-0774-67C5A368634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D66F9D8-1256-00F5-5DF1-C92678D52E07}"/>
              </a:ext>
            </a:extLst>
          </p:cNvPr>
          <p:cNvSpPr/>
          <p:nvPr/>
        </p:nvSpPr>
        <p:spPr>
          <a:xfrm>
            <a:off x="4267200" y="6875"/>
            <a:ext cx="3657599" cy="830997"/>
          </a:xfrm>
          <a:prstGeom prst="rect">
            <a:avLst/>
          </a:prstGeom>
          <a:noFill/>
        </p:spPr>
        <p:txBody>
          <a:bodyPr wrap="square" lIns="91440" tIns="45720" rIns="91440" bIns="45720">
            <a:spAutoFit/>
          </a:bodyPr>
          <a:lstStyle/>
          <a:p>
            <a:pPr algn="ctr"/>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Dieu</a:t>
            </a:r>
          </a:p>
        </p:txBody>
      </p:sp>
      <p:pic>
        <p:nvPicPr>
          <p:cNvPr id="5" name="Picture 6" descr="Les 500+ meilleurs couples amoureux | Télécharger des images ...">
            <a:extLst>
              <a:ext uri="{FF2B5EF4-FFF2-40B4-BE49-F238E27FC236}">
                <a16:creationId xmlns:a16="http://schemas.microsoft.com/office/drawing/2014/main" id="{9B4F4D0F-61AB-00C8-8E45-6230BD1C1A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471" t="12947" r="22476" b="33913"/>
          <a:stretch/>
        </p:blipFill>
        <p:spPr bwMode="auto">
          <a:xfrm>
            <a:off x="4984846" y="4346653"/>
            <a:ext cx="2222308" cy="2214256"/>
          </a:xfrm>
          <a:prstGeom prst="rect">
            <a:avLst/>
          </a:prstGeom>
          <a:noFill/>
          <a:extLst>
            <a:ext uri="{909E8E84-426E-40DD-AFC4-6F175D3DCCD1}">
              <a14:hiddenFill xmlns:a14="http://schemas.microsoft.com/office/drawing/2010/main">
                <a:solidFill>
                  <a:srgbClr val="FFFFFF"/>
                </a:solidFill>
              </a14:hiddenFill>
            </a:ext>
          </a:extLst>
        </p:spPr>
      </p:pic>
      <p:sp>
        <p:nvSpPr>
          <p:cNvPr id="9" name="Double flèche verticale 8">
            <a:extLst>
              <a:ext uri="{FF2B5EF4-FFF2-40B4-BE49-F238E27FC236}">
                <a16:creationId xmlns:a16="http://schemas.microsoft.com/office/drawing/2014/main" id="{EFF258D1-E1B1-5115-6B47-459592ED93E6}"/>
              </a:ext>
            </a:extLst>
          </p:cNvPr>
          <p:cNvSpPr/>
          <p:nvPr/>
        </p:nvSpPr>
        <p:spPr>
          <a:xfrm>
            <a:off x="5843515" y="1016554"/>
            <a:ext cx="504967" cy="3151214"/>
          </a:xfrm>
          <a:prstGeom prst="up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Picture 2" descr="aile, monument, statue, décoration, cimetière, sculpture, ange, art, figure, temple, tête, sculpture, mythologie, Figure en pierre, Sculpture sur roche, visage d'ange, personnage fictif, histoire ancienne">
            <a:extLst>
              <a:ext uri="{FF2B5EF4-FFF2-40B4-BE49-F238E27FC236}">
                <a16:creationId xmlns:a16="http://schemas.microsoft.com/office/drawing/2014/main" id="{678A6410-73B7-2380-61C2-4E67E14E893E}"/>
              </a:ext>
            </a:extLst>
          </p:cNvPr>
          <p:cNvPicPr>
            <a:picLocks noChangeAspect="1" noChangeArrowheads="1"/>
          </p:cNvPicPr>
          <p:nvPr/>
        </p:nvPicPr>
        <p:blipFill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12095" r="16013"/>
          <a:stretch/>
        </p:blipFill>
        <p:spPr bwMode="auto">
          <a:xfrm>
            <a:off x="9328242" y="3359743"/>
            <a:ext cx="2115402" cy="1973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72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4804 -0.02616 L -0.35182 -0.2676 " pathEditMode="relative" rAng="0" ptsTypes="AA">
                                      <p:cBhvr>
                                        <p:cTn id="10" dur="2000" fill="hold"/>
                                        <p:tgtEl>
                                          <p:spTgt spid="8"/>
                                        </p:tgtEl>
                                        <p:attrNameLst>
                                          <p:attrName>ppt_x</p:attrName>
                                          <p:attrName>ppt_y</p:attrName>
                                        </p:attrNameLst>
                                      </p:cBhvr>
                                      <p:rCtr x="-15195" y="-120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2EBFA83-D4DB-4CA0-B229-9E44634D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4" name="Rectangle 23">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pic>
        <p:nvPicPr>
          <p:cNvPr id="2" name="Image 1" descr="Une image contenant mammifère, serpent, reptile, Reptile à écailles&#10;&#10;Le contenu généré par l’IA peut être incorrect.">
            <a:extLst>
              <a:ext uri="{FF2B5EF4-FFF2-40B4-BE49-F238E27FC236}">
                <a16:creationId xmlns:a16="http://schemas.microsoft.com/office/drawing/2014/main" id="{BF5CCA43-9079-1C94-6CFF-BB3480F43B9B}"/>
              </a:ext>
            </a:extLst>
          </p:cNvPr>
          <p:cNvPicPr>
            <a:picLocks noChangeAspect="1"/>
          </p:cNvPicPr>
          <p:nvPr/>
        </p:nvPicPr>
        <p:blipFill>
          <a:blip r:embed="rId3"/>
          <a:srcRect l="20649" t="23606" r="9486" b="7648"/>
          <a:stretch>
            <a:fillRect/>
          </a:stretch>
        </p:blipFill>
        <p:spPr>
          <a:xfrm>
            <a:off x="720807" y="1622064"/>
            <a:ext cx="5468347" cy="3605111"/>
          </a:xfrm>
          <a:prstGeom prst="rect">
            <a:avLst/>
          </a:prstGeom>
        </p:spPr>
      </p:pic>
      <p:sp>
        <p:nvSpPr>
          <p:cNvPr id="3" name="ZoneTexte 2">
            <a:extLst>
              <a:ext uri="{FF2B5EF4-FFF2-40B4-BE49-F238E27FC236}">
                <a16:creationId xmlns:a16="http://schemas.microsoft.com/office/drawing/2014/main" id="{FF734CC0-85CC-127A-22D2-3FA8FA3A1E1B}"/>
              </a:ext>
            </a:extLst>
          </p:cNvPr>
          <p:cNvSpPr txBox="1"/>
          <p:nvPr/>
        </p:nvSpPr>
        <p:spPr>
          <a:xfrm>
            <a:off x="6618860" y="1622065"/>
            <a:ext cx="4589328" cy="4106824"/>
          </a:xfrm>
          <a:prstGeom prst="rect">
            <a:avLst/>
          </a:prstGeom>
        </p:spPr>
        <p:txBody>
          <a:bodyPr vert="horz" lIns="91440" tIns="45720" rIns="91440" bIns="45720" rtlCol="0">
            <a:normAutofit/>
          </a:bodyPr>
          <a:lstStyle/>
          <a:p>
            <a:pPr>
              <a:lnSpc>
                <a:spcPct val="90000"/>
              </a:lnSpc>
              <a:spcAft>
                <a:spcPts val="600"/>
              </a:spcAft>
            </a:pPr>
            <a:r>
              <a:rPr lang="fr-FR" sz="2400" b="1" noProof="0" dirty="0"/>
              <a:t>Comment comprendre? </a:t>
            </a:r>
            <a:endParaRPr lang="fr-FR" sz="2400" noProof="0" dirty="0"/>
          </a:p>
          <a:p>
            <a:pPr indent="-228600">
              <a:lnSpc>
                <a:spcPct val="90000"/>
              </a:lnSpc>
              <a:spcAft>
                <a:spcPts val="600"/>
              </a:spcAft>
              <a:buFont typeface="Arial" panose="020B0604020202020204" pitchFamily="34" charset="0"/>
              <a:buChar char="•"/>
            </a:pPr>
            <a:r>
              <a:rPr lang="fr-FR" sz="2400" noProof="0" dirty="0"/>
              <a:t>L’allégorie païenne de la magie? </a:t>
            </a:r>
          </a:p>
          <a:p>
            <a:pPr indent="-228600">
              <a:lnSpc>
                <a:spcPct val="90000"/>
              </a:lnSpc>
              <a:spcAft>
                <a:spcPts val="600"/>
              </a:spcAft>
              <a:buFont typeface="Arial" panose="020B0604020202020204" pitchFamily="34" charset="0"/>
              <a:buChar char="•"/>
            </a:pPr>
            <a:r>
              <a:rPr lang="fr-FR" sz="2400" noProof="0" dirty="0"/>
              <a:t>Le contrôle des pensées? </a:t>
            </a:r>
          </a:p>
          <a:p>
            <a:pPr indent="-228600">
              <a:lnSpc>
                <a:spcPct val="90000"/>
              </a:lnSpc>
              <a:spcAft>
                <a:spcPts val="600"/>
              </a:spcAft>
              <a:buFont typeface="Arial" panose="020B0604020202020204" pitchFamily="34" charset="0"/>
              <a:buChar char="•"/>
            </a:pPr>
            <a:r>
              <a:rPr lang="fr-FR" sz="2400" noProof="0" dirty="0"/>
              <a:t>La vision hallucinogène? </a:t>
            </a:r>
          </a:p>
          <a:p>
            <a:pPr indent="-228600">
              <a:lnSpc>
                <a:spcPct val="90000"/>
              </a:lnSpc>
              <a:spcAft>
                <a:spcPts val="600"/>
              </a:spcAft>
              <a:buFont typeface="Arial" panose="020B0604020202020204" pitchFamily="34" charset="0"/>
              <a:buChar char="•"/>
            </a:pPr>
            <a:r>
              <a:rPr lang="fr-FR" sz="2400" noProof="0" dirty="0"/>
              <a:t>L’habitation d’un serpent? </a:t>
            </a:r>
          </a:p>
          <a:p>
            <a:pPr indent="-228600">
              <a:lnSpc>
                <a:spcPct val="90000"/>
              </a:lnSpc>
              <a:spcAft>
                <a:spcPts val="600"/>
              </a:spcAft>
              <a:buFont typeface="Arial" panose="020B0604020202020204" pitchFamily="34" charset="0"/>
              <a:buChar char="•"/>
            </a:pPr>
            <a:r>
              <a:rPr lang="fr-FR" sz="2400" noProof="0" dirty="0"/>
              <a:t>La manifestation en serpent?</a:t>
            </a:r>
          </a:p>
        </p:txBody>
      </p:sp>
    </p:spTree>
    <p:extLst>
      <p:ext uri="{BB962C8B-B14F-4D97-AF65-F5344CB8AC3E}">
        <p14:creationId xmlns:p14="http://schemas.microsoft.com/office/powerpoint/2010/main" val="2202330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111E8A-5B83-C443-EA7D-AC5D7D0D1921}"/>
              </a:ext>
            </a:extLst>
          </p:cNvPr>
          <p:cNvSpPr/>
          <p:nvPr/>
        </p:nvSpPr>
        <p:spPr>
          <a:xfrm>
            <a:off x="1" y="794870"/>
            <a:ext cx="5982788" cy="4247317"/>
          </a:xfrm>
          <a:prstGeom prst="rect">
            <a:avLst/>
          </a:prstGeom>
          <a:noFill/>
        </p:spPr>
        <p:txBody>
          <a:bodyPr wrap="squar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Alimentation</a:t>
            </a:r>
          </a:p>
          <a:p>
            <a:pPr algn="ctr"/>
            <a:r>
              <a:rPr lang="fr-FR" sz="3600" b="1" spc="50" dirty="0">
                <a:ln w="9525" cmpd="sng">
                  <a:solidFill>
                    <a:schemeClr val="accent1"/>
                  </a:solidFill>
                  <a:prstDash val="solid"/>
                </a:ln>
                <a:solidFill>
                  <a:srgbClr val="70AD47">
                    <a:tint val="1000"/>
                  </a:srgbClr>
                </a:solidFill>
                <a:effectLst>
                  <a:glow rad="38100">
                    <a:schemeClr val="accent1">
                      <a:alpha val="40000"/>
                    </a:schemeClr>
                  </a:glow>
                </a:effectLst>
              </a:rPr>
              <a:t>(convoitise de la chair)</a:t>
            </a:r>
            <a:endParaRPr lang="fr-FR"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fr-FR" sz="5400" b="1" spc="50" dirty="0">
                <a:ln w="9525" cmpd="sng">
                  <a:solidFill>
                    <a:schemeClr val="accent1"/>
                  </a:solidFill>
                  <a:prstDash val="solid"/>
                </a:ln>
                <a:solidFill>
                  <a:srgbClr val="70AD47">
                    <a:tint val="1000"/>
                  </a:srgbClr>
                </a:solidFill>
                <a:effectLst>
                  <a:glow rad="38100">
                    <a:schemeClr val="accent1">
                      <a:alpha val="40000"/>
                    </a:schemeClr>
                  </a:glow>
                </a:effectLst>
              </a:rPr>
              <a:t>Plaisir visuel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(convoitise des yeux)</a:t>
            </a:r>
            <a:endParaRPr lang="fr-FR"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Désir de sagesse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(orgueil de la vie)</a:t>
            </a:r>
          </a:p>
        </p:txBody>
      </p:sp>
      <p:sp>
        <p:nvSpPr>
          <p:cNvPr id="3" name="Rectangle 2">
            <a:extLst>
              <a:ext uri="{FF2B5EF4-FFF2-40B4-BE49-F238E27FC236}">
                <a16:creationId xmlns:a16="http://schemas.microsoft.com/office/drawing/2014/main" id="{86FD849D-59FA-1B64-8F8F-011551B7B28F}"/>
              </a:ext>
            </a:extLst>
          </p:cNvPr>
          <p:cNvSpPr/>
          <p:nvPr/>
        </p:nvSpPr>
        <p:spPr>
          <a:xfrm>
            <a:off x="6209212" y="794870"/>
            <a:ext cx="5982788" cy="480131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Compréhension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(Réalité altérée)</a:t>
            </a:r>
            <a:endPar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Loyauté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(Confiance dévoyée)</a:t>
            </a:r>
            <a:endPar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Autorité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(Autodétermination, </a:t>
            </a:r>
            <a:b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b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asservissement)</a:t>
            </a:r>
          </a:p>
        </p:txBody>
      </p:sp>
    </p:spTree>
    <p:extLst>
      <p:ext uri="{BB962C8B-B14F-4D97-AF65-F5344CB8AC3E}">
        <p14:creationId xmlns:p14="http://schemas.microsoft.com/office/powerpoint/2010/main" val="1779015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D62130-88BA-4CC4-FAA0-2017392A5438}"/>
              </a:ext>
            </a:extLst>
          </p:cNvPr>
          <p:cNvSpPr>
            <a:spLocks noGrp="1"/>
          </p:cNvSpPr>
          <p:nvPr>
            <p:ph type="title"/>
          </p:nvPr>
        </p:nvSpPr>
        <p:spPr/>
        <p:txBody>
          <a:bodyPr/>
          <a:lstStyle/>
          <a:p>
            <a:r>
              <a:rPr lang="fr-FR" dirty="0"/>
              <a:t>Ainsi… au sujet du diable… </a:t>
            </a:r>
          </a:p>
        </p:txBody>
      </p:sp>
      <p:sp>
        <p:nvSpPr>
          <p:cNvPr id="4" name="Espace réservé du contenu 3">
            <a:extLst>
              <a:ext uri="{FF2B5EF4-FFF2-40B4-BE49-F238E27FC236}">
                <a16:creationId xmlns:a16="http://schemas.microsoft.com/office/drawing/2014/main" id="{4B696A37-9CAB-6F64-4AA4-E21897159FD3}"/>
              </a:ext>
            </a:extLst>
          </p:cNvPr>
          <p:cNvSpPr>
            <a:spLocks noGrp="1"/>
          </p:cNvSpPr>
          <p:nvPr>
            <p:ph idx="1"/>
          </p:nvPr>
        </p:nvSpPr>
        <p:spPr/>
        <p:txBody>
          <a:bodyPr/>
          <a:lstStyle/>
          <a:p>
            <a:r>
              <a:rPr lang="fr-FR" dirty="0"/>
              <a:t>Un être spirituel puissant, assimilé à un ange, a péché (1 </a:t>
            </a:r>
            <a:r>
              <a:rPr lang="fr-FR" dirty="0" err="1"/>
              <a:t>Jn</a:t>
            </a:r>
            <a:r>
              <a:rPr lang="fr-FR" dirty="0"/>
              <a:t> 3.8, </a:t>
            </a:r>
            <a:r>
              <a:rPr lang="fr-FR" dirty="0" err="1"/>
              <a:t>Ap</a:t>
            </a:r>
            <a:r>
              <a:rPr lang="fr-FR" dirty="0"/>
              <a:t> 12.9)</a:t>
            </a:r>
          </a:p>
          <a:p>
            <a:r>
              <a:rPr lang="fr-FR" dirty="0"/>
              <a:t>Son péché relève de l’orgueil, de l’opposition à Dieu et à son peuple (Zach 3.1, </a:t>
            </a:r>
            <a:r>
              <a:rPr lang="fr-FR" dirty="0" err="1"/>
              <a:t>Jn</a:t>
            </a:r>
            <a:r>
              <a:rPr lang="fr-FR" dirty="0"/>
              <a:t> 8.44)</a:t>
            </a:r>
          </a:p>
          <a:p>
            <a:r>
              <a:rPr lang="fr-FR" dirty="0"/>
              <a:t>Son identité a changé. Il est devenu « le méchant / le malin » (Mt 13.19, 1 </a:t>
            </a:r>
            <a:r>
              <a:rPr lang="fr-FR" dirty="0" err="1"/>
              <a:t>Jn</a:t>
            </a:r>
            <a:r>
              <a:rPr lang="fr-FR" dirty="0"/>
              <a:t> 2.14), le menteur, le meurtrier (</a:t>
            </a:r>
            <a:r>
              <a:rPr lang="fr-FR" dirty="0" err="1"/>
              <a:t>Jn</a:t>
            </a:r>
            <a:r>
              <a:rPr lang="fr-FR" dirty="0"/>
              <a:t> 8.44)</a:t>
            </a:r>
          </a:p>
          <a:p>
            <a:r>
              <a:rPr lang="fr-FR" dirty="0"/>
              <a:t>Aucune rédemption ne lui est possible (Hé 2.16)</a:t>
            </a:r>
          </a:p>
        </p:txBody>
      </p:sp>
    </p:spTree>
    <p:extLst>
      <p:ext uri="{BB962C8B-B14F-4D97-AF65-F5344CB8AC3E}">
        <p14:creationId xmlns:p14="http://schemas.microsoft.com/office/powerpoint/2010/main" val="2942865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3D845-4687-9AB0-A597-D642C2B23C4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318DCEC-4D55-504A-D6E8-49D018E0B6B0}"/>
              </a:ext>
            </a:extLst>
          </p:cNvPr>
          <p:cNvSpPr/>
          <p:nvPr/>
        </p:nvSpPr>
        <p:spPr>
          <a:xfrm>
            <a:off x="4267200" y="482737"/>
            <a:ext cx="3657599" cy="830997"/>
          </a:xfrm>
          <a:prstGeom prst="rect">
            <a:avLst/>
          </a:prstGeom>
          <a:noFill/>
        </p:spPr>
        <p:txBody>
          <a:bodyPr wrap="square" lIns="91440" tIns="45720" rIns="91440" bIns="45720">
            <a:spAutoFit/>
          </a:bodyPr>
          <a:lstStyle/>
          <a:p>
            <a:pPr algn="ctr"/>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Dieu</a:t>
            </a:r>
          </a:p>
        </p:txBody>
      </p:sp>
      <p:pic>
        <p:nvPicPr>
          <p:cNvPr id="7" name="Picture 2" descr="aile, monument, statue, décoration, cimetière, sculpture, ange, art, figure, temple, tête, sculpture, mythologie, Figure en pierre, Sculpture sur roche, visage d'ange, personnage fictif, histoire ancienne">
            <a:extLst>
              <a:ext uri="{FF2B5EF4-FFF2-40B4-BE49-F238E27FC236}">
                <a16:creationId xmlns:a16="http://schemas.microsoft.com/office/drawing/2014/main" id="{705ED795-05B2-A4D6-FBD6-BEC1CB36F723}"/>
              </a:ext>
            </a:extLst>
          </p:cNvPr>
          <p:cNvPicPr>
            <a:picLocks noChangeAspect="1" noChangeArrowheads="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12095" r="16013"/>
          <a:stretch/>
        </p:blipFill>
        <p:spPr bwMode="auto">
          <a:xfrm>
            <a:off x="2608113" y="1579815"/>
            <a:ext cx="2883834" cy="26908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aile, monument, statue, décoration, cimetière, sculpture, ange, art, figure, temple, tête, sculpture, mythologie, Figure en pierre, Sculpture sur roche, visage d'ange, personnage fictif, histoire ancienne">
            <a:extLst>
              <a:ext uri="{FF2B5EF4-FFF2-40B4-BE49-F238E27FC236}">
                <a16:creationId xmlns:a16="http://schemas.microsoft.com/office/drawing/2014/main" id="{27624277-4CA8-581E-4FBE-86E0E3F5CBA6}"/>
              </a:ext>
            </a:extLst>
          </p:cNvPr>
          <p:cNvPicPr>
            <a:picLocks noChangeAspect="1" noChangeArrowheads="1"/>
          </p:cNvPicPr>
          <p:nvPr/>
        </p:nvPicPr>
        <p:blipFill rotWithShape="1">
          <a:blip r:embed="rId3">
            <a:duotone>
              <a:prstClr val="black"/>
              <a:schemeClr val="accent6">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12095" r="16013"/>
          <a:stretch/>
        </p:blipFill>
        <p:spPr bwMode="auto">
          <a:xfrm>
            <a:off x="6700055" y="1579814"/>
            <a:ext cx="2883834" cy="269082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Gratuit Les Gens Qui Marchent Sur La Voie Piétonne Pendant La Journée Photos">
            <a:extLst>
              <a:ext uri="{FF2B5EF4-FFF2-40B4-BE49-F238E27FC236}">
                <a16:creationId xmlns:a16="http://schemas.microsoft.com/office/drawing/2014/main" id="{7A21097E-43D0-D641-39CA-24CC0CC890D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8259" b="37728"/>
          <a:stretch/>
        </p:blipFill>
        <p:spPr bwMode="auto">
          <a:xfrm>
            <a:off x="1586" y="4525347"/>
            <a:ext cx="12188825" cy="233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962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53CF9CD-86F4-BD5D-B3AE-D55711F032E6}"/>
              </a:ext>
            </a:extLst>
          </p:cNvPr>
          <p:cNvSpPr>
            <a:spLocks noGrp="1"/>
          </p:cNvSpPr>
          <p:nvPr>
            <p:ph type="title"/>
          </p:nvPr>
        </p:nvSpPr>
        <p:spPr>
          <a:xfrm>
            <a:off x="586478" y="1683756"/>
            <a:ext cx="3115265" cy="2396359"/>
          </a:xfrm>
        </p:spPr>
        <p:txBody>
          <a:bodyPr anchor="b">
            <a:normAutofit/>
          </a:bodyPr>
          <a:lstStyle/>
          <a:p>
            <a:pPr algn="r"/>
            <a:r>
              <a:rPr lang="fr-FR" sz="4000">
                <a:solidFill>
                  <a:srgbClr val="FFFFFF"/>
                </a:solidFill>
              </a:rPr>
              <a:t>L’origine des démons?</a:t>
            </a:r>
          </a:p>
        </p:txBody>
      </p:sp>
      <p:graphicFrame>
        <p:nvGraphicFramePr>
          <p:cNvPr id="5" name="Espace réservé du contenu 2">
            <a:extLst>
              <a:ext uri="{FF2B5EF4-FFF2-40B4-BE49-F238E27FC236}">
                <a16:creationId xmlns:a16="http://schemas.microsoft.com/office/drawing/2014/main" id="{089A15E6-00AC-1C13-90FA-1837392E016D}"/>
              </a:ext>
            </a:extLst>
          </p:cNvPr>
          <p:cNvGraphicFramePr>
            <a:graphicFrameLocks noGrp="1"/>
          </p:cNvGraphicFramePr>
          <p:nvPr>
            <p:ph idx="1"/>
            <p:extLst>
              <p:ext uri="{D42A27DB-BD31-4B8C-83A1-F6EECF244321}">
                <p14:modId xmlns:p14="http://schemas.microsoft.com/office/powerpoint/2010/main" val="66195572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4975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9BB953-08A8-8A46-B3A1-3F68E2DFC85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B6072CA-9949-B7F3-DB7A-708E283FB0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D63E365-2960-F4A4-3DCB-4B1474426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458485A-8115-966A-BF4A-5F8314E37F15}"/>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dirty="0">
                <a:solidFill>
                  <a:srgbClr val="FFFFFF"/>
                </a:solidFill>
                <a:latin typeface="+mj-lt"/>
                <a:ea typeface="+mj-ea"/>
                <a:cs typeface="+mj-cs"/>
              </a:rPr>
              <a:t>Le monde des esprits</a:t>
            </a:r>
          </a:p>
        </p:txBody>
      </p:sp>
      <p:grpSp>
        <p:nvGrpSpPr>
          <p:cNvPr id="29" name="Group 28">
            <a:extLst>
              <a:ext uri="{FF2B5EF4-FFF2-40B4-BE49-F238E27FC236}">
                <a16:creationId xmlns:a16="http://schemas.microsoft.com/office/drawing/2014/main" id="{12251CCD-8AEE-D019-E464-03CA20251F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E4BF5B17-A979-3127-FA76-59136F6A24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5112A470-9C47-298E-7679-C4FBB2E2B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A6D0C8EC-DD9E-1773-1AAF-3482C9E91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9B3867A2-93BA-102F-D7F0-23610821DC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3BB3DF98-82EE-52AA-07A3-AEB0FAF33171}"/>
              </a:ext>
            </a:extLst>
          </p:cNvPr>
          <p:cNvGraphicFramePr>
            <a:graphicFrameLocks noGrp="1"/>
          </p:cNvGraphicFramePr>
          <p:nvPr>
            <p:ph idx="1"/>
            <p:extLst>
              <p:ext uri="{D42A27DB-BD31-4B8C-83A1-F6EECF244321}">
                <p14:modId xmlns:p14="http://schemas.microsoft.com/office/powerpoint/2010/main" val="210580042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393C1942-1FD5-7673-289E-070EDC9D4564}"/>
              </a:ext>
            </a:extLst>
          </p:cNvPr>
          <p:cNvSpPr/>
          <p:nvPr/>
        </p:nvSpPr>
        <p:spPr>
          <a:xfrm>
            <a:off x="4905052" y="3976579"/>
            <a:ext cx="6666833" cy="2227781"/>
          </a:xfrm>
          <a:prstGeom prst="rect">
            <a:avLst/>
          </a:prstGeom>
          <a:solidFill>
            <a:srgbClr val="ED7D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498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89694-2678-F3C5-18D1-69972D5F289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AF1F18-AC78-3932-190C-136D397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171DFD6-B8FB-9C0B-E50C-B107AD9891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0D4FDF4-7E01-0FB6-A125-D71E28B55D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476331-C087-A9F4-A5E0-3666B6518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862241B4-09F3-F0D0-D05D-DC33CB0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C7A14AC0-8F15-8C2A-1A05-30BD984DB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CC905EC-7B9E-FC2B-9098-453C4D0E7E8B}"/>
              </a:ext>
            </a:extLst>
          </p:cNvPr>
          <p:cNvSpPr>
            <a:spLocks noGrp="1"/>
          </p:cNvSpPr>
          <p:nvPr>
            <p:ph type="title"/>
          </p:nvPr>
        </p:nvSpPr>
        <p:spPr>
          <a:xfrm>
            <a:off x="586478" y="1683756"/>
            <a:ext cx="3115265" cy="2396359"/>
          </a:xfrm>
        </p:spPr>
        <p:txBody>
          <a:bodyPr anchor="b">
            <a:normAutofit/>
          </a:bodyPr>
          <a:lstStyle/>
          <a:p>
            <a:pPr algn="r"/>
            <a:r>
              <a:rPr lang="fr-FR" sz="3700">
                <a:solidFill>
                  <a:srgbClr val="FFFFFF"/>
                </a:solidFill>
              </a:rPr>
              <a:t>Les fils de Dieu et les filles des hommes (Gn 6)</a:t>
            </a:r>
          </a:p>
        </p:txBody>
      </p:sp>
      <p:graphicFrame>
        <p:nvGraphicFramePr>
          <p:cNvPr id="5" name="Espace réservé du contenu 2">
            <a:extLst>
              <a:ext uri="{FF2B5EF4-FFF2-40B4-BE49-F238E27FC236}">
                <a16:creationId xmlns:a16="http://schemas.microsoft.com/office/drawing/2014/main" id="{2B899983-1A38-4FBD-35DB-EB1287307477}"/>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3283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7BB4E3-373D-A5E9-D38D-47709316A4D1}"/>
              </a:ext>
            </a:extLst>
          </p:cNvPr>
          <p:cNvSpPr>
            <a:spLocks noGrp="1"/>
          </p:cNvSpPr>
          <p:nvPr>
            <p:ph type="title"/>
          </p:nvPr>
        </p:nvSpPr>
        <p:spPr>
          <a:xfrm>
            <a:off x="586478" y="1683756"/>
            <a:ext cx="3115265" cy="2396359"/>
          </a:xfrm>
        </p:spPr>
        <p:txBody>
          <a:bodyPr anchor="b">
            <a:normAutofit/>
          </a:bodyPr>
          <a:lstStyle/>
          <a:p>
            <a:pPr algn="r"/>
            <a:r>
              <a:rPr lang="fr-FR" sz="3700">
                <a:solidFill>
                  <a:srgbClr val="FFFFFF"/>
                </a:solidFill>
              </a:rPr>
              <a:t>Les fils de Dieu et les filles des hommes (Gn 6)</a:t>
            </a:r>
          </a:p>
        </p:txBody>
      </p:sp>
      <p:graphicFrame>
        <p:nvGraphicFramePr>
          <p:cNvPr id="5" name="Espace réservé du contenu 2">
            <a:extLst>
              <a:ext uri="{FF2B5EF4-FFF2-40B4-BE49-F238E27FC236}">
                <a16:creationId xmlns:a16="http://schemas.microsoft.com/office/drawing/2014/main" id="{893F7AD6-6F07-50D4-A924-190F2213310C}"/>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18347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29" name="Freeform: Shape 5128">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122" name="Picture 2" descr="Le Livre d'Hénoch">
            <a:extLst>
              <a:ext uri="{FF2B5EF4-FFF2-40B4-BE49-F238E27FC236}">
                <a16:creationId xmlns:a16="http://schemas.microsoft.com/office/drawing/2014/main" id="{AA0C8376-E72D-F4A8-78A5-91C895C63DA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205120" y="643466"/>
            <a:ext cx="3924616" cy="5566833"/>
          </a:xfrm>
          <a:prstGeom prst="rect">
            <a:avLst/>
          </a:prstGeom>
          <a:noFill/>
          <a:extLst>
            <a:ext uri="{909E8E84-426E-40DD-AFC4-6F175D3DCCD1}">
              <a14:hiddenFill xmlns:a14="http://schemas.microsoft.com/office/drawing/2010/main">
                <a:solidFill>
                  <a:srgbClr val="FFFFFF"/>
                </a:solidFill>
              </a14:hiddenFill>
            </a:ext>
          </a:extLst>
        </p:spPr>
      </p:pic>
      <p:grpSp>
        <p:nvGrpSpPr>
          <p:cNvPr id="5131" name="Group 5130">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5132"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5133"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684069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Visage humain, texte, homme, habits&#10;&#10;Le contenu généré par l’IA peut être incorrect.">
            <a:extLst>
              <a:ext uri="{FF2B5EF4-FFF2-40B4-BE49-F238E27FC236}">
                <a16:creationId xmlns:a16="http://schemas.microsoft.com/office/drawing/2014/main" id="{EAEDC9F2-BFF3-AACA-A4F7-CC298198CC71}"/>
              </a:ext>
            </a:extLst>
          </p:cNvPr>
          <p:cNvPicPr>
            <a:picLocks noChangeAspect="1"/>
          </p:cNvPicPr>
          <p:nvPr/>
        </p:nvPicPr>
        <p:blipFill>
          <a:blip r:embed="rId2">
            <a:alphaModFix amt="60000"/>
          </a:blip>
          <a:srcRect b="3131"/>
          <a:stretch>
            <a:fillRect/>
          </a:stretch>
        </p:blipFill>
        <p:spPr>
          <a:xfrm>
            <a:off x="180975" y="182880"/>
            <a:ext cx="11823637" cy="6499784"/>
          </a:xfrm>
          <a:prstGeom prst="rect">
            <a:avLst/>
          </a:prstGeom>
        </p:spPr>
      </p:pic>
      <p:sp>
        <p:nvSpPr>
          <p:cNvPr id="2" name="Titre 1">
            <a:extLst>
              <a:ext uri="{FF2B5EF4-FFF2-40B4-BE49-F238E27FC236}">
                <a16:creationId xmlns:a16="http://schemas.microsoft.com/office/drawing/2014/main" id="{A7F22958-42AA-1D22-8205-36FF944FC0C8}"/>
              </a:ext>
            </a:extLst>
          </p:cNvPr>
          <p:cNvSpPr>
            <a:spLocks noGrp="1"/>
          </p:cNvSpPr>
          <p:nvPr>
            <p:ph type="title"/>
          </p:nvPr>
        </p:nvSpPr>
        <p:spPr>
          <a:xfrm>
            <a:off x="838200" y="3308252"/>
            <a:ext cx="10165218" cy="2806506"/>
          </a:xfrm>
        </p:spPr>
        <p:txBody>
          <a:bodyPr anchor="b">
            <a:normAutofit/>
          </a:bodyPr>
          <a:lstStyle/>
          <a:p>
            <a:r>
              <a:rPr lang="fr-FR" sz="4000" dirty="0">
                <a:solidFill>
                  <a:srgbClr val="FFFFFF"/>
                </a:solidFill>
              </a:rPr>
              <a:t>Livre d’Hénoch</a:t>
            </a:r>
          </a:p>
        </p:txBody>
      </p:sp>
      <p:sp>
        <p:nvSpPr>
          <p:cNvPr id="3" name="Espace réservé du contenu 2">
            <a:extLst>
              <a:ext uri="{FF2B5EF4-FFF2-40B4-BE49-F238E27FC236}">
                <a16:creationId xmlns:a16="http://schemas.microsoft.com/office/drawing/2014/main" id="{B55A9EB1-826A-820C-E7C5-E424FF944E5B}"/>
              </a:ext>
            </a:extLst>
          </p:cNvPr>
          <p:cNvSpPr>
            <a:spLocks noGrp="1"/>
          </p:cNvSpPr>
          <p:nvPr>
            <p:ph idx="1"/>
          </p:nvPr>
        </p:nvSpPr>
        <p:spPr>
          <a:xfrm>
            <a:off x="838200" y="3526300"/>
            <a:ext cx="7196847" cy="2588458"/>
          </a:xfrm>
        </p:spPr>
        <p:txBody>
          <a:bodyPr>
            <a:normAutofit/>
          </a:bodyPr>
          <a:lstStyle/>
          <a:p>
            <a:pPr marL="0" indent="0">
              <a:buNone/>
            </a:pPr>
            <a:r>
              <a:rPr lang="fr-FR" sz="2000" dirty="0">
                <a:solidFill>
                  <a:srgbClr val="FFFFFF"/>
                </a:solidFill>
              </a:rPr>
              <a:t>9 Les esprits des géants seront comme les nuages, qui apportent sur la terre les fléaux de toute espèce, la peste, la guerre, la famine, 10 et le deuil. Ils ne boiront ni ne mangeront, invisibles à tous les regards, ils s'insurgeront encore entre les hommes et les femmes ; parce qu'ils ont reçu la vie dans les jours de destruction et de carnage. </a:t>
            </a:r>
          </a:p>
        </p:txBody>
      </p:sp>
    </p:spTree>
    <p:extLst>
      <p:ext uri="{BB962C8B-B14F-4D97-AF65-F5344CB8AC3E}">
        <p14:creationId xmlns:p14="http://schemas.microsoft.com/office/powerpoint/2010/main" val="4196906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ED2B39-7304-4126-DCCD-2607F83D5317}"/>
              </a:ext>
            </a:extLst>
          </p:cNvPr>
          <p:cNvSpPr>
            <a:spLocks noGrp="1"/>
          </p:cNvSpPr>
          <p:nvPr>
            <p:ph type="title"/>
          </p:nvPr>
        </p:nvSpPr>
        <p:spPr/>
        <p:txBody>
          <a:bodyPr/>
          <a:lstStyle/>
          <a:p>
            <a:r>
              <a:rPr lang="fr-FR" dirty="0"/>
              <a:t>L’interprétation du Nouveau Testament (Jude)</a:t>
            </a:r>
          </a:p>
        </p:txBody>
      </p:sp>
      <p:sp>
        <p:nvSpPr>
          <p:cNvPr id="3" name="Espace réservé du contenu 2">
            <a:extLst>
              <a:ext uri="{FF2B5EF4-FFF2-40B4-BE49-F238E27FC236}">
                <a16:creationId xmlns:a16="http://schemas.microsoft.com/office/drawing/2014/main" id="{FFF9E060-1DE4-7590-3D2D-5B26A0AE5152}"/>
              </a:ext>
            </a:extLst>
          </p:cNvPr>
          <p:cNvSpPr>
            <a:spLocks noGrp="1"/>
          </p:cNvSpPr>
          <p:nvPr>
            <p:ph idx="1"/>
          </p:nvPr>
        </p:nvSpPr>
        <p:spPr/>
        <p:txBody>
          <a:bodyPr>
            <a:normAutofit/>
          </a:bodyPr>
          <a:lstStyle/>
          <a:p>
            <a:pPr marL="0" indent="0">
              <a:buNone/>
            </a:pPr>
            <a:r>
              <a:rPr lang="fr-FR" baseline="30000" dirty="0"/>
              <a:t>6</a:t>
            </a:r>
            <a:r>
              <a:rPr lang="fr-FR" dirty="0"/>
              <a:t> les anges qui n’ont pas gardé la dignité de leur rang, mais qui ont quitté leur propre demeure, il les a gardés dans des chaînes perpétuelles au fond des ténèbres en attendant le grand jour du jugement. </a:t>
            </a:r>
            <a:r>
              <a:rPr lang="fr-FR" baseline="30000" dirty="0"/>
              <a:t>7</a:t>
            </a:r>
            <a:r>
              <a:rPr lang="fr-FR" dirty="0"/>
              <a:t> De même, Sodome et Gomorrhe et les villes voisines – qui se livrèrent de la même manière à la débauche et recherchèrent des unions contre nature – sont données en exemple, soumises à la peine d’un feu éternel. Jude 1.6-7</a:t>
            </a:r>
          </a:p>
        </p:txBody>
      </p:sp>
    </p:spTree>
    <p:extLst>
      <p:ext uri="{BB962C8B-B14F-4D97-AF65-F5344CB8AC3E}">
        <p14:creationId xmlns:p14="http://schemas.microsoft.com/office/powerpoint/2010/main" val="2074837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675D-F182-246B-8D19-E49739C149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00B425A-E7C0-3F7C-7B12-720D949C420F}"/>
              </a:ext>
            </a:extLst>
          </p:cNvPr>
          <p:cNvSpPr>
            <a:spLocks noGrp="1"/>
          </p:cNvSpPr>
          <p:nvPr>
            <p:ph type="title"/>
          </p:nvPr>
        </p:nvSpPr>
        <p:spPr/>
        <p:txBody>
          <a:bodyPr/>
          <a:lstStyle/>
          <a:p>
            <a:r>
              <a:rPr lang="fr-FR" dirty="0"/>
              <a:t>L’interprétation du Nouveau Testament (Pierre)</a:t>
            </a:r>
          </a:p>
        </p:txBody>
      </p:sp>
      <p:sp>
        <p:nvSpPr>
          <p:cNvPr id="3" name="Espace réservé du contenu 2">
            <a:extLst>
              <a:ext uri="{FF2B5EF4-FFF2-40B4-BE49-F238E27FC236}">
                <a16:creationId xmlns:a16="http://schemas.microsoft.com/office/drawing/2014/main" id="{76CF0CAA-A3CF-B4B6-9A46-AC400184C433}"/>
              </a:ext>
            </a:extLst>
          </p:cNvPr>
          <p:cNvSpPr>
            <a:spLocks noGrp="1"/>
          </p:cNvSpPr>
          <p:nvPr>
            <p:ph idx="1"/>
          </p:nvPr>
        </p:nvSpPr>
        <p:spPr/>
        <p:txBody>
          <a:bodyPr>
            <a:normAutofit/>
          </a:bodyPr>
          <a:lstStyle/>
          <a:p>
            <a:pPr marL="0" indent="0">
              <a:buNone/>
            </a:pPr>
            <a:r>
              <a:rPr lang="fr-FR" baseline="30000" dirty="0"/>
              <a:t>4</a:t>
            </a:r>
            <a:r>
              <a:rPr lang="fr-FR" dirty="0"/>
              <a:t> Car, si Dieu n’a pas épargné les anges qui avaient péché, mais les a livrés et précipités dans des abîmes de ténèbres où ils sont retenus en vue du jugement ; </a:t>
            </a:r>
            <a:r>
              <a:rPr lang="fr-FR" baseline="30000" dirty="0"/>
              <a:t>5</a:t>
            </a:r>
            <a:r>
              <a:rPr lang="fr-FR" dirty="0"/>
              <a:t> s’il n’a pas épargné le monde ancien, mais s’il a préservé huit personnes, dont Noé, prédicateur de la justice, lorsqu’il fit venir le déluge sur un monde d’impies… (2 Pierre 2.4–5)</a:t>
            </a:r>
          </a:p>
          <a:p>
            <a:pPr marL="0" indent="0">
              <a:buNone/>
            </a:pPr>
            <a:endParaRPr lang="fr-FR" dirty="0"/>
          </a:p>
        </p:txBody>
      </p:sp>
    </p:spTree>
    <p:extLst>
      <p:ext uri="{BB962C8B-B14F-4D97-AF65-F5344CB8AC3E}">
        <p14:creationId xmlns:p14="http://schemas.microsoft.com/office/powerpoint/2010/main" val="1931999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2D2E7C-5A92-6BE7-5A46-0846FB8345CC}"/>
              </a:ext>
            </a:extLst>
          </p:cNvPr>
          <p:cNvSpPr>
            <a:spLocks noGrp="1"/>
          </p:cNvSpPr>
          <p:nvPr>
            <p:ph type="title"/>
          </p:nvPr>
        </p:nvSpPr>
        <p:spPr/>
        <p:txBody>
          <a:bodyPr/>
          <a:lstStyle/>
          <a:p>
            <a:r>
              <a:rPr lang="fr-FR" dirty="0"/>
              <a:t>Avec Genèse 6: </a:t>
            </a:r>
          </a:p>
        </p:txBody>
      </p:sp>
      <p:sp>
        <p:nvSpPr>
          <p:cNvPr id="3" name="Espace réservé du contenu 2">
            <a:extLst>
              <a:ext uri="{FF2B5EF4-FFF2-40B4-BE49-F238E27FC236}">
                <a16:creationId xmlns:a16="http://schemas.microsoft.com/office/drawing/2014/main" id="{7DE42BF6-6D56-7A30-99B1-8A000F287329}"/>
              </a:ext>
            </a:extLst>
          </p:cNvPr>
          <p:cNvSpPr>
            <a:spLocks noGrp="1"/>
          </p:cNvSpPr>
          <p:nvPr>
            <p:ph idx="1"/>
          </p:nvPr>
        </p:nvSpPr>
        <p:spPr/>
        <p:txBody>
          <a:bodyPr/>
          <a:lstStyle/>
          <a:p>
            <a:r>
              <a:rPr lang="fr-FR" dirty="0"/>
              <a:t>Des êtres démoniaques ont interagi avec les hommes</a:t>
            </a:r>
          </a:p>
          <a:p>
            <a:r>
              <a:rPr lang="fr-FR" dirty="0"/>
              <a:t>La sexualisation immorale est une préoccupation démoniaque</a:t>
            </a:r>
          </a:p>
          <a:p>
            <a:r>
              <a:rPr lang="fr-FR" dirty="0"/>
              <a:t>Si la magie est une instrumentalisation des forces de l’au-delà, </a:t>
            </a:r>
            <a:r>
              <a:rPr lang="fr-FR" dirty="0" err="1"/>
              <a:t>Gn</a:t>
            </a:r>
            <a:r>
              <a:rPr lang="fr-FR" dirty="0"/>
              <a:t> 6 est une instrumentalisation des forces humaines! </a:t>
            </a:r>
          </a:p>
          <a:p>
            <a:r>
              <a:rPr lang="fr-FR" dirty="0"/>
              <a:t>Les démons s’opposent à la rédemption annoncée de </a:t>
            </a:r>
            <a:r>
              <a:rPr lang="fr-FR" dirty="0" err="1"/>
              <a:t>Gen</a:t>
            </a:r>
            <a:r>
              <a:rPr lang="fr-FR" dirty="0"/>
              <a:t> 3.15</a:t>
            </a:r>
          </a:p>
          <a:p>
            <a:r>
              <a:rPr lang="fr-FR" dirty="0"/>
              <a:t>Ces démons là sont dans les abîmes et attendent le jugement dernier. </a:t>
            </a:r>
          </a:p>
        </p:txBody>
      </p:sp>
    </p:spTree>
    <p:extLst>
      <p:ext uri="{BB962C8B-B14F-4D97-AF65-F5344CB8AC3E}">
        <p14:creationId xmlns:p14="http://schemas.microsoft.com/office/powerpoint/2010/main" val="676342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18B79035-13E2-54D1-B8C8-0C55C9A1E8B8}"/>
              </a:ext>
            </a:extLst>
          </p:cNvPr>
          <p:cNvPicPr>
            <a:picLocks noChangeAspect="1"/>
          </p:cNvPicPr>
          <p:nvPr/>
        </p:nvPicPr>
        <p:blipFill>
          <a:blip r:embed="rId2"/>
          <a:srcRect t="7500" b="8246"/>
          <a:stretch>
            <a:fillRect/>
          </a:stretch>
        </p:blipFill>
        <p:spPr>
          <a:xfrm>
            <a:off x="20" y="1282"/>
            <a:ext cx="12191980" cy="6856718"/>
          </a:xfrm>
          <a:prstGeom prst="rect">
            <a:avLst/>
          </a:prstGeom>
        </p:spPr>
      </p:pic>
      <p:pic>
        <p:nvPicPr>
          <p:cNvPr id="6" name="Graphique 5" descr="Arc et flèche contour">
            <a:extLst>
              <a:ext uri="{FF2B5EF4-FFF2-40B4-BE49-F238E27FC236}">
                <a16:creationId xmlns:a16="http://schemas.microsoft.com/office/drawing/2014/main" id="{02252459-0519-0F94-125B-3D22144F6A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364162">
            <a:off x="3287362" y="1665592"/>
            <a:ext cx="6738442" cy="5158365"/>
          </a:xfrm>
          <a:prstGeom prst="rect">
            <a:avLst/>
          </a:prstGeom>
        </p:spPr>
      </p:pic>
    </p:spTree>
    <p:extLst>
      <p:ext uri="{BB962C8B-B14F-4D97-AF65-F5344CB8AC3E}">
        <p14:creationId xmlns:p14="http://schemas.microsoft.com/office/powerpoint/2010/main" val="831986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6AF650-09A3-8BDC-E3B9-C14411411707}"/>
              </a:ext>
            </a:extLst>
          </p:cNvPr>
          <p:cNvSpPr>
            <a:spLocks noGrp="1"/>
          </p:cNvSpPr>
          <p:nvPr>
            <p:ph type="title"/>
          </p:nvPr>
        </p:nvSpPr>
        <p:spPr/>
        <p:txBody>
          <a:bodyPr/>
          <a:lstStyle/>
          <a:p>
            <a:r>
              <a:rPr lang="fr-FR" dirty="0"/>
              <a:t>Jean Calvin</a:t>
            </a:r>
          </a:p>
        </p:txBody>
      </p:sp>
      <p:sp>
        <p:nvSpPr>
          <p:cNvPr id="3" name="Espace réservé du contenu 2">
            <a:extLst>
              <a:ext uri="{FF2B5EF4-FFF2-40B4-BE49-F238E27FC236}">
                <a16:creationId xmlns:a16="http://schemas.microsoft.com/office/drawing/2014/main" id="{8E355C13-4FBC-E813-5A5B-168BF2D649FB}"/>
              </a:ext>
            </a:extLst>
          </p:cNvPr>
          <p:cNvSpPr>
            <a:spLocks noGrp="1"/>
          </p:cNvSpPr>
          <p:nvPr>
            <p:ph idx="1"/>
          </p:nvPr>
        </p:nvSpPr>
        <p:spPr/>
        <p:txBody>
          <a:bodyPr/>
          <a:lstStyle/>
          <a:p>
            <a:pPr marL="0" indent="0">
              <a:buNone/>
            </a:pPr>
            <a:r>
              <a:rPr lang="fr-FR" dirty="0"/>
              <a:t>Certains regrettent que l’Écriture n’en dise pas plus et de façon claire sur la chute des diables, la cause de leur chute, comment, quand, de quelle manière, en une ou plusieurs fois, elle a eu lieu. Comme ces choses ne nous appartiennent pas ou bien peu, le mieux était de n’en dire que peu. Il n’a pas convenu au Saint Esprit de satisfaire notre curiosité en nous racontant des histoires sans intérêt et infructueuses. Le Seigneur, nous le voyons, a veillé à ne rien nous enseigner d’autre que ce qui pouvait nous édifier. </a:t>
            </a:r>
          </a:p>
          <a:p>
            <a:pPr marL="0" indent="0">
              <a:buNone/>
            </a:pPr>
            <a:endParaRPr lang="fr-FR" dirty="0"/>
          </a:p>
          <a:p>
            <a:pPr marL="0" indent="0">
              <a:buNone/>
            </a:pPr>
            <a:r>
              <a:rPr lang="fr-FR" dirty="0"/>
              <a:t>Livre I, </a:t>
            </a:r>
            <a:r>
              <a:rPr lang="fr-FR" dirty="0" err="1"/>
              <a:t>chap</a:t>
            </a:r>
            <a:r>
              <a:rPr lang="fr-FR" dirty="0"/>
              <a:t> XIV, p. 127 </a:t>
            </a:r>
          </a:p>
        </p:txBody>
      </p:sp>
    </p:spTree>
    <p:extLst>
      <p:ext uri="{BB962C8B-B14F-4D97-AF65-F5344CB8AC3E}">
        <p14:creationId xmlns:p14="http://schemas.microsoft.com/office/powerpoint/2010/main" val="2847966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101EE-F703-4464-E44A-0D3D3B2DB3E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3CAA46B-F4EB-AAA6-285C-0A93E7A4D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2B0B8A0-30C4-C4A2-B656-13B04C4F1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5128D18-0001-3EFA-86EE-883EBFE3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092FFEB-0822-F20B-96D3-88314D274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EFD974AF-C7A5-C124-EA34-A23932517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A604F6DA-52D5-4DB5-2E9F-9C4A52902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9783E17-27DB-C045-D362-D044F54C1FA7}"/>
              </a:ext>
            </a:extLst>
          </p:cNvPr>
          <p:cNvSpPr>
            <a:spLocks noGrp="1"/>
          </p:cNvSpPr>
          <p:nvPr>
            <p:ph type="title"/>
          </p:nvPr>
        </p:nvSpPr>
        <p:spPr>
          <a:xfrm>
            <a:off x="586478" y="1683756"/>
            <a:ext cx="3115265" cy="2396359"/>
          </a:xfrm>
        </p:spPr>
        <p:txBody>
          <a:bodyPr anchor="b">
            <a:normAutofit/>
          </a:bodyPr>
          <a:lstStyle/>
          <a:p>
            <a:pPr algn="r"/>
            <a:r>
              <a:rPr lang="fr-FR" sz="4000">
                <a:solidFill>
                  <a:srgbClr val="FFFFFF"/>
                </a:solidFill>
              </a:rPr>
              <a:t>L’origine des démons?</a:t>
            </a:r>
          </a:p>
        </p:txBody>
      </p:sp>
      <p:graphicFrame>
        <p:nvGraphicFramePr>
          <p:cNvPr id="5" name="Espace réservé du contenu 2">
            <a:extLst>
              <a:ext uri="{FF2B5EF4-FFF2-40B4-BE49-F238E27FC236}">
                <a16:creationId xmlns:a16="http://schemas.microsoft.com/office/drawing/2014/main" id="{3DAA81DD-DA61-769C-AFA3-B12182177B40}"/>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que 6" descr="Fermer avec un remplissage uni">
            <a:extLst>
              <a:ext uri="{FF2B5EF4-FFF2-40B4-BE49-F238E27FC236}">
                <a16:creationId xmlns:a16="http://schemas.microsoft.com/office/drawing/2014/main" id="{490580CE-CBD1-7B2E-6F0E-B9AE2AFB462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086961" y="946234"/>
            <a:ext cx="4037839" cy="2206883"/>
          </a:xfrm>
          <a:prstGeom prst="rect">
            <a:avLst/>
          </a:prstGeom>
        </p:spPr>
      </p:pic>
      <p:pic>
        <p:nvPicPr>
          <p:cNvPr id="8" name="Graphique 7" descr="Fermer avec un remplissage uni">
            <a:extLst>
              <a:ext uri="{FF2B5EF4-FFF2-40B4-BE49-F238E27FC236}">
                <a16:creationId xmlns:a16="http://schemas.microsoft.com/office/drawing/2014/main" id="{9E6C4FFC-8777-42BD-E704-28828904A86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10503" y="2376496"/>
            <a:ext cx="4037839" cy="2206883"/>
          </a:xfrm>
          <a:prstGeom prst="rect">
            <a:avLst/>
          </a:prstGeom>
        </p:spPr>
      </p:pic>
    </p:spTree>
    <p:extLst>
      <p:ext uri="{BB962C8B-B14F-4D97-AF65-F5344CB8AC3E}">
        <p14:creationId xmlns:p14="http://schemas.microsoft.com/office/powerpoint/2010/main" val="2738558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D5F917-1BAB-8792-5CF4-DDD7DB41FBE8}"/>
              </a:ext>
            </a:extLst>
          </p:cNvPr>
          <p:cNvSpPr>
            <a:spLocks noGrp="1"/>
          </p:cNvSpPr>
          <p:nvPr>
            <p:ph type="title"/>
          </p:nvPr>
        </p:nvSpPr>
        <p:spPr/>
        <p:txBody>
          <a:bodyPr/>
          <a:lstStyle/>
          <a:p>
            <a:r>
              <a:rPr lang="fr-FR" dirty="0"/>
              <a:t>Description dans l’AT (Robin Reeves)</a:t>
            </a:r>
          </a:p>
        </p:txBody>
      </p:sp>
      <p:sp>
        <p:nvSpPr>
          <p:cNvPr id="3" name="Espace réservé du contenu 2">
            <a:extLst>
              <a:ext uri="{FF2B5EF4-FFF2-40B4-BE49-F238E27FC236}">
                <a16:creationId xmlns:a16="http://schemas.microsoft.com/office/drawing/2014/main" id="{DE16F50C-B700-26BC-8325-3817E7D60518}"/>
              </a:ext>
            </a:extLst>
          </p:cNvPr>
          <p:cNvSpPr>
            <a:spLocks noGrp="1"/>
          </p:cNvSpPr>
          <p:nvPr>
            <p:ph idx="1"/>
          </p:nvPr>
        </p:nvSpPr>
        <p:spPr>
          <a:xfrm>
            <a:off x="838200" y="1825624"/>
            <a:ext cx="11245948" cy="5032375"/>
          </a:xfrm>
        </p:spPr>
        <p:txBody>
          <a:bodyPr>
            <a:normAutofit/>
          </a:bodyPr>
          <a:lstStyle/>
          <a:p>
            <a:pPr marL="0" indent="0">
              <a:buNone/>
            </a:pPr>
            <a:r>
              <a:rPr lang="fr-FR" b="1" dirty="0"/>
              <a:t>Les « velus », les « chats/démons » et les « chacals/démons ». </a:t>
            </a:r>
            <a:r>
              <a:rPr lang="fr-FR" dirty="0"/>
              <a:t>Le terme (</a:t>
            </a:r>
            <a:r>
              <a:rPr lang="fr-FR" i="1" dirty="0" err="1"/>
              <a:t>śeʻirîm</a:t>
            </a:r>
            <a:r>
              <a:rPr lang="fr-FR" dirty="0"/>
              <a:t>) vient d’une racine qui signifie « laineux, chevelu » et n’apparaît que quatre fois. Il désigne les idoles en forme de bouc (</a:t>
            </a:r>
            <a:r>
              <a:rPr lang="fr-FR" dirty="0" err="1"/>
              <a:t>Lv</a:t>
            </a:r>
            <a:r>
              <a:rPr lang="fr-FR" dirty="0"/>
              <a:t> 17.7 et 2Ch 11.15). Ésaïe, lui, prédit que les </a:t>
            </a:r>
            <a:r>
              <a:rPr lang="fr-FR" i="1" dirty="0"/>
              <a:t>« boucs »</a:t>
            </a:r>
            <a:r>
              <a:rPr lang="fr-FR" dirty="0"/>
              <a:t> bondiront dans les ruines de Babylone (13.21) et d’Édom (34.14).</a:t>
            </a:r>
          </a:p>
          <a:p>
            <a:pPr marL="0" indent="0">
              <a:buNone/>
            </a:pPr>
            <a:r>
              <a:rPr lang="fr-FR" dirty="0"/>
              <a:t>Mais certains pensent qu’il désigne aussi des êtres spirituels néfastes – Es 34 les cite à côté de Lilith et </a:t>
            </a:r>
            <a:r>
              <a:rPr lang="fr-FR" dirty="0" err="1"/>
              <a:t>Ap</a:t>
            </a:r>
            <a:r>
              <a:rPr lang="fr-FR" dirty="0"/>
              <a:t> 18.2, qui rappelle clairement ces passages, dit de Babylone qu'elle </a:t>
            </a:r>
            <a:r>
              <a:rPr lang="fr-FR" i="1" dirty="0"/>
              <a:t>« est devenue une habitation de</a:t>
            </a:r>
            <a:r>
              <a:rPr lang="fr-FR" dirty="0"/>
              <a:t> </a:t>
            </a:r>
            <a:r>
              <a:rPr lang="fr-FR" i="1" dirty="0"/>
              <a:t>démons, un repaire de tout </a:t>
            </a:r>
            <a:r>
              <a:rPr lang="fr-FR" b="1" i="1" dirty="0"/>
              <a:t>esprit impur</a:t>
            </a:r>
            <a:r>
              <a:rPr lang="fr-FR" i="1" dirty="0"/>
              <a:t> »</a:t>
            </a:r>
            <a:r>
              <a:rPr lang="fr-FR" dirty="0"/>
              <a:t>. La LXX traduit ces termes dans les deux passages par «démons.» </a:t>
            </a:r>
          </a:p>
        </p:txBody>
      </p:sp>
    </p:spTree>
    <p:extLst>
      <p:ext uri="{BB962C8B-B14F-4D97-AF65-F5344CB8AC3E}">
        <p14:creationId xmlns:p14="http://schemas.microsoft.com/office/powerpoint/2010/main" val="1811822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447041-64C8-8B3B-119A-6DCC8638942C}"/>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C60F668-D446-CCB6-7166-5CECE9FEED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0EBD2AF-6A3B-6F13-CAB4-168264CFE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01F698-7DCB-4EB1-DA09-45E52A960141}"/>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dirty="0">
                <a:solidFill>
                  <a:srgbClr val="FFFFFF"/>
                </a:solidFill>
                <a:latin typeface="+mj-lt"/>
                <a:ea typeface="+mj-ea"/>
                <a:cs typeface="+mj-cs"/>
              </a:rPr>
              <a:t>Le monde des esprits</a:t>
            </a:r>
          </a:p>
        </p:txBody>
      </p:sp>
      <p:grpSp>
        <p:nvGrpSpPr>
          <p:cNvPr id="29" name="Group 28">
            <a:extLst>
              <a:ext uri="{FF2B5EF4-FFF2-40B4-BE49-F238E27FC236}">
                <a16:creationId xmlns:a16="http://schemas.microsoft.com/office/drawing/2014/main" id="{D5589B11-EE5D-93E7-881B-78ECCF29E4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6E5AE95C-38C8-BD09-AC46-CFE956DB72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1FB6DCC0-BFE4-2B43-1B70-ABB644C7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2B03E789-AFE0-E3E2-8FC0-A6F97674BE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9177D5F3-FACE-2EA7-C7D2-7B3584131B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F822E635-47B9-EBC6-A909-9B4F0B6E50D4}"/>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46E9EBA1-2515-7A06-EF76-CCF56C22143D}"/>
              </a:ext>
            </a:extLst>
          </p:cNvPr>
          <p:cNvSpPr/>
          <p:nvPr/>
        </p:nvSpPr>
        <p:spPr>
          <a:xfrm>
            <a:off x="4905052" y="5094179"/>
            <a:ext cx="6666833" cy="1110181"/>
          </a:xfrm>
          <a:prstGeom prst="rect">
            <a:avLst/>
          </a:prstGeom>
          <a:solidFill>
            <a:srgbClr val="ED7D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7817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0B689-9CC2-673B-C705-F641D6F327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DD9800-523D-A4A9-2EEF-5D5219A9A725}"/>
              </a:ext>
            </a:extLst>
          </p:cNvPr>
          <p:cNvSpPr>
            <a:spLocks noGrp="1"/>
          </p:cNvSpPr>
          <p:nvPr>
            <p:ph type="title"/>
          </p:nvPr>
        </p:nvSpPr>
        <p:spPr/>
        <p:txBody>
          <a:bodyPr/>
          <a:lstStyle/>
          <a:p>
            <a:r>
              <a:rPr lang="fr-FR" dirty="0"/>
              <a:t>Description dans l’AT (Robin Reeves)</a:t>
            </a:r>
          </a:p>
        </p:txBody>
      </p:sp>
      <p:sp>
        <p:nvSpPr>
          <p:cNvPr id="3" name="Espace réservé du contenu 2">
            <a:extLst>
              <a:ext uri="{FF2B5EF4-FFF2-40B4-BE49-F238E27FC236}">
                <a16:creationId xmlns:a16="http://schemas.microsoft.com/office/drawing/2014/main" id="{271B7A08-D0BE-D0C2-EEBD-0559A640C694}"/>
              </a:ext>
            </a:extLst>
          </p:cNvPr>
          <p:cNvSpPr>
            <a:spLocks noGrp="1"/>
          </p:cNvSpPr>
          <p:nvPr>
            <p:ph idx="1"/>
          </p:nvPr>
        </p:nvSpPr>
        <p:spPr>
          <a:xfrm>
            <a:off x="838200" y="1825624"/>
            <a:ext cx="11245948" cy="5032375"/>
          </a:xfrm>
        </p:spPr>
        <p:txBody>
          <a:bodyPr>
            <a:normAutofit/>
          </a:bodyPr>
          <a:lstStyle/>
          <a:p>
            <a:pPr marL="0" indent="0">
              <a:buNone/>
            </a:pPr>
            <a:r>
              <a:rPr lang="fr-FR" b="1" dirty="0"/>
              <a:t>Es 13.21 et 22 </a:t>
            </a:r>
            <a:r>
              <a:rPr lang="fr-FR" dirty="0"/>
              <a:t>évoquent d’autres animaux sauvages (v. 21 </a:t>
            </a:r>
            <a:r>
              <a:rPr lang="fr-FR" i="1" dirty="0" err="1"/>
              <a:t>ṣî</a:t>
            </a:r>
            <a:r>
              <a:rPr lang="fr-FR" dirty="0"/>
              <a:t> et v. 22 </a:t>
            </a:r>
            <a:r>
              <a:rPr lang="fr-FR" i="1" dirty="0"/>
              <a:t>’</a:t>
            </a:r>
            <a:r>
              <a:rPr lang="fr-FR" i="1" dirty="0" err="1"/>
              <a:t>î</a:t>
            </a:r>
            <a:r>
              <a:rPr lang="fr-FR" dirty="0"/>
              <a:t>) hantant les ruines de Babylone. Le premier terme (v. 21 </a:t>
            </a:r>
            <a:r>
              <a:rPr lang="fr-FR" i="1" dirty="0" err="1"/>
              <a:t>ṣî</a:t>
            </a:r>
            <a:r>
              <a:rPr lang="fr-FR" dirty="0"/>
              <a:t>), en hébreu, semble lié au terme </a:t>
            </a:r>
            <a:r>
              <a:rPr lang="fr-FR" i="1" dirty="0" err="1"/>
              <a:t>ṣiyyâ</a:t>
            </a:r>
            <a:r>
              <a:rPr lang="fr-FR" dirty="0"/>
              <a:t>, « région sèche », et désignerait un animal du désert (peut-être un chat ?) – mais certains lui voient le sens de « démon ». Le v. évoque aussi deux oiseaux (hiboux et autruche).</a:t>
            </a:r>
          </a:p>
          <a:p>
            <a:pPr marL="0" indent="0">
              <a:buNone/>
            </a:pPr>
            <a:r>
              <a:rPr lang="fr-FR" dirty="0"/>
              <a:t>Le second (v. 22 </a:t>
            </a:r>
            <a:r>
              <a:rPr lang="fr-FR" i="1" dirty="0"/>
              <a:t>’</a:t>
            </a:r>
            <a:r>
              <a:rPr lang="fr-FR" i="1" dirty="0" err="1"/>
              <a:t>î</a:t>
            </a:r>
            <a:r>
              <a:rPr lang="fr-FR" dirty="0"/>
              <a:t>) signifie « chacal » en hébreu. La LXX le traduit : </a:t>
            </a:r>
            <a:r>
              <a:rPr lang="fr-FR" dirty="0" err="1"/>
              <a:t>ὀνοκέντ</a:t>
            </a:r>
            <a:r>
              <a:rPr lang="fr-FR" dirty="0"/>
              <a:t>α</a:t>
            </a:r>
            <a:r>
              <a:rPr lang="fr-FR" dirty="0" err="1"/>
              <a:t>υροι</a:t>
            </a:r>
            <a:r>
              <a:rPr lang="fr-FR" dirty="0"/>
              <a:t> </a:t>
            </a:r>
            <a:r>
              <a:rPr lang="fr-FR" i="1" dirty="0"/>
              <a:t>onocentaure,</a:t>
            </a:r>
            <a:r>
              <a:rPr lang="fr-FR" dirty="0"/>
              <a:t> </a:t>
            </a:r>
            <a:r>
              <a:rPr lang="fr-FR" i="1" dirty="0"/>
              <a:t>âne-centaure</a:t>
            </a:r>
            <a:r>
              <a:rPr lang="fr-FR" dirty="0"/>
              <a:t> : « une sorte de </a:t>
            </a:r>
            <a:r>
              <a:rPr lang="fr-FR" i="1" dirty="0"/>
              <a:t>démon</a:t>
            </a:r>
            <a:r>
              <a:rPr lang="fr-FR" dirty="0"/>
              <a:t> hantant les lieux sauvages ».73 Il est mis en parallèle avec un terme : </a:t>
            </a:r>
            <a:r>
              <a:rPr lang="fr-FR" i="1" dirty="0" err="1"/>
              <a:t>tannîm</a:t>
            </a:r>
            <a:r>
              <a:rPr lang="fr-FR" dirty="0"/>
              <a:t>, qui peut signifier, soit « chacals » (p. de </a:t>
            </a:r>
            <a:r>
              <a:rPr lang="fr-FR" i="1" dirty="0"/>
              <a:t>tan</a:t>
            </a:r>
            <a:r>
              <a:rPr lang="fr-FR" dirty="0"/>
              <a:t>) soit « dragons » (</a:t>
            </a:r>
            <a:r>
              <a:rPr lang="fr-FR" i="1" dirty="0" err="1"/>
              <a:t>tannîm</a:t>
            </a:r>
            <a:r>
              <a:rPr lang="fr-FR" dirty="0"/>
              <a:t> </a:t>
            </a:r>
            <a:r>
              <a:rPr lang="fr-FR" dirty="0">
                <a:sym typeface="Symbol" pitchFamily="2" charset="2"/>
              </a:rPr>
              <a:t></a:t>
            </a:r>
            <a:r>
              <a:rPr lang="fr-FR" dirty="0"/>
              <a:t> </a:t>
            </a:r>
            <a:r>
              <a:rPr lang="fr-FR" i="1" dirty="0" err="1"/>
              <a:t>tannîn</a:t>
            </a:r>
            <a:r>
              <a:rPr lang="fr-FR" dirty="0"/>
              <a:t>).</a:t>
            </a:r>
          </a:p>
          <a:p>
            <a:pPr marL="0" indent="0">
              <a:buNone/>
            </a:pPr>
            <a:endParaRPr lang="fr-FR" dirty="0"/>
          </a:p>
        </p:txBody>
      </p:sp>
    </p:spTree>
    <p:extLst>
      <p:ext uri="{BB962C8B-B14F-4D97-AF65-F5344CB8AC3E}">
        <p14:creationId xmlns:p14="http://schemas.microsoft.com/office/powerpoint/2010/main" val="1678140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81B82-C352-6236-1DF8-F464B247C6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25D324-D456-10B6-065A-F1A0B9CC7087}"/>
              </a:ext>
            </a:extLst>
          </p:cNvPr>
          <p:cNvSpPr>
            <a:spLocks noGrp="1"/>
          </p:cNvSpPr>
          <p:nvPr>
            <p:ph type="title"/>
          </p:nvPr>
        </p:nvSpPr>
        <p:spPr/>
        <p:txBody>
          <a:bodyPr/>
          <a:lstStyle/>
          <a:p>
            <a:r>
              <a:rPr lang="fr-FR" dirty="0"/>
              <a:t>Deux manifestations démoniaques de l’AT (1)</a:t>
            </a:r>
          </a:p>
        </p:txBody>
      </p:sp>
      <p:sp>
        <p:nvSpPr>
          <p:cNvPr id="4" name="Espace réservé du contenu 3">
            <a:extLst>
              <a:ext uri="{FF2B5EF4-FFF2-40B4-BE49-F238E27FC236}">
                <a16:creationId xmlns:a16="http://schemas.microsoft.com/office/drawing/2014/main" id="{ECFF2DE8-CC28-13E7-0EC5-F2007D54846A}"/>
              </a:ext>
            </a:extLst>
          </p:cNvPr>
          <p:cNvSpPr>
            <a:spLocks noGrp="1"/>
          </p:cNvSpPr>
          <p:nvPr>
            <p:ph idx="1"/>
          </p:nvPr>
        </p:nvSpPr>
        <p:spPr/>
        <p:txBody>
          <a:bodyPr/>
          <a:lstStyle/>
          <a:p>
            <a:pPr marL="0" indent="0">
              <a:buNone/>
            </a:pPr>
            <a:r>
              <a:rPr lang="fr-FR" dirty="0"/>
              <a:t>1 Samuel 16.14–16 : </a:t>
            </a:r>
            <a:r>
              <a:rPr lang="fr-FR" baseline="30000" dirty="0"/>
              <a:t>14</a:t>
            </a:r>
            <a:r>
              <a:rPr lang="fr-FR" dirty="0"/>
              <a:t> L’Esprit de l’Éternel s’écarta de Saül, tandis qu’un mauvais esprit venant de l’Éternel le remplissait d’épouvante. </a:t>
            </a:r>
            <a:r>
              <a:rPr lang="fr-FR" baseline="30000" dirty="0"/>
              <a:t>15</a:t>
            </a:r>
            <a:r>
              <a:rPr lang="fr-FR" dirty="0"/>
              <a:t> Les serviteurs de Saül lui dirent : Voici qu’un mauvais esprit (venant) de Dieu t’agite. </a:t>
            </a:r>
            <a:r>
              <a:rPr lang="fr-FR" baseline="30000" dirty="0"/>
              <a:t>16</a:t>
            </a:r>
            <a:r>
              <a:rPr lang="fr-FR" dirty="0"/>
              <a:t> Que notre seigneur parle ! Tes serviteurs sont à ta disposition. Ils chercheront un homme qui sache jouer de la harpe ; il en jouera quand un mauvais esprit (venant) de Dieu sera sur toi, et tu iras mieux.</a:t>
            </a:r>
          </a:p>
        </p:txBody>
      </p:sp>
    </p:spTree>
    <p:extLst>
      <p:ext uri="{BB962C8B-B14F-4D97-AF65-F5344CB8AC3E}">
        <p14:creationId xmlns:p14="http://schemas.microsoft.com/office/powerpoint/2010/main" val="3551186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F4127-8B1B-F7B2-6C6D-4D5AD4C771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3715E4-E15E-968E-066F-66669F7AF722}"/>
              </a:ext>
            </a:extLst>
          </p:cNvPr>
          <p:cNvSpPr>
            <a:spLocks noGrp="1"/>
          </p:cNvSpPr>
          <p:nvPr>
            <p:ph type="title"/>
          </p:nvPr>
        </p:nvSpPr>
        <p:spPr/>
        <p:txBody>
          <a:bodyPr/>
          <a:lstStyle/>
          <a:p>
            <a:r>
              <a:rPr lang="fr-FR" dirty="0"/>
              <a:t>Deux manifestations démoniaques de l’AT (2)</a:t>
            </a:r>
          </a:p>
        </p:txBody>
      </p:sp>
      <p:sp>
        <p:nvSpPr>
          <p:cNvPr id="4" name="Espace réservé du contenu 3">
            <a:extLst>
              <a:ext uri="{FF2B5EF4-FFF2-40B4-BE49-F238E27FC236}">
                <a16:creationId xmlns:a16="http://schemas.microsoft.com/office/drawing/2014/main" id="{78AD067F-CB67-9BC5-7B09-3EFBA659C71C}"/>
              </a:ext>
            </a:extLst>
          </p:cNvPr>
          <p:cNvSpPr>
            <a:spLocks noGrp="1"/>
          </p:cNvSpPr>
          <p:nvPr>
            <p:ph idx="1"/>
          </p:nvPr>
        </p:nvSpPr>
        <p:spPr/>
        <p:txBody>
          <a:bodyPr/>
          <a:lstStyle/>
          <a:p>
            <a:pPr marL="0" indent="0">
              <a:buNone/>
            </a:pPr>
            <a:r>
              <a:rPr lang="fr-FR" dirty="0"/>
              <a:t>1 Rois 22.21–24 </a:t>
            </a:r>
            <a:r>
              <a:rPr lang="fr-FR" baseline="30000" dirty="0"/>
              <a:t>21</a:t>
            </a:r>
            <a:r>
              <a:rPr lang="fr-FR" dirty="0"/>
              <a:t> Alors un esprit sortit, se tint devant l’Éternel et dit : Moi, je le séduirai. L’Éternel lui dit : Comment ? </a:t>
            </a:r>
            <a:r>
              <a:rPr lang="fr-FR" baseline="30000" dirty="0"/>
              <a:t>22</a:t>
            </a:r>
            <a:r>
              <a:rPr lang="fr-FR" dirty="0"/>
              <a:t> Je sortirai, répondit-il, et je deviendrai un esprit de mensonge dans la bouche de tous ses prophètes. L’Éternel dit : Tu le séduiras et tu réussiras bien à le séduire ; sors et fais ainsi ! </a:t>
            </a:r>
            <a:r>
              <a:rPr lang="fr-FR" baseline="30000" dirty="0"/>
              <a:t>23</a:t>
            </a:r>
            <a:r>
              <a:rPr lang="fr-FR" dirty="0"/>
              <a:t> Et maintenant, voici que l’Éternel a mis un esprit de mensonge dans la bouche de tous tes prophètes que voici ; et l’Éternel a décrété un malheur contre toi. </a:t>
            </a:r>
            <a:r>
              <a:rPr lang="fr-FR" baseline="30000" dirty="0"/>
              <a:t>24</a:t>
            </a:r>
            <a:r>
              <a:rPr lang="fr-FR" dirty="0"/>
              <a:t> Alors Sédécias, fils de </a:t>
            </a:r>
            <a:r>
              <a:rPr lang="fr-FR" dirty="0" err="1"/>
              <a:t>Kenaana</a:t>
            </a:r>
            <a:r>
              <a:rPr lang="fr-FR" dirty="0"/>
              <a:t>, s’approcha, frappa Michée sur la joue et dit : Par où l’Esprit de l’Éternel est-il sorti de moi pour te parler ? (cf. 2 </a:t>
            </a:r>
            <a:r>
              <a:rPr lang="fr-FR" dirty="0" err="1"/>
              <a:t>Chron</a:t>
            </a:r>
            <a:r>
              <a:rPr lang="fr-FR" dirty="0"/>
              <a:t> 18.20-22)</a:t>
            </a:r>
          </a:p>
        </p:txBody>
      </p:sp>
    </p:spTree>
    <p:extLst>
      <p:ext uri="{BB962C8B-B14F-4D97-AF65-F5344CB8AC3E}">
        <p14:creationId xmlns:p14="http://schemas.microsoft.com/office/powerpoint/2010/main" val="39578261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17722-E956-D57F-FFC0-8BF81C713E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6C901C-B083-B1D8-ACD6-45A6847D992E}"/>
              </a:ext>
            </a:extLst>
          </p:cNvPr>
          <p:cNvSpPr>
            <a:spLocks noGrp="1"/>
          </p:cNvSpPr>
          <p:nvPr>
            <p:ph type="title"/>
          </p:nvPr>
        </p:nvSpPr>
        <p:spPr/>
        <p:txBody>
          <a:bodyPr/>
          <a:lstStyle/>
          <a:p>
            <a:r>
              <a:rPr lang="fr-FR" dirty="0"/>
              <a:t>Synthèse et définitions préliminaires</a:t>
            </a:r>
          </a:p>
        </p:txBody>
      </p:sp>
      <p:sp>
        <p:nvSpPr>
          <p:cNvPr id="3" name="Espace réservé du contenu 2">
            <a:extLst>
              <a:ext uri="{FF2B5EF4-FFF2-40B4-BE49-F238E27FC236}">
                <a16:creationId xmlns:a16="http://schemas.microsoft.com/office/drawing/2014/main" id="{FB663CBD-C842-D304-6550-A911A333EC40}"/>
              </a:ext>
            </a:extLst>
          </p:cNvPr>
          <p:cNvSpPr>
            <a:spLocks noGrp="1"/>
          </p:cNvSpPr>
          <p:nvPr>
            <p:ph idx="1"/>
          </p:nvPr>
        </p:nvSpPr>
        <p:spPr/>
        <p:txBody>
          <a:bodyPr>
            <a:normAutofit lnSpcReduction="10000"/>
          </a:bodyPr>
          <a:lstStyle/>
          <a:p>
            <a:pPr lvl="0"/>
            <a:r>
              <a:rPr lang="fr-FR" sz="3200" dirty="0"/>
              <a:t>Le diable est à l’origine d’une vision altérée de la réalité. </a:t>
            </a:r>
          </a:p>
          <a:p>
            <a:pPr lvl="0"/>
            <a:r>
              <a:rPr lang="fr-FR" sz="3200" dirty="0"/>
              <a:t>Le diable et ses anges sont capables d’agir sur le monde matériel ou sensoriel. </a:t>
            </a:r>
          </a:p>
          <a:p>
            <a:pPr lvl="0"/>
            <a:r>
              <a:rPr lang="fr-FR" sz="3200" dirty="0"/>
              <a:t>Le diable et ses anges souhaitent s’intercaler entre Dieu et les hommes. </a:t>
            </a:r>
          </a:p>
          <a:p>
            <a:pPr lvl="0"/>
            <a:r>
              <a:rPr lang="fr-FR" sz="3200" dirty="0"/>
              <a:t>Le diable et ses anges font souffrir et mentent. </a:t>
            </a:r>
          </a:p>
          <a:p>
            <a:pPr lvl="0"/>
            <a:endParaRPr lang="fr-FR" sz="3200" dirty="0"/>
          </a:p>
          <a:p>
            <a:pPr lvl="0"/>
            <a:r>
              <a:rPr lang="fr-FR" sz="3200" dirty="0"/>
              <a:t>NB. Nous le verrons: ils restent soumis à la souveraineté divine</a:t>
            </a:r>
          </a:p>
          <a:p>
            <a:pPr marL="0" lvl="0" indent="0">
              <a:buNone/>
            </a:pPr>
            <a:endParaRPr lang="fr-FR" sz="3200" dirty="0"/>
          </a:p>
          <a:p>
            <a:endParaRPr lang="fr-FR" sz="3200" dirty="0"/>
          </a:p>
        </p:txBody>
      </p:sp>
    </p:spTree>
    <p:extLst>
      <p:ext uri="{BB962C8B-B14F-4D97-AF65-F5344CB8AC3E}">
        <p14:creationId xmlns:p14="http://schemas.microsoft.com/office/powerpoint/2010/main" val="16310078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3231F-6F8A-637E-5298-AF368E5E92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70C3FA-A482-30C2-78F4-398A949D6554}"/>
              </a:ext>
            </a:extLst>
          </p:cNvPr>
          <p:cNvSpPr>
            <a:spLocks noGrp="1"/>
          </p:cNvSpPr>
          <p:nvPr>
            <p:ph type="title"/>
          </p:nvPr>
        </p:nvSpPr>
        <p:spPr/>
        <p:txBody>
          <a:bodyPr/>
          <a:lstStyle/>
          <a:p>
            <a:r>
              <a:rPr lang="fr-FR" dirty="0"/>
              <a:t>Synthèse et définitions préliminaires</a:t>
            </a:r>
          </a:p>
        </p:txBody>
      </p:sp>
      <p:sp>
        <p:nvSpPr>
          <p:cNvPr id="3" name="Espace réservé du contenu 2">
            <a:extLst>
              <a:ext uri="{FF2B5EF4-FFF2-40B4-BE49-F238E27FC236}">
                <a16:creationId xmlns:a16="http://schemas.microsoft.com/office/drawing/2014/main" id="{2DEF12AA-114B-0BDE-6FAC-ED686DD79F70}"/>
              </a:ext>
            </a:extLst>
          </p:cNvPr>
          <p:cNvSpPr>
            <a:spLocks noGrp="1"/>
          </p:cNvSpPr>
          <p:nvPr>
            <p:ph idx="1"/>
          </p:nvPr>
        </p:nvSpPr>
        <p:spPr>
          <a:xfrm>
            <a:off x="838200" y="1825625"/>
            <a:ext cx="10515600" cy="4667250"/>
          </a:xfrm>
        </p:spPr>
        <p:txBody>
          <a:bodyPr>
            <a:normAutofit/>
          </a:bodyPr>
          <a:lstStyle/>
          <a:p>
            <a:pPr lvl="0"/>
            <a:r>
              <a:rPr lang="fr-FR" sz="3200" dirty="0"/>
              <a:t>Le diable est à l’origine d’une vision altérée de la réalité. </a:t>
            </a:r>
          </a:p>
          <a:p>
            <a:pPr lvl="0"/>
            <a:r>
              <a:rPr lang="fr-FR" sz="3200" dirty="0"/>
              <a:t>Le diable et ses anges sont capables d’agir sur le monde matériel ou sensoriel. </a:t>
            </a:r>
          </a:p>
          <a:p>
            <a:pPr lvl="0"/>
            <a:r>
              <a:rPr lang="fr-FR" sz="3200" dirty="0"/>
              <a:t>Le diable et ses anges souhaitent s’intercaler entre Dieu et les hommes. </a:t>
            </a:r>
          </a:p>
          <a:p>
            <a:pPr lvl="0"/>
            <a:r>
              <a:rPr lang="fr-FR" sz="3200" dirty="0"/>
              <a:t>Le diable et ses anges font souffrir et mentent. </a:t>
            </a:r>
          </a:p>
          <a:p>
            <a:r>
              <a:rPr lang="fr-FR" sz="3200" dirty="0"/>
              <a:t>La magie (sorcellerie) est l’un des outils des démons pour </a:t>
            </a:r>
            <a:r>
              <a:rPr lang="fr-FR" sz="3200" b="1" dirty="0"/>
              <a:t>« </a:t>
            </a:r>
            <a:r>
              <a:rPr lang="fr-FR" sz="3200" b="1" dirty="0">
                <a:solidFill>
                  <a:srgbClr val="FFC000"/>
                </a:solidFill>
              </a:rPr>
              <a:t>une interaction illégitime avec l’au-delà</a:t>
            </a:r>
            <a:r>
              <a:rPr lang="fr-FR" sz="3200" b="1" dirty="0"/>
              <a:t> ».</a:t>
            </a:r>
            <a:r>
              <a:rPr lang="fr-FR" sz="3200" dirty="0"/>
              <a:t> </a:t>
            </a:r>
          </a:p>
          <a:p>
            <a:pPr marL="0" lvl="0" indent="0">
              <a:buNone/>
            </a:pPr>
            <a:endParaRPr lang="fr-FR" sz="3200" dirty="0"/>
          </a:p>
          <a:p>
            <a:endParaRPr lang="fr-FR" sz="3200" dirty="0"/>
          </a:p>
        </p:txBody>
      </p:sp>
      <p:sp>
        <p:nvSpPr>
          <p:cNvPr id="4" name="Rectangle 3">
            <a:extLst>
              <a:ext uri="{FF2B5EF4-FFF2-40B4-BE49-F238E27FC236}">
                <a16:creationId xmlns:a16="http://schemas.microsoft.com/office/drawing/2014/main" id="{9BAFEB88-3F96-1F07-037A-E9CE4CA01A96}"/>
              </a:ext>
            </a:extLst>
          </p:cNvPr>
          <p:cNvSpPr/>
          <p:nvPr/>
        </p:nvSpPr>
        <p:spPr>
          <a:xfrm>
            <a:off x="466928" y="4940293"/>
            <a:ext cx="11264629" cy="1056470"/>
          </a:xfrm>
          <a:prstGeom prst="rect">
            <a:avLst/>
          </a:prstGeom>
          <a:noFill/>
          <a:ln w="635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05379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916729-F720-800A-3273-AA8C311BC279}"/>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4995899-3E0A-8CB1-0FBA-18FF2BCEA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B066E73C-9F8C-DC3A-EBBA-6FCBEDF2E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1EF26F9-A0CF-629B-0367-3FB8791D1AD0}"/>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dirty="0">
                <a:solidFill>
                  <a:srgbClr val="FFFFFF"/>
                </a:solidFill>
                <a:latin typeface="+mj-lt"/>
                <a:ea typeface="+mj-ea"/>
                <a:cs typeface="+mj-cs"/>
              </a:rPr>
              <a:t>Le monde des esprits</a:t>
            </a:r>
          </a:p>
        </p:txBody>
      </p:sp>
      <p:grpSp>
        <p:nvGrpSpPr>
          <p:cNvPr id="29" name="Group 28">
            <a:extLst>
              <a:ext uri="{FF2B5EF4-FFF2-40B4-BE49-F238E27FC236}">
                <a16:creationId xmlns:a16="http://schemas.microsoft.com/office/drawing/2014/main" id="{F5E85109-EC2D-E303-3A77-D126CE142B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EF4F05E3-DC73-43E1-BD77-7F1F57CCC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FE3B0A45-2E60-58BE-DD86-F380AC8BD9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504F606A-A10A-299E-E633-47DA862434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2498066E-7002-FB7E-1A71-E786DD70DB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1F73B270-64AE-99DB-2D21-E69A616E1424}"/>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03328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409C58F3-54E3-4776-CEBB-A4B125192C30}"/>
              </a:ext>
            </a:extLst>
          </p:cNvPr>
          <p:cNvGraphicFramePr/>
          <p:nvPr>
            <p:extLst>
              <p:ext uri="{D42A27DB-BD31-4B8C-83A1-F6EECF244321}">
                <p14:modId xmlns:p14="http://schemas.microsoft.com/office/powerpoint/2010/main" val="3091550725"/>
              </p:ext>
            </p:extLst>
          </p:nvPr>
        </p:nvGraphicFramePr>
        <p:xfrm>
          <a:off x="0" y="432262"/>
          <a:ext cx="12192000" cy="6425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621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8B497-F4D4-6FA0-E72D-A5144FE60B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77EEF01-CE99-A67C-1350-F61515A17857}"/>
              </a:ext>
            </a:extLst>
          </p:cNvPr>
          <p:cNvSpPr/>
          <p:nvPr/>
        </p:nvSpPr>
        <p:spPr>
          <a:xfrm>
            <a:off x="552206" y="276387"/>
            <a:ext cx="10968067" cy="4985980"/>
          </a:xfrm>
          <a:prstGeom prst="rect">
            <a:avLst/>
          </a:prstGeom>
          <a:noFill/>
        </p:spPr>
        <p:txBody>
          <a:bodyPr wrap="none" lIns="91440" tIns="45720" rIns="91440" bIns="45720">
            <a:spAutoFit/>
          </a:bodyPr>
          <a:lstStyle/>
          <a:p>
            <a:r>
              <a:rPr lang="fr-FR" sz="7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La magie </a:t>
            </a:r>
            <a:r>
              <a:rPr lang="fr-FR"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va… </a:t>
            </a:r>
            <a:endPar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endPar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De la simple croyance</a:t>
            </a:r>
            <a:r>
              <a:rPr lang="fr-FR"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(juste ou fausse!)…</a:t>
            </a:r>
          </a:p>
          <a:p>
            <a:endPar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endParaRPr lang="fr-FR"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r"/>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à l’intervention de forces réelles.</a:t>
            </a:r>
          </a:p>
        </p:txBody>
      </p:sp>
    </p:spTree>
    <p:extLst>
      <p:ext uri="{BB962C8B-B14F-4D97-AF65-F5344CB8AC3E}">
        <p14:creationId xmlns:p14="http://schemas.microsoft.com/office/powerpoint/2010/main" val="1491876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66B72-BC53-2810-76CB-ED341AEE225E}"/>
            </a:ext>
          </a:extLst>
        </p:cNvPr>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79A6CEF6-57AA-10E1-717C-8B7414E62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2983B2D0-84BA-EE54-AFBA-ECCF8BB4D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24905"/>
          <a:stretch>
            <a:fillRect/>
          </a:stretch>
        </p:blipFill>
        <p:spPr bwMode="auto">
          <a:xfrm>
            <a:off x="-1" y="10"/>
            <a:ext cx="6096001"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eut inclure: Une personne portant une robe noire à capuche avec des bordures dorées se tient dans un environnement forestier. La robe a une longue forme fluide et est cintrée à la taille. La personne tient un petit objet en bois dans ses mains.">
            <a:extLst>
              <a:ext uri="{FF2B5EF4-FFF2-40B4-BE49-F238E27FC236}">
                <a16:creationId xmlns:a16="http://schemas.microsoft.com/office/drawing/2014/main" id="{52817796-D66D-C34C-4328-A738F85766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133"/>
          <a:stretch>
            <a:fillRect/>
          </a:stretch>
        </p:blipFill>
        <p:spPr bwMode="auto">
          <a:xfrm>
            <a:off x="6094476" y="10"/>
            <a:ext cx="6094477"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9F69D35F-13D6-0F29-2999-8DA8255E7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Rectangle: Rounded Corners 1038">
            <a:extLst>
              <a:ext uri="{FF2B5EF4-FFF2-40B4-BE49-F238E27FC236}">
                <a16:creationId xmlns:a16="http://schemas.microsoft.com/office/drawing/2014/main" id="{6E8FFEFC-E503-AFA6-9F03-38391934A8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pic>
        <p:nvPicPr>
          <p:cNvPr id="1032" name="Picture 8" descr="Egyptologist Walter Bryan Emery">
            <a:extLst>
              <a:ext uri="{FF2B5EF4-FFF2-40B4-BE49-F238E27FC236}">
                <a16:creationId xmlns:a16="http://schemas.microsoft.com/office/drawing/2014/main" id="{B3A493B9-5482-9493-6B58-60C3BE7BD1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7475" y="0"/>
            <a:ext cx="6875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D757172-FBD2-E41F-360E-5CCF8C6E1108}"/>
              </a:ext>
            </a:extLst>
          </p:cNvPr>
          <p:cNvSpPr/>
          <p:nvPr/>
        </p:nvSpPr>
        <p:spPr>
          <a:xfrm>
            <a:off x="559100" y="3889420"/>
            <a:ext cx="9079991" cy="1203742"/>
          </a:xfrm>
          <a:prstGeom prst="rect">
            <a:avLst/>
          </a:prstGeom>
          <a:solidFill>
            <a:schemeClr val="bg2">
              <a:lumMod val="50000"/>
              <a:alpha val="78069"/>
            </a:schemeClr>
          </a:solidFill>
        </p:spPr>
        <p:txBody>
          <a:bodyPr vert="horz" lIns="91440" tIns="45720" rIns="91440" bIns="45720" rtlCol="0" anchor="b">
            <a:normAutofit/>
          </a:bodyPr>
          <a:lstStyle/>
          <a:p>
            <a:pPr>
              <a:lnSpc>
                <a:spcPct val="90000"/>
              </a:lnSpc>
              <a:spcBef>
                <a:spcPct val="0"/>
              </a:spcBef>
              <a:spcAft>
                <a:spcPts val="600"/>
              </a:spcAft>
            </a:pPr>
            <a:r>
              <a:rPr lang="en-US" sz="7200" b="1" kern="1200"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latin typeface="+mj-lt"/>
                <a:ea typeface="+mj-ea"/>
                <a:cs typeface="+mj-cs"/>
              </a:rPr>
              <a:t>Perception vs. </a:t>
            </a:r>
            <a:r>
              <a:rPr lang="en-US" sz="7200" b="1" kern="1200" cap="none" spc="0" dirty="0" err="1">
                <a:ln w="10160">
                  <a:solidFill>
                    <a:schemeClr val="accent5"/>
                  </a:solidFill>
                  <a:prstDash val="solid"/>
                </a:ln>
                <a:solidFill>
                  <a:schemeClr val="bg1"/>
                </a:solidFill>
                <a:effectLst>
                  <a:outerShdw blurRad="38100" dist="22860" dir="5400000" algn="tl" rotWithShape="0">
                    <a:srgbClr val="000000">
                      <a:alpha val="30000"/>
                    </a:srgbClr>
                  </a:outerShdw>
                </a:effectLst>
                <a:latin typeface="+mj-lt"/>
                <a:ea typeface="+mj-ea"/>
                <a:cs typeface="+mj-cs"/>
              </a:rPr>
              <a:t>Réalité</a:t>
            </a:r>
            <a:r>
              <a:rPr lang="en-US" sz="7200" b="1" kern="1200"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latin typeface="+mj-lt"/>
                <a:ea typeface="+mj-ea"/>
                <a:cs typeface="+mj-cs"/>
              </a:rPr>
              <a:t> </a:t>
            </a:r>
          </a:p>
        </p:txBody>
      </p:sp>
    </p:spTree>
    <p:extLst>
      <p:ext uri="{BB962C8B-B14F-4D97-AF65-F5344CB8AC3E}">
        <p14:creationId xmlns:p14="http://schemas.microsoft.com/office/powerpoint/2010/main" val="4058155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B738F-2241-C41B-29AB-16D9C137E8F5}"/>
            </a:ext>
          </a:extLst>
        </p:cNvPr>
        <p:cNvGrpSpPr/>
        <p:nvPr/>
      </p:nvGrpSpPr>
      <p:grpSpPr>
        <a:xfrm>
          <a:off x="0" y="0"/>
          <a:ext cx="0" cy="0"/>
          <a:chOff x="0" y="0"/>
          <a:chExt cx="0" cy="0"/>
        </a:xfrm>
      </p:grpSpPr>
      <p:pic>
        <p:nvPicPr>
          <p:cNvPr id="6" name="Espace réservé du contenu 5" descr="Une image contenant vase, plante d’intérieur, pot de fleurs, Plats et corbeilles&#10;&#10;Description générée automatiquement">
            <a:extLst>
              <a:ext uri="{FF2B5EF4-FFF2-40B4-BE49-F238E27FC236}">
                <a16:creationId xmlns:a16="http://schemas.microsoft.com/office/drawing/2014/main" id="{A93D90C3-DCF7-92EF-0964-E44680980242}"/>
              </a:ext>
            </a:extLst>
          </p:cNvPr>
          <p:cNvPicPr>
            <a:picLocks noGrp="1" noChangeAspect="1"/>
          </p:cNvPicPr>
          <p:nvPr>
            <p:ph sz="half" idx="2"/>
          </p:nvPr>
        </p:nvPicPr>
        <p:blipFill rotWithShape="1">
          <a:blip r:embed="rId2">
            <a:alphaModFix amt="59000"/>
          </a:blip>
          <a:srcRect t="9350" b="6019"/>
          <a:stretch/>
        </p:blipFill>
        <p:spPr>
          <a:xfrm>
            <a:off x="20" y="-7624"/>
            <a:ext cx="12191981" cy="6887365"/>
          </a:xfrm>
          <a:prstGeom prst="rect">
            <a:avLst/>
          </a:prstGeom>
        </p:spPr>
      </p:pic>
      <p:sp>
        <p:nvSpPr>
          <p:cNvPr id="7" name="Rectangle 6">
            <a:extLst>
              <a:ext uri="{FF2B5EF4-FFF2-40B4-BE49-F238E27FC236}">
                <a16:creationId xmlns:a16="http://schemas.microsoft.com/office/drawing/2014/main" id="{ED4C2CDB-7CEA-AF87-1E46-1FD84C524F66}"/>
              </a:ext>
            </a:extLst>
          </p:cNvPr>
          <p:cNvSpPr/>
          <p:nvPr/>
        </p:nvSpPr>
        <p:spPr>
          <a:xfrm>
            <a:off x="8568552" y="4129929"/>
            <a:ext cx="2579104" cy="923330"/>
          </a:xfrm>
          <a:prstGeom prst="rect">
            <a:avLst/>
          </a:prstGeom>
          <a:noFill/>
        </p:spPr>
        <p:txBody>
          <a:bodyPr wrap="none" lIns="91440" tIns="45720" rIns="91440" bIns="45720">
            <a:spAutoFit/>
          </a:bodyPr>
          <a:lstStyle/>
          <a:p>
            <a:pPr algn="ctr"/>
            <a:r>
              <a:rPr lang="fr-FR" sz="5400" b="0" i="1" cap="none" spc="0" dirty="0">
                <a:ln w="0"/>
                <a:solidFill>
                  <a:schemeClr val="tx1"/>
                </a:solidFill>
                <a:effectLst>
                  <a:outerShdw blurRad="38100" dist="19050" dir="2700000" algn="tl" rotWithShape="0">
                    <a:schemeClr val="dk1">
                      <a:alpha val="40000"/>
                    </a:schemeClr>
                  </a:outerShdw>
                </a:effectLst>
              </a:rPr>
              <a:t>Pause </a:t>
            </a:r>
            <a:r>
              <a:rPr lang="fr-FR" sz="5400" b="0" i="1" cap="none" spc="0" dirty="0">
                <a:ln w="0"/>
                <a:solidFill>
                  <a:schemeClr val="tx1"/>
                </a:solidFill>
                <a:effectLst>
                  <a:outerShdw blurRad="38100" dist="19050" dir="2700000" algn="tl" rotWithShape="0">
                    <a:schemeClr val="dk1">
                      <a:alpha val="40000"/>
                    </a:schemeClr>
                  </a:outerShdw>
                </a:effectLst>
                <a:sym typeface="Wingdings" pitchFamily="2" charset="2"/>
              </a:rPr>
              <a:t></a:t>
            </a:r>
            <a:endParaRPr lang="fr-FR" sz="5400" b="0" i="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926947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58E987-B163-DE80-5D74-55B436C8E171}"/>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7ED583B-32CC-A25C-B90F-734307D1C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923FC28-4B7A-289F-2EAA-E031F23E8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AD92876-07EF-8D0B-08AE-BC0473C52B04}"/>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dirty="0">
                <a:solidFill>
                  <a:srgbClr val="FFFFFF"/>
                </a:solidFill>
                <a:latin typeface="+mj-lt"/>
                <a:ea typeface="+mj-ea"/>
                <a:cs typeface="+mj-cs"/>
              </a:rPr>
              <a:t>Le monde des esprits</a:t>
            </a:r>
          </a:p>
        </p:txBody>
      </p:sp>
      <p:grpSp>
        <p:nvGrpSpPr>
          <p:cNvPr id="29" name="Group 28">
            <a:extLst>
              <a:ext uri="{FF2B5EF4-FFF2-40B4-BE49-F238E27FC236}">
                <a16:creationId xmlns:a16="http://schemas.microsoft.com/office/drawing/2014/main" id="{B2D899AF-6D42-3DCD-1852-5B2F5C2103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0630EB0D-9F6D-22E2-DB1E-89E1CAB4F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6004060F-0CFC-F6C3-4A7E-2060E6B279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6E616477-031B-16CA-0F8A-F65009D65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1281ACFF-EE60-CDDF-589E-0CFB38251A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1DAD03BF-F368-B7F1-EE1E-531F3422061E}"/>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89017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1C0B84-65B6-9C46-B9FE-1CE6FA5FD458}"/>
              </a:ext>
            </a:extLst>
          </p:cNvPr>
          <p:cNvSpPr>
            <a:spLocks noGrp="1"/>
          </p:cNvSpPr>
          <p:nvPr>
            <p:ph type="title"/>
          </p:nvPr>
        </p:nvSpPr>
        <p:spPr/>
        <p:txBody>
          <a:bodyPr/>
          <a:lstStyle/>
          <a:p>
            <a:r>
              <a:rPr lang="fr-FR" dirty="0"/>
              <a:t>La prohibition de Deutéronome 18</a:t>
            </a:r>
          </a:p>
        </p:txBody>
      </p:sp>
      <p:sp>
        <p:nvSpPr>
          <p:cNvPr id="3" name="Espace réservé du contenu 2">
            <a:extLst>
              <a:ext uri="{FF2B5EF4-FFF2-40B4-BE49-F238E27FC236}">
                <a16:creationId xmlns:a16="http://schemas.microsoft.com/office/drawing/2014/main" id="{377D6638-0893-F04F-8827-B70A3215AE04}"/>
              </a:ext>
            </a:extLst>
          </p:cNvPr>
          <p:cNvSpPr>
            <a:spLocks noGrp="1"/>
          </p:cNvSpPr>
          <p:nvPr>
            <p:ph idx="1"/>
          </p:nvPr>
        </p:nvSpPr>
        <p:spPr/>
        <p:txBody>
          <a:bodyPr>
            <a:normAutofit lnSpcReduction="10000"/>
          </a:bodyPr>
          <a:lstStyle/>
          <a:p>
            <a:pPr rtl="1">
              <a:buFontTx/>
              <a:buChar char="-"/>
            </a:pPr>
            <a:r>
              <a:rPr lang="fr-FR" dirty="0"/>
              <a:t>- 18.1-8: les droits des sacrificateurs et des Lévites</a:t>
            </a:r>
          </a:p>
          <a:p>
            <a:pPr rtl="1">
              <a:buFontTx/>
              <a:buChar char="-"/>
            </a:pPr>
            <a:r>
              <a:rPr lang="fr-FR" dirty="0"/>
              <a:t>- </a:t>
            </a:r>
            <a:r>
              <a:rPr lang="fr-FR" dirty="0">
                <a:solidFill>
                  <a:schemeClr val="accent4"/>
                </a:solidFill>
              </a:rPr>
              <a:t>18.9-14: la prohibition de l’occultisme</a:t>
            </a:r>
          </a:p>
          <a:p>
            <a:pPr rtl="1">
              <a:buFontTx/>
              <a:buChar char="-"/>
            </a:pPr>
            <a:r>
              <a:rPr lang="fr-FR" dirty="0"/>
              <a:t>- 18.15-22: l’annonce du véritable prophète qui vient</a:t>
            </a:r>
          </a:p>
          <a:p>
            <a:pPr marL="0" indent="0" rtl="1">
              <a:buNone/>
            </a:pPr>
            <a:r>
              <a:rPr lang="fr-FR" dirty="0"/>
              <a:t>(</a:t>
            </a:r>
            <a:r>
              <a:rPr lang="fr-FR" dirty="0" err="1"/>
              <a:t>comp</a:t>
            </a:r>
            <a:r>
              <a:rPr lang="fr-FR" dirty="0"/>
              <a:t>. 1 Co 12.1-3):</a:t>
            </a:r>
          </a:p>
          <a:p>
            <a:pPr marL="0" indent="0" rtl="1">
              <a:buNone/>
            </a:pPr>
            <a:r>
              <a:rPr lang="fr-FR" dirty="0"/>
              <a:t> </a:t>
            </a:r>
          </a:p>
          <a:p>
            <a:pPr marL="0" indent="0" algn="r" rtl="1">
              <a:buNone/>
            </a:pPr>
            <a:r>
              <a:rPr lang="ar-SA" sz="4400" baseline="30000" dirty="0"/>
              <a:t>10</a:t>
            </a:r>
            <a:r>
              <a:rPr lang="ar-SA" sz="4400" dirty="0"/>
              <a:t> </a:t>
            </a:r>
            <a:r>
              <a:rPr lang="he-IL" sz="4400" dirty="0" err="1"/>
              <a:t>לֹֽא־יִמָּצֵ֣א</a:t>
            </a:r>
            <a:r>
              <a:rPr lang="he-IL" sz="4400" dirty="0"/>
              <a:t> בְךָ֔ מַעֲבִ֥יר </a:t>
            </a:r>
            <a:r>
              <a:rPr lang="he-IL" sz="4400" dirty="0" err="1"/>
              <a:t>בְּנֽוֹ־וּבִתּ֖ו</a:t>
            </a:r>
            <a:r>
              <a:rPr lang="he-IL" sz="4400" dirty="0"/>
              <a:t>ֹ בָּאֵ֑שׁ קֹסֵ֣ם קְסָמִ֔ים מְעוֹנֵ֥ן וּמְנַחֵ֖שׁ וּמְכַשֵּֽׁף׃ </a:t>
            </a:r>
            <a:br>
              <a:rPr lang="fr-FR" sz="4400" dirty="0"/>
            </a:br>
            <a:r>
              <a:rPr lang="ar-SA" sz="4400" baseline="30000" dirty="0"/>
              <a:t>11</a:t>
            </a:r>
            <a:r>
              <a:rPr lang="ar-SA" sz="4400" dirty="0"/>
              <a:t> </a:t>
            </a:r>
            <a:r>
              <a:rPr lang="he-IL" sz="4400" dirty="0"/>
              <a:t>וְחֹבֵ֖ר חָ֑בֶר וְשֹׁאֵ֥ל אוֹב֙ וְיִדְּעֹנִ֔י וְדֹרֵ֖שׁ </a:t>
            </a:r>
            <a:r>
              <a:rPr lang="he-IL" sz="4400" dirty="0" err="1"/>
              <a:t>אֶל־הַמֵּתִֽים</a:t>
            </a:r>
            <a:r>
              <a:rPr lang="he-IL" sz="4400" dirty="0"/>
              <a:t>׃ </a:t>
            </a:r>
            <a:endParaRPr lang="fr-FR" sz="4400" dirty="0"/>
          </a:p>
          <a:p>
            <a:pPr marL="0" indent="0">
              <a:buNone/>
            </a:pPr>
            <a:endParaRPr lang="fr-FR" dirty="0"/>
          </a:p>
        </p:txBody>
      </p:sp>
    </p:spTree>
    <p:extLst>
      <p:ext uri="{BB962C8B-B14F-4D97-AF65-F5344CB8AC3E}">
        <p14:creationId xmlns:p14="http://schemas.microsoft.com/office/powerpoint/2010/main" val="8788648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16A1148-4A0B-C603-7A19-E077D4836951}"/>
              </a:ext>
            </a:extLst>
          </p:cNvPr>
          <p:cNvSpPr>
            <a:spLocks noGrp="1"/>
          </p:cNvSpPr>
          <p:nvPr>
            <p:ph idx="1"/>
          </p:nvPr>
        </p:nvSpPr>
        <p:spPr>
          <a:xfrm>
            <a:off x="838200" y="538850"/>
            <a:ext cx="6436057" cy="6149332"/>
          </a:xfrm>
        </p:spPr>
        <p:txBody>
          <a:bodyPr>
            <a:normAutofit lnSpcReduction="10000"/>
          </a:bodyPr>
          <a:lstStyle/>
          <a:p>
            <a:pPr marL="0" marR="0" indent="0">
              <a:lnSpc>
                <a:spcPct val="115000"/>
              </a:lnSpc>
              <a:spcBef>
                <a:spcPts val="0"/>
              </a:spcBef>
              <a:spcAft>
                <a:spcPts val="1000"/>
              </a:spcAft>
              <a:buNone/>
            </a:pPr>
            <a:r>
              <a:rPr lang="fr-FR" sz="2400" u="none" strike="noStrike" baseline="30000" dirty="0">
                <a:effectLst/>
                <a:latin typeface="Calibri" panose="020F0502020204030204" pitchFamily="34" charset="0"/>
              </a:rPr>
              <a:t>9</a:t>
            </a:r>
            <a:r>
              <a:rPr lang="fr-FR" sz="2400" u="none" strike="noStrike" dirty="0">
                <a:effectLst/>
                <a:latin typeface="Calibri" panose="020F0502020204030204" pitchFamily="34" charset="0"/>
              </a:rPr>
              <a:t> </a:t>
            </a:r>
            <a:r>
              <a:rPr lang="fr-FR" sz="2400" dirty="0">
                <a:effectLst/>
                <a:latin typeface="Calibri" panose="020F0502020204030204" pitchFamily="34" charset="0"/>
              </a:rPr>
              <a:t>Lorsque tu seras entré dans le pays que l’Éternel, ton Dieu, te donne, tu n’apprendras pas à imiter les pratiques horribles de ces nations-là. </a:t>
            </a:r>
            <a:r>
              <a:rPr lang="fr-FR" sz="2400" u="none" strike="noStrike" baseline="30000" dirty="0">
                <a:effectLst/>
                <a:latin typeface="Calibri" panose="020F0502020204030204" pitchFamily="34" charset="0"/>
              </a:rPr>
              <a:t>10</a:t>
            </a:r>
            <a:r>
              <a:rPr lang="fr-FR" sz="2400" u="none" strike="noStrike" dirty="0">
                <a:effectLst/>
                <a:latin typeface="Calibri" panose="020F0502020204030204" pitchFamily="34" charset="0"/>
              </a:rPr>
              <a:t> </a:t>
            </a:r>
            <a:r>
              <a:rPr lang="fr-FR" sz="2400" dirty="0">
                <a:effectLst/>
                <a:latin typeface="Calibri" panose="020F0502020204030204" pitchFamily="34" charset="0"/>
              </a:rPr>
              <a:t>Qu’on ne trouve chez toi personne qui fasse passer </a:t>
            </a:r>
            <a:r>
              <a:rPr lang="fr-FR" sz="2400" dirty="0">
                <a:solidFill>
                  <a:schemeClr val="accent4"/>
                </a:solidFill>
                <a:effectLst/>
                <a:latin typeface="Calibri" panose="020F0502020204030204" pitchFamily="34" charset="0"/>
              </a:rPr>
              <a:t>son fils ou sa fille par le feu</a:t>
            </a:r>
            <a:r>
              <a:rPr lang="fr-FR" sz="2400" dirty="0">
                <a:effectLst/>
                <a:latin typeface="Calibri" panose="020F0502020204030204" pitchFamily="34" charset="0"/>
              </a:rPr>
              <a:t>, personne qui se livre à la </a:t>
            </a:r>
            <a:r>
              <a:rPr lang="fr-FR" sz="2400" dirty="0">
                <a:solidFill>
                  <a:schemeClr val="accent4"/>
                </a:solidFill>
                <a:effectLst/>
                <a:latin typeface="Calibri" panose="020F0502020204030204" pitchFamily="34" charset="0"/>
              </a:rPr>
              <a:t>divination</a:t>
            </a:r>
            <a:r>
              <a:rPr lang="fr-FR" sz="2400" dirty="0">
                <a:effectLst/>
                <a:latin typeface="Calibri" panose="020F0502020204030204" pitchFamily="34" charset="0"/>
              </a:rPr>
              <a:t>, qui tire des </a:t>
            </a:r>
            <a:r>
              <a:rPr lang="fr-FR" sz="2400" dirty="0">
                <a:solidFill>
                  <a:schemeClr val="accent4"/>
                </a:solidFill>
                <a:effectLst/>
                <a:latin typeface="Calibri" panose="020F0502020204030204" pitchFamily="34" charset="0"/>
              </a:rPr>
              <a:t>présages</a:t>
            </a:r>
            <a:r>
              <a:rPr lang="fr-FR" sz="2400" dirty="0">
                <a:effectLst/>
                <a:latin typeface="Calibri" panose="020F0502020204030204" pitchFamily="34" charset="0"/>
              </a:rPr>
              <a:t>, qui ait recours à des </a:t>
            </a:r>
            <a:r>
              <a:rPr lang="fr-FR" sz="2400" dirty="0">
                <a:solidFill>
                  <a:schemeClr val="accent4"/>
                </a:solidFill>
                <a:effectLst/>
                <a:latin typeface="Calibri" panose="020F0502020204030204" pitchFamily="34" charset="0"/>
              </a:rPr>
              <a:t>techniques occultes</a:t>
            </a:r>
            <a:r>
              <a:rPr lang="fr-FR" sz="2400" dirty="0">
                <a:effectLst/>
                <a:latin typeface="Calibri" panose="020F0502020204030204" pitchFamily="34" charset="0"/>
              </a:rPr>
              <a:t> ou à la </a:t>
            </a:r>
            <a:r>
              <a:rPr lang="fr-FR" sz="2400" dirty="0">
                <a:solidFill>
                  <a:schemeClr val="accent4"/>
                </a:solidFill>
                <a:effectLst/>
                <a:latin typeface="Calibri" panose="020F0502020204030204" pitchFamily="34" charset="0"/>
              </a:rPr>
              <a:t>sorcellerie</a:t>
            </a:r>
            <a:r>
              <a:rPr lang="fr-FR" sz="2400" dirty="0">
                <a:effectLst/>
                <a:latin typeface="Calibri" panose="020F0502020204030204" pitchFamily="34" charset="0"/>
              </a:rPr>
              <a:t>, </a:t>
            </a:r>
            <a:r>
              <a:rPr lang="fr-FR" sz="2400" u="none" strike="noStrike" baseline="30000" dirty="0">
                <a:effectLst/>
                <a:latin typeface="Calibri" panose="020F0502020204030204" pitchFamily="34" charset="0"/>
              </a:rPr>
              <a:t>11</a:t>
            </a:r>
            <a:r>
              <a:rPr lang="fr-FR" sz="2400" u="none" strike="noStrike" dirty="0">
                <a:effectLst/>
                <a:latin typeface="Calibri" panose="020F0502020204030204" pitchFamily="34" charset="0"/>
              </a:rPr>
              <a:t> </a:t>
            </a:r>
            <a:r>
              <a:rPr lang="fr-FR" sz="2400" dirty="0">
                <a:effectLst/>
                <a:latin typeface="Calibri" panose="020F0502020204030204" pitchFamily="34" charset="0"/>
              </a:rPr>
              <a:t>qui </a:t>
            </a:r>
            <a:r>
              <a:rPr lang="fr-FR" sz="2400" dirty="0">
                <a:solidFill>
                  <a:schemeClr val="accent4"/>
                </a:solidFill>
                <a:effectLst/>
                <a:latin typeface="Calibri" panose="020F0502020204030204" pitchFamily="34" charset="0"/>
              </a:rPr>
              <a:t>jette des sorts</a:t>
            </a:r>
            <a:r>
              <a:rPr lang="fr-FR" sz="2400" dirty="0">
                <a:effectLst/>
                <a:latin typeface="Calibri" panose="020F0502020204030204" pitchFamily="34" charset="0"/>
              </a:rPr>
              <a:t>, personne qui consulte ceux qui </a:t>
            </a:r>
            <a:r>
              <a:rPr lang="fr-FR" sz="2400" dirty="0">
                <a:solidFill>
                  <a:schemeClr val="accent4"/>
                </a:solidFill>
                <a:effectLst/>
                <a:latin typeface="Calibri" panose="020F0502020204030204" pitchFamily="34" charset="0"/>
              </a:rPr>
              <a:t>évoquent les esprits ou prédisent l’avenir</a:t>
            </a:r>
            <a:r>
              <a:rPr lang="fr-FR" sz="2400" dirty="0">
                <a:effectLst/>
                <a:latin typeface="Calibri" panose="020F0502020204030204" pitchFamily="34" charset="0"/>
              </a:rPr>
              <a:t>, personne qui </a:t>
            </a:r>
            <a:r>
              <a:rPr lang="fr-FR" sz="2400" dirty="0">
                <a:solidFill>
                  <a:schemeClr val="accent4"/>
                </a:solidFill>
                <a:effectLst/>
                <a:latin typeface="Calibri" panose="020F0502020204030204" pitchFamily="34" charset="0"/>
              </a:rPr>
              <a:t>interroge les morts</a:t>
            </a:r>
            <a:r>
              <a:rPr lang="fr-FR" sz="2400" dirty="0">
                <a:effectLst/>
                <a:latin typeface="Calibri" panose="020F0502020204030204" pitchFamily="34" charset="0"/>
              </a:rPr>
              <a:t>. </a:t>
            </a:r>
            <a:r>
              <a:rPr lang="fr-FR" sz="2400" u="none" strike="noStrike" baseline="30000" dirty="0">
                <a:effectLst/>
                <a:latin typeface="Calibri" panose="020F0502020204030204" pitchFamily="34" charset="0"/>
              </a:rPr>
              <a:t>12</a:t>
            </a:r>
            <a:r>
              <a:rPr lang="fr-FR" sz="2400" u="none" strike="noStrike" dirty="0">
                <a:effectLst/>
                <a:latin typeface="Calibri" panose="020F0502020204030204" pitchFamily="34" charset="0"/>
              </a:rPr>
              <a:t> </a:t>
            </a:r>
            <a:r>
              <a:rPr lang="fr-FR" sz="2400" dirty="0">
                <a:effectLst/>
                <a:latin typeface="Calibri" panose="020F0502020204030204" pitchFamily="34" charset="0"/>
              </a:rPr>
              <a:t>En effet, quiconque se livre à ces pratiques est en horreur à l’Éternel ; et c’est à cause de ces horreurs que l’Éternel, ton Dieu, va déposséder ces nations devant toi. </a:t>
            </a:r>
          </a:p>
          <a:p>
            <a:pPr marL="0" marR="0" indent="0">
              <a:lnSpc>
                <a:spcPct val="115000"/>
              </a:lnSpc>
              <a:spcBef>
                <a:spcPts val="0"/>
              </a:spcBef>
              <a:spcAft>
                <a:spcPts val="1000"/>
              </a:spcAft>
              <a:buNone/>
            </a:pPr>
            <a:r>
              <a:rPr lang="fr-FR" sz="2400" dirty="0" err="1">
                <a:effectLst/>
                <a:latin typeface="Calibri" panose="020F0502020204030204" pitchFamily="34" charset="0"/>
              </a:rPr>
              <a:t>Dt</a:t>
            </a:r>
            <a:r>
              <a:rPr lang="fr-FR" sz="2400" dirty="0">
                <a:effectLst/>
                <a:latin typeface="Calibri" panose="020F0502020204030204" pitchFamily="34" charset="0"/>
              </a:rPr>
              <a:t> 18.9–12 </a:t>
            </a:r>
            <a:r>
              <a:rPr lang="fr-FR" sz="2400" dirty="0">
                <a:latin typeface="Calibri" panose="020F0502020204030204" pitchFamily="34" charset="0"/>
              </a:rPr>
              <a:t>(cf. Ex 22.17, </a:t>
            </a:r>
            <a:r>
              <a:rPr lang="fr-FR" sz="2400" dirty="0" err="1">
                <a:latin typeface="Calibri" panose="020F0502020204030204" pitchFamily="34" charset="0"/>
              </a:rPr>
              <a:t>Lév</a:t>
            </a:r>
            <a:r>
              <a:rPr lang="fr-FR" sz="2400" dirty="0">
                <a:latin typeface="Calibri" panose="020F0502020204030204" pitchFamily="34" charset="0"/>
              </a:rPr>
              <a:t> 19.26, </a:t>
            </a:r>
            <a:r>
              <a:rPr lang="fr-FR" sz="2400" dirty="0" err="1">
                <a:latin typeface="Calibri" panose="020F0502020204030204" pitchFamily="34" charset="0"/>
              </a:rPr>
              <a:t>Deut</a:t>
            </a:r>
            <a:r>
              <a:rPr lang="fr-FR" sz="2400" dirty="0">
                <a:latin typeface="Calibri" panose="020F0502020204030204" pitchFamily="34" charset="0"/>
              </a:rPr>
              <a:t> 13)</a:t>
            </a:r>
          </a:p>
        </p:txBody>
      </p:sp>
    </p:spTree>
    <p:extLst>
      <p:ext uri="{BB962C8B-B14F-4D97-AF65-F5344CB8AC3E}">
        <p14:creationId xmlns:p14="http://schemas.microsoft.com/office/powerpoint/2010/main" val="37717334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331C5-CEEE-8FCB-A8BC-5C90DC0A88D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17031F9-4A47-2534-2AE7-FC437309900D}"/>
              </a:ext>
            </a:extLst>
          </p:cNvPr>
          <p:cNvSpPr>
            <a:spLocks noGrp="1"/>
          </p:cNvSpPr>
          <p:nvPr>
            <p:ph idx="1"/>
          </p:nvPr>
        </p:nvSpPr>
        <p:spPr>
          <a:xfrm>
            <a:off x="838200" y="538850"/>
            <a:ext cx="6436057" cy="6149332"/>
          </a:xfrm>
        </p:spPr>
        <p:txBody>
          <a:bodyPr>
            <a:normAutofit lnSpcReduction="10000"/>
          </a:bodyPr>
          <a:lstStyle/>
          <a:p>
            <a:pPr marL="0" marR="0" indent="0">
              <a:lnSpc>
                <a:spcPct val="115000"/>
              </a:lnSpc>
              <a:spcBef>
                <a:spcPts val="0"/>
              </a:spcBef>
              <a:spcAft>
                <a:spcPts val="1000"/>
              </a:spcAft>
              <a:buNone/>
            </a:pPr>
            <a:r>
              <a:rPr lang="fr-FR" sz="2400" u="none" strike="noStrike" baseline="30000" dirty="0">
                <a:effectLst/>
                <a:latin typeface="Calibri" panose="020F0502020204030204" pitchFamily="34" charset="0"/>
              </a:rPr>
              <a:t>9</a:t>
            </a:r>
            <a:r>
              <a:rPr lang="fr-FR" sz="2400" u="none" strike="noStrike" dirty="0">
                <a:effectLst/>
                <a:latin typeface="Calibri" panose="020F0502020204030204" pitchFamily="34" charset="0"/>
              </a:rPr>
              <a:t> </a:t>
            </a:r>
            <a:r>
              <a:rPr lang="fr-FR" sz="2400" dirty="0">
                <a:effectLst/>
                <a:latin typeface="Calibri" panose="020F0502020204030204" pitchFamily="34" charset="0"/>
              </a:rPr>
              <a:t>Lorsque tu seras entré dans le pays que l’Éternel, ton Dieu, te donne, tu n’apprendras pas à imiter les pratiques horribles de ces nations-là. </a:t>
            </a:r>
            <a:r>
              <a:rPr lang="fr-FR" sz="2400" u="none" strike="noStrike" baseline="30000" dirty="0">
                <a:effectLst/>
                <a:latin typeface="Calibri" panose="020F0502020204030204" pitchFamily="34" charset="0"/>
              </a:rPr>
              <a:t>10</a:t>
            </a:r>
            <a:r>
              <a:rPr lang="fr-FR" sz="2400" u="none" strike="noStrike" dirty="0">
                <a:effectLst/>
                <a:latin typeface="Calibri" panose="020F0502020204030204" pitchFamily="34" charset="0"/>
              </a:rPr>
              <a:t> </a:t>
            </a:r>
            <a:r>
              <a:rPr lang="fr-FR" sz="2400" dirty="0">
                <a:effectLst/>
                <a:latin typeface="Calibri" panose="020F0502020204030204" pitchFamily="34" charset="0"/>
              </a:rPr>
              <a:t>Qu’on ne trouve chez toi personne qui fasse passer </a:t>
            </a:r>
            <a:r>
              <a:rPr lang="fr-FR" sz="2400" dirty="0">
                <a:solidFill>
                  <a:schemeClr val="accent4"/>
                </a:solidFill>
                <a:effectLst/>
                <a:latin typeface="Calibri" panose="020F0502020204030204" pitchFamily="34" charset="0"/>
              </a:rPr>
              <a:t>son fils ou sa fille par le feu</a:t>
            </a:r>
            <a:r>
              <a:rPr lang="fr-FR" sz="2400" dirty="0">
                <a:effectLst/>
                <a:latin typeface="Calibri" panose="020F0502020204030204" pitchFamily="34" charset="0"/>
              </a:rPr>
              <a:t>, personne qui se livre à la </a:t>
            </a:r>
            <a:r>
              <a:rPr lang="fr-FR" sz="2400" dirty="0">
                <a:solidFill>
                  <a:schemeClr val="accent4"/>
                </a:solidFill>
                <a:effectLst/>
                <a:latin typeface="Calibri" panose="020F0502020204030204" pitchFamily="34" charset="0"/>
              </a:rPr>
              <a:t>divination</a:t>
            </a:r>
            <a:r>
              <a:rPr lang="fr-FR" sz="2400" dirty="0">
                <a:effectLst/>
                <a:latin typeface="Calibri" panose="020F0502020204030204" pitchFamily="34" charset="0"/>
              </a:rPr>
              <a:t>, qui tire des </a:t>
            </a:r>
            <a:r>
              <a:rPr lang="fr-FR" sz="2400" dirty="0">
                <a:solidFill>
                  <a:schemeClr val="accent4"/>
                </a:solidFill>
                <a:effectLst/>
                <a:latin typeface="Calibri" panose="020F0502020204030204" pitchFamily="34" charset="0"/>
              </a:rPr>
              <a:t>présages</a:t>
            </a:r>
            <a:r>
              <a:rPr lang="fr-FR" sz="2400" dirty="0">
                <a:effectLst/>
                <a:latin typeface="Calibri" panose="020F0502020204030204" pitchFamily="34" charset="0"/>
              </a:rPr>
              <a:t>, qui ait recours à des </a:t>
            </a:r>
            <a:r>
              <a:rPr lang="fr-FR" sz="2400" dirty="0">
                <a:solidFill>
                  <a:schemeClr val="accent4"/>
                </a:solidFill>
                <a:effectLst/>
                <a:latin typeface="Calibri" panose="020F0502020204030204" pitchFamily="34" charset="0"/>
              </a:rPr>
              <a:t>techniques occultes</a:t>
            </a:r>
            <a:r>
              <a:rPr lang="fr-FR" sz="2400" dirty="0">
                <a:effectLst/>
                <a:latin typeface="Calibri" panose="020F0502020204030204" pitchFamily="34" charset="0"/>
              </a:rPr>
              <a:t> ou à la </a:t>
            </a:r>
            <a:r>
              <a:rPr lang="fr-FR" sz="2400" dirty="0">
                <a:solidFill>
                  <a:schemeClr val="accent4"/>
                </a:solidFill>
                <a:effectLst/>
                <a:latin typeface="Calibri" panose="020F0502020204030204" pitchFamily="34" charset="0"/>
              </a:rPr>
              <a:t>sorcellerie</a:t>
            </a:r>
            <a:r>
              <a:rPr lang="fr-FR" sz="2400" dirty="0">
                <a:effectLst/>
                <a:latin typeface="Calibri" panose="020F0502020204030204" pitchFamily="34" charset="0"/>
              </a:rPr>
              <a:t>, </a:t>
            </a:r>
            <a:r>
              <a:rPr lang="fr-FR" sz="2400" u="none" strike="noStrike" baseline="30000" dirty="0">
                <a:effectLst/>
                <a:latin typeface="Calibri" panose="020F0502020204030204" pitchFamily="34" charset="0"/>
              </a:rPr>
              <a:t>11</a:t>
            </a:r>
            <a:r>
              <a:rPr lang="fr-FR" sz="2400" u="none" strike="noStrike" dirty="0">
                <a:effectLst/>
                <a:latin typeface="Calibri" panose="020F0502020204030204" pitchFamily="34" charset="0"/>
              </a:rPr>
              <a:t> </a:t>
            </a:r>
            <a:r>
              <a:rPr lang="fr-FR" sz="2400" dirty="0">
                <a:effectLst/>
                <a:latin typeface="Calibri" panose="020F0502020204030204" pitchFamily="34" charset="0"/>
              </a:rPr>
              <a:t>qui </a:t>
            </a:r>
            <a:r>
              <a:rPr lang="fr-FR" sz="2400" dirty="0">
                <a:solidFill>
                  <a:schemeClr val="accent4"/>
                </a:solidFill>
                <a:effectLst/>
                <a:latin typeface="Calibri" panose="020F0502020204030204" pitchFamily="34" charset="0"/>
              </a:rPr>
              <a:t>jette des sorts</a:t>
            </a:r>
            <a:r>
              <a:rPr lang="fr-FR" sz="2400" dirty="0">
                <a:effectLst/>
                <a:latin typeface="Calibri" panose="020F0502020204030204" pitchFamily="34" charset="0"/>
              </a:rPr>
              <a:t>, personne qui consulte ceux qui </a:t>
            </a:r>
            <a:r>
              <a:rPr lang="fr-FR" sz="2400" dirty="0">
                <a:solidFill>
                  <a:schemeClr val="accent4"/>
                </a:solidFill>
                <a:effectLst/>
                <a:latin typeface="Calibri" panose="020F0502020204030204" pitchFamily="34" charset="0"/>
              </a:rPr>
              <a:t>évoquent les esprits ou prédisent l’avenir</a:t>
            </a:r>
            <a:r>
              <a:rPr lang="fr-FR" sz="2400" dirty="0">
                <a:effectLst/>
                <a:latin typeface="Calibri" panose="020F0502020204030204" pitchFamily="34" charset="0"/>
              </a:rPr>
              <a:t>, personne qui </a:t>
            </a:r>
            <a:r>
              <a:rPr lang="fr-FR" sz="2400" dirty="0">
                <a:solidFill>
                  <a:schemeClr val="accent4"/>
                </a:solidFill>
                <a:effectLst/>
                <a:latin typeface="Calibri" panose="020F0502020204030204" pitchFamily="34" charset="0"/>
              </a:rPr>
              <a:t>interroge les morts</a:t>
            </a:r>
            <a:r>
              <a:rPr lang="fr-FR" sz="2400" dirty="0">
                <a:effectLst/>
                <a:latin typeface="Calibri" panose="020F0502020204030204" pitchFamily="34" charset="0"/>
              </a:rPr>
              <a:t>. </a:t>
            </a:r>
            <a:r>
              <a:rPr lang="fr-FR" sz="2400" u="none" strike="noStrike" baseline="30000" dirty="0">
                <a:effectLst/>
                <a:latin typeface="Calibri" panose="020F0502020204030204" pitchFamily="34" charset="0"/>
              </a:rPr>
              <a:t>12</a:t>
            </a:r>
            <a:r>
              <a:rPr lang="fr-FR" sz="2400" u="none" strike="noStrike" dirty="0">
                <a:effectLst/>
                <a:latin typeface="Calibri" panose="020F0502020204030204" pitchFamily="34" charset="0"/>
              </a:rPr>
              <a:t> </a:t>
            </a:r>
            <a:r>
              <a:rPr lang="fr-FR" sz="2400" dirty="0">
                <a:effectLst/>
                <a:latin typeface="Calibri" panose="020F0502020204030204" pitchFamily="34" charset="0"/>
              </a:rPr>
              <a:t>En effet, quiconque se livre à ces pratiques est en horreur à l’Éternel ; et c’est à cause de ces horreurs que l’Éternel, ton Dieu, va déposséder ces nations devant toi. </a:t>
            </a:r>
          </a:p>
          <a:p>
            <a:pPr marL="0" marR="0" indent="0">
              <a:lnSpc>
                <a:spcPct val="115000"/>
              </a:lnSpc>
              <a:spcBef>
                <a:spcPts val="0"/>
              </a:spcBef>
              <a:spcAft>
                <a:spcPts val="1000"/>
              </a:spcAft>
              <a:buNone/>
            </a:pPr>
            <a:r>
              <a:rPr lang="fr-FR" sz="2400" dirty="0" err="1">
                <a:effectLst/>
                <a:latin typeface="Calibri" panose="020F0502020204030204" pitchFamily="34" charset="0"/>
              </a:rPr>
              <a:t>Dt</a:t>
            </a:r>
            <a:r>
              <a:rPr lang="fr-FR" sz="2400" dirty="0">
                <a:effectLst/>
                <a:latin typeface="Calibri" panose="020F0502020204030204" pitchFamily="34" charset="0"/>
              </a:rPr>
              <a:t> 18.9–12 </a:t>
            </a:r>
            <a:r>
              <a:rPr lang="fr-FR" sz="2400" dirty="0">
                <a:latin typeface="Calibri" panose="020F0502020204030204" pitchFamily="34" charset="0"/>
              </a:rPr>
              <a:t>(cf. Ex 22.17, </a:t>
            </a:r>
            <a:r>
              <a:rPr lang="fr-FR" sz="2400" dirty="0" err="1">
                <a:latin typeface="Calibri" panose="020F0502020204030204" pitchFamily="34" charset="0"/>
              </a:rPr>
              <a:t>Lév</a:t>
            </a:r>
            <a:r>
              <a:rPr lang="fr-FR" sz="2400" dirty="0">
                <a:latin typeface="Calibri" panose="020F0502020204030204" pitchFamily="34" charset="0"/>
              </a:rPr>
              <a:t> 19.26, </a:t>
            </a:r>
            <a:r>
              <a:rPr lang="fr-FR" sz="2400" dirty="0" err="1">
                <a:latin typeface="Calibri" panose="020F0502020204030204" pitchFamily="34" charset="0"/>
              </a:rPr>
              <a:t>Deut</a:t>
            </a:r>
            <a:r>
              <a:rPr lang="fr-FR" sz="2400" dirty="0">
                <a:latin typeface="Calibri" panose="020F0502020204030204" pitchFamily="34" charset="0"/>
              </a:rPr>
              <a:t> 13)</a:t>
            </a:r>
          </a:p>
        </p:txBody>
      </p:sp>
      <p:grpSp>
        <p:nvGrpSpPr>
          <p:cNvPr id="4" name="Groupe 3">
            <a:extLst>
              <a:ext uri="{FF2B5EF4-FFF2-40B4-BE49-F238E27FC236}">
                <a16:creationId xmlns:a16="http://schemas.microsoft.com/office/drawing/2014/main" id="{5A3BDA7C-5686-C842-76D6-65DCDB12E5EA}"/>
              </a:ext>
            </a:extLst>
          </p:cNvPr>
          <p:cNvGrpSpPr/>
          <p:nvPr/>
        </p:nvGrpSpPr>
        <p:grpSpPr>
          <a:xfrm>
            <a:off x="7742450" y="1585911"/>
            <a:ext cx="3954111" cy="3882152"/>
            <a:chOff x="2458483" y="1524425"/>
            <a:chExt cx="2876722" cy="2906407"/>
          </a:xfrm>
        </p:grpSpPr>
        <p:sp>
          <p:nvSpPr>
            <p:cNvPr id="5" name="Rectangle 4">
              <a:extLst>
                <a:ext uri="{FF2B5EF4-FFF2-40B4-BE49-F238E27FC236}">
                  <a16:creationId xmlns:a16="http://schemas.microsoft.com/office/drawing/2014/main" id="{EA609F91-CEB1-00C3-8401-DED4AB38138D}"/>
                </a:ext>
              </a:extLst>
            </p:cNvPr>
            <p:cNvSpPr/>
            <p:nvPr/>
          </p:nvSpPr>
          <p:spPr>
            <a:xfrm>
              <a:off x="2458485" y="2596614"/>
              <a:ext cx="1357803" cy="1664777"/>
            </a:xfrm>
            <a:prstGeom prst="rect">
              <a:avLst/>
            </a:prstGeom>
            <a:noFill/>
          </p:spPr>
          <p:txBody>
            <a:bodyPr wrap="none" lIns="68571" tIns="34287" rIns="68571" bIns="34287" anchor="ctr">
              <a:spAutoFit/>
            </a:bodyPr>
            <a:lstStyle/>
            <a:p>
              <a:r>
                <a:rPr lang="fr-FR" sz="2800" dirty="0">
                  <a:ln w="0"/>
                  <a:solidFill>
                    <a:schemeClr val="bg1"/>
                  </a:solidFill>
                  <a:effectLst>
                    <a:outerShdw blurRad="38100" dist="25400" dir="5400000" algn="ctr" rotWithShape="0">
                      <a:srgbClr val="6E747A">
                        <a:alpha val="43000"/>
                      </a:srgbClr>
                    </a:outerShdw>
                  </a:effectLst>
                </a:rPr>
                <a:t>Relation</a:t>
              </a:r>
            </a:p>
            <a:p>
              <a:endParaRPr lang="fr-FR" sz="2800" dirty="0">
                <a:ln w="0"/>
                <a:solidFill>
                  <a:schemeClr val="bg1"/>
                </a:solidFill>
                <a:effectLst>
                  <a:outerShdw blurRad="38100" dist="25400" dir="5400000" algn="ctr" rotWithShape="0">
                    <a:srgbClr val="6E747A">
                      <a:alpha val="43000"/>
                    </a:srgbClr>
                  </a:outerShdw>
                </a:effectLst>
              </a:endParaRPr>
            </a:p>
            <a:p>
              <a:r>
                <a:rPr lang="fr-FR" sz="2800" dirty="0">
                  <a:ln w="0"/>
                  <a:solidFill>
                    <a:schemeClr val="bg1"/>
                  </a:solidFill>
                  <a:effectLst>
                    <a:outerShdw blurRad="38100" dist="25400" dir="5400000" algn="ctr" rotWithShape="0">
                      <a:srgbClr val="6E747A">
                        <a:alpha val="43000"/>
                      </a:srgbClr>
                    </a:outerShdw>
                  </a:effectLst>
                </a:rPr>
                <a:t>Information</a:t>
              </a:r>
            </a:p>
            <a:p>
              <a:endParaRPr lang="fr-FR" sz="2800" dirty="0">
                <a:ln w="0"/>
                <a:solidFill>
                  <a:schemeClr val="bg1"/>
                </a:solidFill>
                <a:effectLst>
                  <a:outerShdw blurRad="38100" dist="25400" dir="5400000" algn="ctr" rotWithShape="0">
                    <a:srgbClr val="6E747A">
                      <a:alpha val="43000"/>
                    </a:srgbClr>
                  </a:outerShdw>
                </a:effectLst>
              </a:endParaRPr>
            </a:p>
            <a:p>
              <a:r>
                <a:rPr lang="fr-FR" sz="2800" dirty="0">
                  <a:ln w="0"/>
                  <a:solidFill>
                    <a:schemeClr val="bg1"/>
                  </a:solidFill>
                  <a:effectLst>
                    <a:outerShdw blurRad="38100" dist="25400" dir="5400000" algn="ctr" rotWithShape="0">
                      <a:srgbClr val="6E747A">
                        <a:alpha val="43000"/>
                      </a:srgbClr>
                    </a:outerShdw>
                  </a:effectLst>
                </a:rPr>
                <a:t>Opération</a:t>
              </a:r>
            </a:p>
          </p:txBody>
        </p:sp>
        <p:sp>
          <p:nvSpPr>
            <p:cNvPr id="6" name="Rectangle 5">
              <a:extLst>
                <a:ext uri="{FF2B5EF4-FFF2-40B4-BE49-F238E27FC236}">
                  <a16:creationId xmlns:a16="http://schemas.microsoft.com/office/drawing/2014/main" id="{3F60A7ED-4ABD-6895-F9D7-48DDAC0AD3A0}"/>
                </a:ext>
              </a:extLst>
            </p:cNvPr>
            <p:cNvSpPr/>
            <p:nvPr/>
          </p:nvSpPr>
          <p:spPr>
            <a:xfrm>
              <a:off x="4284393" y="1736540"/>
              <a:ext cx="667536" cy="328344"/>
            </a:xfrm>
            <a:prstGeom prst="rect">
              <a:avLst/>
            </a:prstGeom>
            <a:noFill/>
          </p:spPr>
          <p:txBody>
            <a:bodyPr wrap="none" lIns="68571" tIns="34287" rIns="68571" bIns="34287">
              <a:spAutoFit/>
            </a:bodyPr>
            <a:lstStyle/>
            <a:p>
              <a:pPr algn="ctr"/>
              <a:r>
                <a:rPr lang="fr-FR" sz="2400" dirty="0">
                  <a:ln w="0"/>
                  <a:solidFill>
                    <a:schemeClr val="bg1"/>
                  </a:solidFill>
                  <a:effectLst>
                    <a:outerShdw blurRad="38100" dist="19050" dir="2700000" algn="tl" rotWithShape="0">
                      <a:schemeClr val="dk1">
                        <a:alpha val="40000"/>
                      </a:schemeClr>
                    </a:outerShdw>
                  </a:effectLst>
                </a:rPr>
                <a:t>Magie</a:t>
              </a:r>
            </a:p>
          </p:txBody>
        </p:sp>
        <p:cxnSp>
          <p:nvCxnSpPr>
            <p:cNvPr id="7" name="Connecteur droit 6">
              <a:extLst>
                <a:ext uri="{FF2B5EF4-FFF2-40B4-BE49-F238E27FC236}">
                  <a16:creationId xmlns:a16="http://schemas.microsoft.com/office/drawing/2014/main" id="{67B32A0F-C5E3-C0F0-F38F-50B68DA6DA62}"/>
                </a:ext>
              </a:extLst>
            </p:cNvPr>
            <p:cNvCxnSpPr>
              <a:cxnSpLocks/>
            </p:cNvCxnSpPr>
            <p:nvPr/>
          </p:nvCxnSpPr>
          <p:spPr>
            <a:xfrm>
              <a:off x="2458483" y="3090863"/>
              <a:ext cx="287672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ABE045A9-CC11-8081-6833-C35909F3A81B}"/>
                </a:ext>
              </a:extLst>
            </p:cNvPr>
            <p:cNvCxnSpPr>
              <a:cxnSpLocks/>
            </p:cNvCxnSpPr>
            <p:nvPr/>
          </p:nvCxnSpPr>
          <p:spPr>
            <a:xfrm>
              <a:off x="2458483" y="3784641"/>
              <a:ext cx="287672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62C4336B-B140-A506-710E-90D0FAAB68E7}"/>
                </a:ext>
              </a:extLst>
            </p:cNvPr>
            <p:cNvCxnSpPr/>
            <p:nvPr/>
          </p:nvCxnSpPr>
          <p:spPr>
            <a:xfrm>
              <a:off x="3892679" y="1524425"/>
              <a:ext cx="0" cy="2906407"/>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EAAC9D2B-9B13-3856-BA8E-B1C0B514831E}"/>
                </a:ext>
              </a:extLst>
            </p:cNvPr>
            <p:cNvCxnSpPr/>
            <p:nvPr/>
          </p:nvCxnSpPr>
          <p:spPr>
            <a:xfrm>
              <a:off x="5335205" y="1524425"/>
              <a:ext cx="0" cy="2906407"/>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83DF7C76-C677-F3C9-B6C1-0ACA909AE840}"/>
                </a:ext>
              </a:extLst>
            </p:cNvPr>
            <p:cNvCxnSpPr>
              <a:cxnSpLocks/>
            </p:cNvCxnSpPr>
            <p:nvPr/>
          </p:nvCxnSpPr>
          <p:spPr>
            <a:xfrm>
              <a:off x="2458483" y="2412492"/>
              <a:ext cx="287672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21262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9109C1-546E-D6E8-E937-F7722B800D5E}"/>
              </a:ext>
            </a:extLst>
          </p:cNvPr>
          <p:cNvSpPr>
            <a:spLocks noGrp="1"/>
          </p:cNvSpPr>
          <p:nvPr>
            <p:ph type="title"/>
          </p:nvPr>
        </p:nvSpPr>
        <p:spPr/>
        <p:txBody>
          <a:bodyPr/>
          <a:lstStyle/>
          <a:p>
            <a:r>
              <a:rPr lang="fr-FR" dirty="0"/>
              <a:t>Ma définition de la magie</a:t>
            </a:r>
          </a:p>
        </p:txBody>
      </p:sp>
      <p:sp>
        <p:nvSpPr>
          <p:cNvPr id="3" name="Espace réservé du contenu 2">
            <a:extLst>
              <a:ext uri="{FF2B5EF4-FFF2-40B4-BE49-F238E27FC236}">
                <a16:creationId xmlns:a16="http://schemas.microsoft.com/office/drawing/2014/main" id="{CFDC42BF-DD0B-1C10-841A-E3587105C150}"/>
              </a:ext>
            </a:extLst>
          </p:cNvPr>
          <p:cNvSpPr>
            <a:spLocks noGrp="1"/>
          </p:cNvSpPr>
          <p:nvPr>
            <p:ph idx="1"/>
          </p:nvPr>
        </p:nvSpPr>
        <p:spPr>
          <a:xfrm>
            <a:off x="838200" y="1825625"/>
            <a:ext cx="10515600" cy="4667250"/>
          </a:xfrm>
        </p:spPr>
        <p:txBody>
          <a:bodyPr>
            <a:normAutofit lnSpcReduction="10000"/>
          </a:bodyPr>
          <a:lstStyle/>
          <a:p>
            <a:pPr marL="0" indent="0">
              <a:buNone/>
            </a:pPr>
            <a:r>
              <a:rPr lang="fr-FR" b="1" dirty="0">
                <a:solidFill>
                  <a:srgbClr val="FFC000"/>
                </a:solidFill>
                <a:effectLst/>
                <a:latin typeface="Calibri" panose="020F0502020204030204" pitchFamily="34" charset="0"/>
                <a:ea typeface="Calibri" panose="020F0502020204030204" pitchFamily="34" charset="0"/>
                <a:cs typeface="Arial" panose="020B0604020202020204" pitchFamily="34" charset="0"/>
              </a:rPr>
              <a:t>Pour le praticien</a:t>
            </a:r>
          </a:p>
          <a:p>
            <a:pPr marL="0" indent="0">
              <a:buNone/>
            </a:pPr>
            <a:r>
              <a:rPr lang="fr-FR" dirty="0">
                <a:effectLst/>
                <a:latin typeface="Calibri" panose="020F0502020204030204" pitchFamily="34" charset="0"/>
                <a:ea typeface="Calibri" panose="020F0502020204030204" pitchFamily="34" charset="0"/>
                <a:cs typeface="Arial" panose="020B0604020202020204" pitchFamily="34" charset="0"/>
              </a:rPr>
              <a:t>C’est une capacité illégitime ou trompeuse pour (1) </a:t>
            </a:r>
            <a:r>
              <a:rPr lang="fr-FR" dirty="0">
                <a:latin typeface="Calibri" panose="020F0502020204030204" pitchFamily="34" charset="0"/>
                <a:ea typeface="Calibri" panose="020F0502020204030204" pitchFamily="34" charset="0"/>
                <a:cs typeface="Arial" panose="020B0604020202020204" pitchFamily="34" charset="0"/>
              </a:rPr>
              <a:t>susciter une </a:t>
            </a:r>
            <a:r>
              <a:rPr lang="fr-FR" b="1" dirty="0">
                <a:latin typeface="Calibri" panose="020F0502020204030204" pitchFamily="34" charset="0"/>
                <a:ea typeface="Calibri" panose="020F0502020204030204" pitchFamily="34" charset="0"/>
                <a:cs typeface="Arial" panose="020B0604020202020204" pitchFamily="34" charset="0"/>
              </a:rPr>
              <a:t>Relation</a:t>
            </a:r>
            <a:r>
              <a:rPr lang="fr-FR" dirty="0">
                <a:latin typeface="Calibri" panose="020F0502020204030204" pitchFamily="34" charset="0"/>
                <a:ea typeface="Calibri" panose="020F0502020204030204" pitchFamily="34" charset="0"/>
                <a:cs typeface="Arial" panose="020B0604020202020204" pitchFamily="34" charset="0"/>
              </a:rPr>
              <a:t> avec des êtres spirituels, </a:t>
            </a:r>
            <a:r>
              <a:rPr lang="fr-FR" dirty="0">
                <a:effectLst/>
                <a:latin typeface="Calibri" panose="020F0502020204030204" pitchFamily="34" charset="0"/>
                <a:ea typeface="Calibri" panose="020F0502020204030204" pitchFamily="34" charset="0"/>
                <a:cs typeface="Arial" panose="020B0604020202020204" pitchFamily="34" charset="0"/>
              </a:rPr>
              <a:t>(2) </a:t>
            </a:r>
            <a:r>
              <a:rPr lang="fr-FR" dirty="0">
                <a:latin typeface="Calibri" panose="020F0502020204030204" pitchFamily="34" charset="0"/>
                <a:ea typeface="Calibri" panose="020F0502020204030204" pitchFamily="34" charset="0"/>
                <a:cs typeface="Arial" panose="020B0604020202020204" pitchFamily="34" charset="0"/>
              </a:rPr>
              <a:t>obtenir une </a:t>
            </a:r>
            <a:r>
              <a:rPr lang="fr-FR" b="1" dirty="0">
                <a:latin typeface="Calibri" panose="020F0502020204030204" pitchFamily="34" charset="0"/>
                <a:ea typeface="Calibri" panose="020F0502020204030204" pitchFamily="34" charset="0"/>
                <a:cs typeface="Arial" panose="020B0604020202020204" pitchFamily="34" charset="0"/>
              </a:rPr>
              <a:t>Information </a:t>
            </a:r>
            <a:r>
              <a:rPr lang="fr-FR" dirty="0">
                <a:latin typeface="Calibri" panose="020F0502020204030204" pitchFamily="34" charset="0"/>
                <a:ea typeface="Calibri" panose="020F0502020204030204" pitchFamily="34" charset="0"/>
                <a:cs typeface="Arial" panose="020B0604020202020204" pitchFamily="34" charset="0"/>
              </a:rPr>
              <a:t>cachée ou mensongère, (</a:t>
            </a:r>
            <a:r>
              <a:rPr lang="fr-FR" dirty="0">
                <a:effectLst/>
                <a:latin typeface="Calibri" panose="020F0502020204030204" pitchFamily="34" charset="0"/>
                <a:ea typeface="Calibri" panose="020F0502020204030204" pitchFamily="34" charset="0"/>
                <a:cs typeface="Arial" panose="020B0604020202020204" pitchFamily="34" charset="0"/>
              </a:rPr>
              <a:t>3) réaliser une </a:t>
            </a:r>
            <a:r>
              <a:rPr lang="fr-FR" b="1" dirty="0">
                <a:effectLst/>
                <a:latin typeface="Calibri" panose="020F0502020204030204" pitchFamily="34" charset="0"/>
                <a:ea typeface="Calibri" panose="020F0502020204030204" pitchFamily="34" charset="0"/>
                <a:cs typeface="Arial" panose="020B0604020202020204" pitchFamily="34" charset="0"/>
              </a:rPr>
              <a:t>Opération,</a:t>
            </a:r>
            <a:r>
              <a:rPr lang="fr-FR" dirty="0">
                <a:effectLst/>
                <a:latin typeface="Calibri" panose="020F0502020204030204" pitchFamily="34" charset="0"/>
                <a:ea typeface="Calibri" panose="020F0502020204030204" pitchFamily="34" charset="0"/>
                <a:cs typeface="Arial" panose="020B0604020202020204" pitchFamily="34" charset="0"/>
              </a:rPr>
              <a:t> ‘positive’ ou ‘négative’ indépendamment de Jésus-Christ et de l’Évangile, médiateurs exclusifs de l’au-delà. </a:t>
            </a:r>
          </a:p>
          <a:p>
            <a:pPr marL="0" indent="0">
              <a:buNone/>
            </a:pPr>
            <a:r>
              <a:rPr lang="fr-FR" b="1" dirty="0">
                <a:solidFill>
                  <a:srgbClr val="FFC000"/>
                </a:solidFill>
                <a:effectLst/>
                <a:latin typeface="Calibri" panose="020F0502020204030204" pitchFamily="34" charset="0"/>
                <a:ea typeface="Calibri" panose="020F0502020204030204" pitchFamily="34" charset="0"/>
                <a:cs typeface="Arial" panose="020B0604020202020204" pitchFamily="34" charset="0"/>
              </a:rPr>
              <a:t>Pour le consommateur</a:t>
            </a:r>
          </a:p>
          <a:p>
            <a:pPr marL="0" indent="0">
              <a:buNone/>
            </a:pPr>
            <a:r>
              <a:rPr lang="fr-FR" dirty="0">
                <a:effectLst/>
                <a:latin typeface="Calibri" panose="020F0502020204030204" pitchFamily="34" charset="0"/>
                <a:ea typeface="Calibri" panose="020F0502020204030204" pitchFamily="34" charset="0"/>
                <a:cs typeface="Arial" panose="020B0604020202020204" pitchFamily="34" charset="0"/>
              </a:rPr>
              <a:t>C’est une confiance mortelle dans les relations, </a:t>
            </a:r>
            <a:r>
              <a:rPr lang="fr-FR" dirty="0">
                <a:latin typeface="Calibri" panose="020F0502020204030204" pitchFamily="34" charset="0"/>
                <a:ea typeface="Calibri" panose="020F0502020204030204" pitchFamily="34" charset="0"/>
                <a:cs typeface="Arial" panose="020B0604020202020204" pitchFamily="34" charset="0"/>
              </a:rPr>
              <a:t>les informations ou </a:t>
            </a:r>
            <a:r>
              <a:rPr lang="fr-FR" dirty="0">
                <a:effectLst/>
                <a:latin typeface="Calibri" panose="020F0502020204030204" pitchFamily="34" charset="0"/>
                <a:ea typeface="Calibri" panose="020F0502020204030204" pitchFamily="34" charset="0"/>
                <a:cs typeface="Arial" panose="020B0604020202020204" pitchFamily="34" charset="0"/>
              </a:rPr>
              <a:t>les opérations de la magie, parce qu’elle détourne l’individu de Jésus-Christ et de l’Évangile. La vie (la Vie), c’est une confiance exclusive en Jésus-Christ qui conduit à la repentance, la consécration et l’amour de Dieu et du prochain. </a:t>
            </a:r>
          </a:p>
          <a:p>
            <a:endParaRPr lang="fr-FR" dirty="0"/>
          </a:p>
        </p:txBody>
      </p:sp>
    </p:spTree>
    <p:extLst>
      <p:ext uri="{BB962C8B-B14F-4D97-AF65-F5344CB8AC3E}">
        <p14:creationId xmlns:p14="http://schemas.microsoft.com/office/powerpoint/2010/main" val="34468500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E944B-E9B3-37D9-A86A-47A901D99CE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5BCB28A-32E8-659D-BA42-B76119BE6239}"/>
              </a:ext>
            </a:extLst>
          </p:cNvPr>
          <p:cNvSpPr/>
          <p:nvPr/>
        </p:nvSpPr>
        <p:spPr>
          <a:xfrm>
            <a:off x="552206" y="276387"/>
            <a:ext cx="10968067" cy="4985980"/>
          </a:xfrm>
          <a:prstGeom prst="rect">
            <a:avLst/>
          </a:prstGeom>
          <a:noFill/>
        </p:spPr>
        <p:txBody>
          <a:bodyPr wrap="none" lIns="91440" tIns="45720" rIns="91440" bIns="45720">
            <a:spAutoFit/>
          </a:bodyPr>
          <a:lstStyle/>
          <a:p>
            <a:r>
              <a:rPr lang="fr-FR" sz="7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La magie </a:t>
            </a:r>
            <a:r>
              <a:rPr lang="fr-FR"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va… </a:t>
            </a:r>
            <a:endPar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endPar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De la croyance</a:t>
            </a:r>
            <a:r>
              <a:rPr lang="fr-FR"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(juste ou fausse!)…</a:t>
            </a:r>
          </a:p>
          <a:p>
            <a:endPar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endParaRPr lang="fr-FR"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r"/>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à l’intervention de forces réelles.</a:t>
            </a:r>
          </a:p>
        </p:txBody>
      </p:sp>
    </p:spTree>
    <p:extLst>
      <p:ext uri="{BB962C8B-B14F-4D97-AF65-F5344CB8AC3E}">
        <p14:creationId xmlns:p14="http://schemas.microsoft.com/office/powerpoint/2010/main" val="37679496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CE8FB0-B39C-FB06-50A0-4B3A1981A6B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accessoire, spectacles, lunettes, Pierre précieuse&#10;&#10;Description générée automatiquement">
            <a:extLst>
              <a:ext uri="{FF2B5EF4-FFF2-40B4-BE49-F238E27FC236}">
                <a16:creationId xmlns:a16="http://schemas.microsoft.com/office/drawing/2014/main" id="{7824A600-C77C-726F-1F75-1117D6E68BC1}"/>
              </a:ext>
            </a:extLst>
          </p:cNvPr>
          <p:cNvPicPr>
            <a:picLocks noChangeAspect="1"/>
          </p:cNvPicPr>
          <p:nvPr/>
        </p:nvPicPr>
        <p:blipFill rotWithShape="1">
          <a:blip r:embed="rId3"/>
          <a:srcRect l="13186" t="30441" r="17059" b="21250"/>
          <a:stretch/>
        </p:blipFill>
        <p:spPr>
          <a:xfrm>
            <a:off x="643467" y="2205181"/>
            <a:ext cx="5294716" cy="2447635"/>
          </a:xfrm>
          <a:prstGeom prst="rect">
            <a:avLst/>
          </a:prstGeom>
        </p:spPr>
      </p:pic>
      <p:cxnSp>
        <p:nvCxnSpPr>
          <p:cNvPr id="17" name="Straight Connector 12">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3" name="Graphique 2" descr="Création de récits contour">
            <a:extLst>
              <a:ext uri="{FF2B5EF4-FFF2-40B4-BE49-F238E27FC236}">
                <a16:creationId xmlns:a16="http://schemas.microsoft.com/office/drawing/2014/main" id="{E9685F6A-1964-A9D1-AD60-B293E6E032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53817" y="781642"/>
            <a:ext cx="5294715" cy="5294715"/>
          </a:xfrm>
          <a:prstGeom prst="rect">
            <a:avLst/>
          </a:prstGeom>
        </p:spPr>
      </p:pic>
    </p:spTree>
    <p:extLst>
      <p:ext uri="{BB962C8B-B14F-4D97-AF65-F5344CB8AC3E}">
        <p14:creationId xmlns:p14="http://schemas.microsoft.com/office/powerpoint/2010/main" val="25770324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55729-966D-5DB6-E1B4-5F7BF61BF1E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7DB45-C54E-FA74-631D-EC43E47BF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F44021-3263-35FA-600C-C0D08B6CC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773C311F-5ED2-32A7-F3D7-07070267E5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259F68EB-8919-B1FC-70AF-740F6F888C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377FA8DE-300A-70B5-ADE5-80B644D044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75B949AD-7604-F0D5-7089-8D9443FB48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D7BB9F89-81F9-AC95-E298-BF00B4E2A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Titre 2">
            <a:extLst>
              <a:ext uri="{FF2B5EF4-FFF2-40B4-BE49-F238E27FC236}">
                <a16:creationId xmlns:a16="http://schemas.microsoft.com/office/drawing/2014/main" id="{7045BAA8-D0D6-5184-A1BD-20D494F03498}"/>
              </a:ext>
            </a:extLst>
          </p:cNvPr>
          <p:cNvSpPr>
            <a:spLocks noGrp="1"/>
          </p:cNvSpPr>
          <p:nvPr>
            <p:ph type="title"/>
          </p:nvPr>
        </p:nvSpPr>
        <p:spPr>
          <a:xfrm>
            <a:off x="640080" y="1243013"/>
            <a:ext cx="3855720" cy="4371974"/>
          </a:xfrm>
        </p:spPr>
        <p:txBody>
          <a:bodyPr>
            <a:normAutofit/>
          </a:bodyPr>
          <a:lstStyle/>
          <a:p>
            <a:r>
              <a:rPr lang="fr-FR" sz="3600" dirty="0">
                <a:solidFill>
                  <a:schemeClr val="tx2"/>
                </a:solidFill>
              </a:rPr>
              <a:t>La recherche de </a:t>
            </a:r>
            <a:r>
              <a:rPr lang="fr-FR" sz="3600" b="1" i="1" dirty="0">
                <a:solidFill>
                  <a:schemeClr val="tx2"/>
                </a:solidFill>
              </a:rPr>
              <a:t>Relation</a:t>
            </a:r>
          </a:p>
        </p:txBody>
      </p:sp>
      <p:sp>
        <p:nvSpPr>
          <p:cNvPr id="2" name="Espace réservé du contenu 1">
            <a:extLst>
              <a:ext uri="{FF2B5EF4-FFF2-40B4-BE49-F238E27FC236}">
                <a16:creationId xmlns:a16="http://schemas.microsoft.com/office/drawing/2014/main" id="{8CD98495-ABC1-4720-2489-3CD2896B2022}"/>
              </a:ext>
            </a:extLst>
          </p:cNvPr>
          <p:cNvSpPr>
            <a:spLocks noGrp="1"/>
          </p:cNvSpPr>
          <p:nvPr>
            <p:ph idx="1"/>
          </p:nvPr>
        </p:nvSpPr>
        <p:spPr>
          <a:xfrm>
            <a:off x="5343525" y="314325"/>
            <a:ext cx="6472238" cy="6107388"/>
          </a:xfrm>
        </p:spPr>
        <p:txBody>
          <a:bodyPr anchor="ctr">
            <a:normAutofit lnSpcReduction="10000"/>
          </a:bodyPr>
          <a:lstStyle/>
          <a:p>
            <a:pPr marL="306005" lvl="1" indent="0">
              <a:buNone/>
            </a:pPr>
            <a:r>
              <a:rPr lang="fr-FR" dirty="0">
                <a:solidFill>
                  <a:schemeClr val="tx2"/>
                </a:solidFill>
              </a:rPr>
              <a:t>Le chaman est assis à la place d'honneur, à la tête du foyer ; son public est assis en face de lui. Vêtu d'un costume complet et d'une coiffe de plumes, il commence à appeler ses esprits au rythme hypnotique de son tambour : tata taon, tata taon, </a:t>
            </a:r>
            <a:r>
              <a:rPr lang="fr-FR" dirty="0" err="1">
                <a:solidFill>
                  <a:schemeClr val="tx2"/>
                </a:solidFill>
              </a:rPr>
              <a:t>tatata</a:t>
            </a:r>
            <a:r>
              <a:rPr lang="fr-FR" dirty="0">
                <a:solidFill>
                  <a:schemeClr val="tx2"/>
                </a:solidFill>
              </a:rPr>
              <a:t> taon, </a:t>
            </a:r>
            <a:r>
              <a:rPr lang="fr-FR" dirty="0" err="1">
                <a:solidFill>
                  <a:schemeClr val="tx2"/>
                </a:solidFill>
              </a:rPr>
              <a:t>tatata</a:t>
            </a:r>
            <a:r>
              <a:rPr lang="fr-FR" dirty="0">
                <a:solidFill>
                  <a:schemeClr val="tx2"/>
                </a:solidFill>
              </a:rPr>
              <a:t> taon.  Le premier défi du chaman est de convaincre son public qu'il a transcendé le plan naturel et qu'il a fait le passage au surnaturel. Les dieux arrivent, son corps tremble et le chaman pousse ses mains dans le feu. Il se lave le visage avec de la cendre chaude et mange des charbons ardents. Il tombe sur le dos, son corps se raidit, et il commence à convulser. L'esprit du lama arrive, et le chaman commence à parler une langue inconnue, la langue secrète des dieux. Des cris d'animaux percent l'obscurité. C'est un spectacle destiné à inspirer la crainte, indiquant que le chaman a transcendé le monde naturel </a:t>
            </a:r>
          </a:p>
          <a:p>
            <a:pPr marL="306005" lvl="1" indent="0">
              <a:buNone/>
            </a:pPr>
            <a:r>
              <a:rPr lang="fr-FR" dirty="0" err="1">
                <a:solidFill>
                  <a:schemeClr val="tx2"/>
                </a:solidFill>
              </a:rPr>
              <a:t>Watters</a:t>
            </a:r>
            <a:r>
              <a:rPr lang="fr-FR" dirty="0">
                <a:solidFill>
                  <a:schemeClr val="tx2"/>
                </a:solidFill>
              </a:rPr>
              <a:t>, David. </a:t>
            </a:r>
            <a:r>
              <a:rPr lang="fr-FR" i="1" dirty="0">
                <a:solidFill>
                  <a:schemeClr val="tx2"/>
                </a:solidFill>
              </a:rPr>
              <a:t>At the Foot of the </a:t>
            </a:r>
            <a:r>
              <a:rPr lang="fr-FR" i="1" dirty="0" err="1">
                <a:solidFill>
                  <a:schemeClr val="tx2"/>
                </a:solidFill>
              </a:rPr>
              <a:t>Snows</a:t>
            </a:r>
            <a:r>
              <a:rPr lang="fr-FR" i="1" dirty="0">
                <a:solidFill>
                  <a:schemeClr val="tx2"/>
                </a:solidFill>
              </a:rPr>
              <a:t> </a:t>
            </a:r>
          </a:p>
        </p:txBody>
      </p:sp>
    </p:spTree>
    <p:extLst>
      <p:ext uri="{BB962C8B-B14F-4D97-AF65-F5344CB8AC3E}">
        <p14:creationId xmlns:p14="http://schemas.microsoft.com/office/powerpoint/2010/main" val="5275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A7A7791-1299-368C-F0EA-EFC35AE0C752}"/>
              </a:ext>
            </a:extLst>
          </p:cNvPr>
          <p:cNvSpPr>
            <a:spLocks noGrp="1"/>
          </p:cNvSpPr>
          <p:nvPr>
            <p:ph type="title"/>
          </p:nvPr>
        </p:nvSpPr>
        <p:spPr>
          <a:xfrm>
            <a:off x="640080" y="325369"/>
            <a:ext cx="4368602" cy="1956841"/>
          </a:xfrm>
        </p:spPr>
        <p:txBody>
          <a:bodyPr anchor="b">
            <a:normAutofit/>
          </a:bodyPr>
          <a:lstStyle/>
          <a:p>
            <a:r>
              <a:rPr lang="fr-FR" dirty="0"/>
              <a:t>L’ergot du seigle </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BE22C294-2C9D-0286-23B5-A739301A63D9}"/>
              </a:ext>
            </a:extLst>
          </p:cNvPr>
          <p:cNvSpPr>
            <a:spLocks noGrp="1"/>
          </p:cNvSpPr>
          <p:nvPr>
            <p:ph idx="1"/>
          </p:nvPr>
        </p:nvSpPr>
        <p:spPr>
          <a:xfrm>
            <a:off x="640080" y="2872899"/>
            <a:ext cx="5773483" cy="3659732"/>
          </a:xfrm>
        </p:spPr>
        <p:txBody>
          <a:bodyPr>
            <a:normAutofit lnSpcReduction="10000"/>
          </a:bodyPr>
          <a:lstStyle/>
          <a:p>
            <a:pPr marL="0" indent="0">
              <a:buNone/>
            </a:pPr>
            <a:r>
              <a:rPr lang="fr-FR" sz="2200" dirty="0"/>
              <a:t>Il fut autrefois responsable d'une maladie, l'ergotisme, appelée au Moyen Âge mal des ardents ou feu de saint Antoine, liée à la présence d'ergot dans le seigle utilisé pour fabriquer le pain. Cette maladie, qui dure jusqu'au XVIIe siècle, se présente sous forme d'hallucinations passagères, similaires à ce que provoque le LSD, et à une vasoconstriction artériolaire, suivie de la perte de sensibilité des extrémités des différents membres, comme les bouts des doigts. À cette époque, il était communément admis que ces personnes étaient des victimes de sorcellerie ou de démons. </a:t>
            </a:r>
          </a:p>
        </p:txBody>
      </p:sp>
      <p:pic>
        <p:nvPicPr>
          <p:cNvPr id="1026" name="Picture 2" descr="Description de cette image, également commentée ci-après">
            <a:extLst>
              <a:ext uri="{FF2B5EF4-FFF2-40B4-BE49-F238E27FC236}">
                <a16:creationId xmlns:a16="http://schemas.microsoft.com/office/drawing/2014/main" id="{10AE8A47-FD75-8CB6-8CF0-ADDB8C3B6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03"/>
          <a:stretch>
            <a:fillRect/>
          </a:stretch>
        </p:blipFill>
        <p:spPr bwMode="auto">
          <a:xfrm>
            <a:off x="6415088" y="10"/>
            <a:ext cx="5775389"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4338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Titre 2">
            <a:extLst>
              <a:ext uri="{FF2B5EF4-FFF2-40B4-BE49-F238E27FC236}">
                <a16:creationId xmlns:a16="http://schemas.microsoft.com/office/drawing/2014/main" id="{CF276737-E462-9444-B49E-A751593AAED8}"/>
              </a:ext>
            </a:extLst>
          </p:cNvPr>
          <p:cNvSpPr>
            <a:spLocks noGrp="1"/>
          </p:cNvSpPr>
          <p:nvPr>
            <p:ph type="title"/>
          </p:nvPr>
        </p:nvSpPr>
        <p:spPr>
          <a:xfrm>
            <a:off x="640080" y="1243013"/>
            <a:ext cx="3855720" cy="4371974"/>
          </a:xfrm>
        </p:spPr>
        <p:txBody>
          <a:bodyPr>
            <a:normAutofit/>
          </a:bodyPr>
          <a:lstStyle/>
          <a:p>
            <a:r>
              <a:rPr lang="fr-FR" sz="3600" dirty="0">
                <a:solidFill>
                  <a:schemeClr val="tx2"/>
                </a:solidFill>
              </a:rPr>
              <a:t>La recherche d’</a:t>
            </a:r>
            <a:r>
              <a:rPr lang="fr-FR" sz="3600" b="1" i="1" dirty="0">
                <a:solidFill>
                  <a:schemeClr val="tx2"/>
                </a:solidFill>
              </a:rPr>
              <a:t>Information</a:t>
            </a:r>
          </a:p>
        </p:txBody>
      </p:sp>
      <p:sp>
        <p:nvSpPr>
          <p:cNvPr id="2" name="Espace réservé du contenu 1">
            <a:extLst>
              <a:ext uri="{FF2B5EF4-FFF2-40B4-BE49-F238E27FC236}">
                <a16:creationId xmlns:a16="http://schemas.microsoft.com/office/drawing/2014/main" id="{DC56E3BC-4C28-D34E-8583-B657EFFD4AC6}"/>
              </a:ext>
            </a:extLst>
          </p:cNvPr>
          <p:cNvSpPr>
            <a:spLocks noGrp="1"/>
          </p:cNvSpPr>
          <p:nvPr>
            <p:ph idx="1"/>
          </p:nvPr>
        </p:nvSpPr>
        <p:spPr>
          <a:xfrm>
            <a:off x="6172200" y="804672"/>
            <a:ext cx="5221224" cy="5230368"/>
          </a:xfrm>
        </p:spPr>
        <p:txBody>
          <a:bodyPr anchor="ctr">
            <a:normAutofit/>
          </a:bodyPr>
          <a:lstStyle/>
          <a:p>
            <a:pPr marL="306005" lvl="1" indent="0">
              <a:buNone/>
            </a:pPr>
            <a:r>
              <a:rPr lang="fr-FR" dirty="0">
                <a:solidFill>
                  <a:schemeClr val="tx2"/>
                </a:solidFill>
              </a:rPr>
              <a:t>À la première se rapportent l'oracle, la prophétie, l'oniromancie, c'est-à-dire la divination par les songes ; à la seconde, les sorts, la divination par les êtres animés (animaux, hommes, plantes, arbres) ou inanimés (terre, feu, air, eau, objets divers, nombres, lettres), enfin par les astres, les images, la météorologie et les jours </a:t>
            </a:r>
          </a:p>
          <a:p>
            <a:pPr marL="306005" lvl="1" indent="0">
              <a:buNone/>
            </a:pPr>
            <a:endParaRPr lang="fr-FR" dirty="0">
              <a:solidFill>
                <a:schemeClr val="tx2"/>
              </a:solidFill>
            </a:endParaRPr>
          </a:p>
          <a:p>
            <a:pPr marL="306005" lvl="1" indent="0">
              <a:buNone/>
            </a:pPr>
            <a:r>
              <a:rPr lang="fr-FR" dirty="0">
                <a:solidFill>
                  <a:schemeClr val="tx2"/>
                </a:solidFill>
              </a:rPr>
              <a:t>René ALLEAU, « DIVINATION », </a:t>
            </a:r>
            <a:r>
              <a:rPr lang="fr-FR" i="1" dirty="0" err="1">
                <a:solidFill>
                  <a:schemeClr val="tx2"/>
                </a:solidFill>
              </a:rPr>
              <a:t>Encyclopædia</a:t>
            </a:r>
            <a:r>
              <a:rPr lang="fr-FR" i="1" dirty="0">
                <a:solidFill>
                  <a:schemeClr val="tx2"/>
                </a:solidFill>
              </a:rPr>
              <a:t> </a:t>
            </a:r>
            <a:r>
              <a:rPr lang="fr-FR" i="1" dirty="0" err="1">
                <a:solidFill>
                  <a:schemeClr val="tx2"/>
                </a:solidFill>
              </a:rPr>
              <a:t>Universalis</a:t>
            </a:r>
            <a:r>
              <a:rPr lang="fr-FR" dirty="0">
                <a:solidFill>
                  <a:schemeClr val="tx2"/>
                </a:solidFill>
              </a:rPr>
              <a:t> </a:t>
            </a:r>
          </a:p>
        </p:txBody>
      </p:sp>
    </p:spTree>
    <p:extLst>
      <p:ext uri="{BB962C8B-B14F-4D97-AF65-F5344CB8AC3E}">
        <p14:creationId xmlns:p14="http://schemas.microsoft.com/office/powerpoint/2010/main" val="30269149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0DECC-6C0A-4A74-0E76-71C4AA48641B}"/>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296CCEA-7A02-1053-2617-D2D2EFAF1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6E3F572E-F5E8-1780-12A3-EE3F6ABB4ADE}"/>
              </a:ext>
            </a:extLst>
          </p:cNvPr>
          <p:cNvSpPr>
            <a:spLocks noGrp="1"/>
          </p:cNvSpPr>
          <p:nvPr>
            <p:ph type="title"/>
          </p:nvPr>
        </p:nvSpPr>
        <p:spPr>
          <a:xfrm>
            <a:off x="640080" y="325369"/>
            <a:ext cx="4368602" cy="1956841"/>
          </a:xfrm>
        </p:spPr>
        <p:txBody>
          <a:bodyPr anchor="b">
            <a:normAutofit/>
          </a:bodyPr>
          <a:lstStyle/>
          <a:p>
            <a:r>
              <a:rPr lang="fr-FR" dirty="0"/>
              <a:t>L’effet puits</a:t>
            </a:r>
          </a:p>
        </p:txBody>
      </p:sp>
      <p:sp>
        <p:nvSpPr>
          <p:cNvPr id="1033" name="sketchy line">
            <a:extLst>
              <a:ext uri="{FF2B5EF4-FFF2-40B4-BE49-F238E27FC236}">
                <a16:creationId xmlns:a16="http://schemas.microsoft.com/office/drawing/2014/main" id="{E8D42F7B-E45A-FE1A-9157-09ADAA742C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22C91365-C619-72ED-74F6-7B1D75D62526}"/>
              </a:ext>
            </a:extLst>
          </p:cNvPr>
          <p:cNvSpPr>
            <a:spLocks noGrp="1"/>
          </p:cNvSpPr>
          <p:nvPr>
            <p:ph idx="1"/>
          </p:nvPr>
        </p:nvSpPr>
        <p:spPr>
          <a:xfrm>
            <a:off x="640080" y="2872899"/>
            <a:ext cx="7881938" cy="3659732"/>
          </a:xfrm>
        </p:spPr>
        <p:txBody>
          <a:bodyPr>
            <a:normAutofit/>
          </a:bodyPr>
          <a:lstStyle/>
          <a:p>
            <a:pPr marL="0" indent="0">
              <a:buNone/>
            </a:pPr>
            <a:r>
              <a:rPr lang="fr-FR" dirty="0"/>
              <a:t>« Vous avez besoin que les autres personnes vous aiment et vous admirent mais vous êtes tout de même apte à être critique envers vous même. Bien que vous ayez quelques faiblesses de caractère, vous êtes généralement capable de les compenser. Vous possédez de considérables capacités non employées que vous n'avez pas utilisées à votre avantage…. »</a:t>
            </a:r>
          </a:p>
        </p:txBody>
      </p:sp>
      <p:pic>
        <p:nvPicPr>
          <p:cNvPr id="4" name="Picture 2" descr="Une image contenant texte, dessin humoristique, affiche, graphisme&#10;&#10;Description générée automatiquement">
            <a:extLst>
              <a:ext uri="{FF2B5EF4-FFF2-40B4-BE49-F238E27FC236}">
                <a16:creationId xmlns:a16="http://schemas.microsoft.com/office/drawing/2014/main" id="{1C736A27-BFA0-F840-3BDD-8A94399FDDB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845861" y="325369"/>
            <a:ext cx="3019248" cy="4969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6578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A382B-36FB-AFA6-FB72-4313F870EFE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536E7A-A6DD-AC31-F0D6-DD89ED09E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448DD59-BA5F-7BD3-43C4-7F0EA980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EC9CFA5E-FC95-FE38-7DC0-55E6BC9FB8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CFA12583-9FF0-DB49-57E3-14A2EB8F17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A4B7C84-D6D7-7618-D6C7-D6D370BC2F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747D174B-361A-C193-D7FE-14212345B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B597470D-C3F6-ADC3-322B-EB1918F2DF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Titre 2">
            <a:extLst>
              <a:ext uri="{FF2B5EF4-FFF2-40B4-BE49-F238E27FC236}">
                <a16:creationId xmlns:a16="http://schemas.microsoft.com/office/drawing/2014/main" id="{55C1ADB5-0861-370F-C2D2-958F790393F7}"/>
              </a:ext>
            </a:extLst>
          </p:cNvPr>
          <p:cNvSpPr>
            <a:spLocks noGrp="1"/>
          </p:cNvSpPr>
          <p:nvPr>
            <p:ph type="title"/>
          </p:nvPr>
        </p:nvSpPr>
        <p:spPr>
          <a:xfrm>
            <a:off x="640080" y="1243013"/>
            <a:ext cx="3855720" cy="4371974"/>
          </a:xfrm>
        </p:spPr>
        <p:txBody>
          <a:bodyPr>
            <a:normAutofit/>
          </a:bodyPr>
          <a:lstStyle/>
          <a:p>
            <a:r>
              <a:rPr lang="fr-FR" sz="3600" dirty="0">
                <a:solidFill>
                  <a:schemeClr val="tx2"/>
                </a:solidFill>
              </a:rPr>
              <a:t>La recherche d’</a:t>
            </a:r>
            <a:r>
              <a:rPr lang="fr-FR" sz="3600" b="1" i="1" dirty="0">
                <a:solidFill>
                  <a:schemeClr val="tx2"/>
                </a:solidFill>
              </a:rPr>
              <a:t>Opération</a:t>
            </a:r>
          </a:p>
        </p:txBody>
      </p:sp>
      <p:sp>
        <p:nvSpPr>
          <p:cNvPr id="2" name="Espace réservé du contenu 1">
            <a:extLst>
              <a:ext uri="{FF2B5EF4-FFF2-40B4-BE49-F238E27FC236}">
                <a16:creationId xmlns:a16="http://schemas.microsoft.com/office/drawing/2014/main" id="{7890BD51-369F-905E-44AD-FB915FED9F04}"/>
              </a:ext>
            </a:extLst>
          </p:cNvPr>
          <p:cNvSpPr>
            <a:spLocks noGrp="1"/>
          </p:cNvSpPr>
          <p:nvPr>
            <p:ph idx="1"/>
          </p:nvPr>
        </p:nvSpPr>
        <p:spPr>
          <a:xfrm>
            <a:off x="5343525" y="314325"/>
            <a:ext cx="6472238" cy="6107388"/>
          </a:xfrm>
        </p:spPr>
        <p:txBody>
          <a:bodyPr anchor="ctr">
            <a:normAutofit/>
          </a:bodyPr>
          <a:lstStyle/>
          <a:p>
            <a:pPr marL="306005" lvl="1" indent="0">
              <a:buNone/>
            </a:pPr>
            <a:r>
              <a:rPr lang="fr-FR" dirty="0">
                <a:solidFill>
                  <a:schemeClr val="tx2"/>
                </a:solidFill>
              </a:rPr>
              <a:t>On distingue une magie cérémonielle, ou indirecte, qui agit sur les esprits (autres que l'homme) par le moyen d'un rituel, et une magie naturelle, ou directe, qui agit sur la nature à travers une technique sui generis, reposant le plus souvent sur les lois de ressemblance (magie imitative) et de contiguïté (magie contagieuse) ; de même, l'on distingue une magie préventive (surtout à travers les charmes et les talismans) et une magie active (à travers un cérémonial stéréotypé) ; enfin, suivant ses finalités, pour le bien ou pour le mal, on a soit la magie blanche (ou de la main droite), soit la magie noire (ou de la main gauche).</a:t>
            </a:r>
          </a:p>
          <a:p>
            <a:pPr marL="306005" lvl="1" indent="0">
              <a:buNone/>
            </a:pPr>
            <a:endParaRPr lang="fr-FR" dirty="0">
              <a:solidFill>
                <a:schemeClr val="tx2"/>
              </a:solidFill>
            </a:endParaRPr>
          </a:p>
          <a:p>
            <a:pPr marL="306005" lvl="1" indent="0">
              <a:buNone/>
            </a:pPr>
            <a:r>
              <a:rPr lang="fr-FR" dirty="0">
                <a:solidFill>
                  <a:schemeClr val="tx2"/>
                </a:solidFill>
              </a:rPr>
              <a:t>René ALLEAU, « MAGIE », </a:t>
            </a:r>
            <a:r>
              <a:rPr lang="fr-FR" i="1" dirty="0" err="1">
                <a:solidFill>
                  <a:schemeClr val="tx2"/>
                </a:solidFill>
              </a:rPr>
              <a:t>Encyclopædia</a:t>
            </a:r>
            <a:r>
              <a:rPr lang="fr-FR" i="1" dirty="0">
                <a:solidFill>
                  <a:schemeClr val="tx2"/>
                </a:solidFill>
              </a:rPr>
              <a:t> </a:t>
            </a:r>
            <a:r>
              <a:rPr lang="fr-FR" i="1" dirty="0" err="1">
                <a:solidFill>
                  <a:schemeClr val="tx2"/>
                </a:solidFill>
              </a:rPr>
              <a:t>Universalis</a:t>
            </a:r>
            <a:r>
              <a:rPr lang="fr-FR" dirty="0">
                <a:solidFill>
                  <a:schemeClr val="tx2"/>
                </a:solidFill>
              </a:rPr>
              <a:t> </a:t>
            </a:r>
          </a:p>
          <a:p>
            <a:pPr marL="306005" lvl="1" indent="0">
              <a:buNone/>
            </a:pPr>
            <a:endParaRPr lang="fr-FR" i="1" dirty="0">
              <a:solidFill>
                <a:schemeClr val="tx2"/>
              </a:solidFill>
            </a:endParaRPr>
          </a:p>
        </p:txBody>
      </p:sp>
    </p:spTree>
    <p:extLst>
      <p:ext uri="{BB962C8B-B14F-4D97-AF65-F5344CB8AC3E}">
        <p14:creationId xmlns:p14="http://schemas.microsoft.com/office/powerpoint/2010/main" val="14840685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9729AC2-7148-5989-1B4F-D992763388E1}"/>
              </a:ext>
            </a:extLst>
          </p:cNvPr>
          <p:cNvSpPr>
            <a:spLocks noGrp="1"/>
          </p:cNvSpPr>
          <p:nvPr>
            <p:ph type="title"/>
          </p:nvPr>
        </p:nvSpPr>
        <p:spPr>
          <a:xfrm>
            <a:off x="640080" y="325369"/>
            <a:ext cx="4368602" cy="1956841"/>
          </a:xfrm>
        </p:spPr>
        <p:txBody>
          <a:bodyPr anchor="b">
            <a:normAutofit/>
          </a:bodyPr>
          <a:lstStyle/>
          <a:p>
            <a:r>
              <a:rPr lang="fr-FR" sz="5400" dirty="0"/>
              <a:t>L’aspirine </a:t>
            </a:r>
            <a:r>
              <a:rPr lang="fr-FR" sz="5400" dirty="0">
                <a:sym typeface="Wingdings" pitchFamily="2" charset="2"/>
              </a:rPr>
              <a:t> </a:t>
            </a:r>
            <a:endParaRPr lang="fr-FR" sz="5400" dirty="0"/>
          </a:p>
        </p:txBody>
      </p:sp>
      <p:sp>
        <p:nvSpPr>
          <p:cNvPr id="205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space réservé du contenu 6">
            <a:extLst>
              <a:ext uri="{FF2B5EF4-FFF2-40B4-BE49-F238E27FC236}">
                <a16:creationId xmlns:a16="http://schemas.microsoft.com/office/drawing/2014/main" id="{7443FD41-FC87-23E1-6AD5-1F5F94C1C6AE}"/>
              </a:ext>
            </a:extLst>
          </p:cNvPr>
          <p:cNvSpPr>
            <a:spLocks noGrp="1"/>
          </p:cNvSpPr>
          <p:nvPr>
            <p:ph idx="1"/>
          </p:nvPr>
        </p:nvSpPr>
        <p:spPr>
          <a:xfrm>
            <a:off x="640080" y="2872899"/>
            <a:ext cx="4243589" cy="3320668"/>
          </a:xfrm>
        </p:spPr>
        <p:txBody>
          <a:bodyPr>
            <a:normAutofit/>
          </a:bodyPr>
          <a:lstStyle/>
          <a:p>
            <a:pPr marL="0" indent="0">
              <a:buNone/>
            </a:pPr>
            <a:r>
              <a:rPr lang="fr-FR" sz="2200" dirty="0"/>
              <a:t>Le saule blanc et la reine des prés</a:t>
            </a:r>
          </a:p>
        </p:txBody>
      </p:sp>
      <p:pic>
        <p:nvPicPr>
          <p:cNvPr id="2052" name="Picture 4" descr="Feuille de saule">
            <a:extLst>
              <a:ext uri="{FF2B5EF4-FFF2-40B4-BE49-F238E27FC236}">
                <a16:creationId xmlns:a16="http://schemas.microsoft.com/office/drawing/2014/main" id="{11839097-BFC3-D43B-91F0-26DAA3BF8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724" r="18049"/>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2252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04932-A1F3-05D8-F020-35C4567F71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279F28-5E84-1F3D-46B8-FF48C3F0A381}"/>
              </a:ext>
            </a:extLst>
          </p:cNvPr>
          <p:cNvSpPr>
            <a:spLocks noGrp="1"/>
          </p:cNvSpPr>
          <p:nvPr>
            <p:ph type="title"/>
          </p:nvPr>
        </p:nvSpPr>
        <p:spPr/>
        <p:txBody>
          <a:bodyPr/>
          <a:lstStyle/>
          <a:p>
            <a:r>
              <a:rPr lang="fr-FR" dirty="0"/>
              <a:t>Le prophète Ésaïe (</a:t>
            </a:r>
            <a:r>
              <a:rPr lang="fr-FR" dirty="0" err="1"/>
              <a:t>chap</a:t>
            </a:r>
            <a:r>
              <a:rPr lang="fr-FR" dirty="0"/>
              <a:t> 44)</a:t>
            </a:r>
          </a:p>
        </p:txBody>
      </p:sp>
      <p:sp>
        <p:nvSpPr>
          <p:cNvPr id="3" name="Espace réservé du contenu 2">
            <a:extLst>
              <a:ext uri="{FF2B5EF4-FFF2-40B4-BE49-F238E27FC236}">
                <a16:creationId xmlns:a16="http://schemas.microsoft.com/office/drawing/2014/main" id="{03E7C173-D4F1-A9B6-188A-B6B639973279}"/>
              </a:ext>
            </a:extLst>
          </p:cNvPr>
          <p:cNvSpPr>
            <a:spLocks noGrp="1"/>
          </p:cNvSpPr>
          <p:nvPr>
            <p:ph idx="1"/>
          </p:nvPr>
        </p:nvSpPr>
        <p:spPr>
          <a:xfrm>
            <a:off x="838200" y="1825625"/>
            <a:ext cx="10515600" cy="4667250"/>
          </a:xfrm>
        </p:spPr>
        <p:txBody>
          <a:bodyPr>
            <a:normAutofit fontScale="92500" lnSpcReduction="20000"/>
          </a:bodyPr>
          <a:lstStyle/>
          <a:p>
            <a:pPr marL="0" indent="0">
              <a:buNone/>
            </a:pPr>
            <a:r>
              <a:rPr lang="fr-FR" baseline="30000" dirty="0"/>
              <a:t>12</a:t>
            </a:r>
            <a:r>
              <a:rPr lang="fr-FR" dirty="0"/>
              <a:t> Le forgeron, (comme pour) une hache, Travaille avec le charbon Et il façonne (l’idole) à coups de marteau ; Il la travaille d’un bras vigoureux ; Mais a-t-il faim, Le voilà sans force ; Ne </a:t>
            </a:r>
            <a:r>
              <a:rPr lang="fr-FR" dirty="0" err="1"/>
              <a:t>boit-il</a:t>
            </a:r>
            <a:r>
              <a:rPr lang="fr-FR" dirty="0"/>
              <a:t> pas d’eau, Le voilà fatigué. </a:t>
            </a:r>
            <a:r>
              <a:rPr lang="fr-FR" baseline="30000" dirty="0"/>
              <a:t>13</a:t>
            </a:r>
            <a:r>
              <a:rPr lang="fr-FR" dirty="0"/>
              <a:t> Le charpentier étend le cordeau, Il la dessine à la craie, Il la fabrique au ciseau, Il la dessine au compas Et il lui donne la forme d’un homme, L’apparence d’un être humain Pour qu’elle habite dans une maison. </a:t>
            </a:r>
            <a:r>
              <a:rPr lang="fr-FR" baseline="30000" dirty="0"/>
              <a:t>14</a:t>
            </a:r>
            <a:r>
              <a:rPr lang="fr-FR" dirty="0"/>
              <a:t> Il se coupe des cèdres, Il prend des rouvres et des chênes Et fait un choix Parmi les arbres de la forêt ; Il plante des pins, Et la pluie les fait croître. </a:t>
            </a:r>
            <a:r>
              <a:rPr lang="fr-FR" baseline="30000" dirty="0"/>
              <a:t>15</a:t>
            </a:r>
            <a:r>
              <a:rPr lang="fr-FR" dirty="0"/>
              <a:t> Ces arbres servent à l’homme pour brûler, Il en prend et il se chauffe. Il y met aussi le feu pour cuire du pain, Et il en fabrique également un dieu, Il se prosterne, Il en fait une statue, Devant laquelle il fait des révérences. </a:t>
            </a:r>
            <a:r>
              <a:rPr lang="fr-FR" baseline="30000" dirty="0"/>
              <a:t>16</a:t>
            </a:r>
            <a:r>
              <a:rPr lang="fr-FR" dirty="0"/>
              <a:t> Il brûle au feu la moitié de son bois, Avec cette moitié il va pouvoir manger de la viande, Il cuit un rôti et se rassasie ; Il se chauffe aussi et dit : Ah ! Je me chauffe, je vois la flamme ! </a:t>
            </a:r>
            <a:r>
              <a:rPr lang="fr-FR" baseline="30000" dirty="0"/>
              <a:t>17</a:t>
            </a:r>
            <a:r>
              <a:rPr lang="fr-FR" dirty="0"/>
              <a:t> Et avec le reste il fait un dieu, sa statue, Il fait des révérences devant elle, Il se prosterne, il l’invoque Et s’écrie : Délivre-moi ! Car tu es mon dieu ! </a:t>
            </a:r>
          </a:p>
        </p:txBody>
      </p:sp>
    </p:spTree>
    <p:extLst>
      <p:ext uri="{BB962C8B-B14F-4D97-AF65-F5344CB8AC3E}">
        <p14:creationId xmlns:p14="http://schemas.microsoft.com/office/powerpoint/2010/main" val="10955721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A6F151-1E6B-3DB9-9379-253B7479BAEB}"/>
              </a:ext>
            </a:extLst>
          </p:cNvPr>
          <p:cNvSpPr>
            <a:spLocks noGrp="1"/>
          </p:cNvSpPr>
          <p:nvPr>
            <p:ph type="title"/>
          </p:nvPr>
        </p:nvSpPr>
        <p:spPr/>
        <p:txBody>
          <a:bodyPr/>
          <a:lstStyle/>
          <a:p>
            <a:r>
              <a:rPr lang="fr-FR" sz="4400" dirty="0">
                <a:effectLst/>
                <a:latin typeface="Calibri" panose="020F0502020204030204" pitchFamily="34" charset="0"/>
                <a:ea typeface="Calibri" panose="020F0502020204030204" pitchFamily="34" charset="0"/>
                <a:cs typeface="Arial" panose="020B0604020202020204" pitchFamily="34" charset="0"/>
              </a:rPr>
              <a:t>Ésaïe 47.8–15</a:t>
            </a:r>
            <a:endParaRPr lang="fr-FR" dirty="0"/>
          </a:p>
        </p:txBody>
      </p:sp>
      <p:sp>
        <p:nvSpPr>
          <p:cNvPr id="3" name="Espace réservé du contenu 2">
            <a:extLst>
              <a:ext uri="{FF2B5EF4-FFF2-40B4-BE49-F238E27FC236}">
                <a16:creationId xmlns:a16="http://schemas.microsoft.com/office/drawing/2014/main" id="{9E69F9FB-9F18-B7D9-342D-3B6F6EEF3788}"/>
              </a:ext>
            </a:extLst>
          </p:cNvPr>
          <p:cNvSpPr>
            <a:spLocks noGrp="1"/>
          </p:cNvSpPr>
          <p:nvPr>
            <p:ph idx="1"/>
          </p:nvPr>
        </p:nvSpPr>
        <p:spPr>
          <a:xfrm>
            <a:off x="838200" y="1825625"/>
            <a:ext cx="10515600" cy="4797244"/>
          </a:xfrm>
        </p:spPr>
        <p:txBody>
          <a:bodyPr>
            <a:normAutofit fontScale="92500"/>
          </a:bodyPr>
          <a:lstStyle/>
          <a:p>
            <a:pPr marL="0" indent="0">
              <a:buNone/>
            </a:pPr>
            <a:r>
              <a:rPr lang="fr-FR" sz="2400" baseline="30000" dirty="0">
                <a:effectLst/>
                <a:latin typeface="Calibri" panose="020F0502020204030204" pitchFamily="34" charset="0"/>
                <a:ea typeface="Calibri" panose="020F0502020204030204" pitchFamily="34" charset="0"/>
                <a:cs typeface="Arial" panose="020B0604020202020204" pitchFamily="34" charset="0"/>
              </a:rPr>
              <a:t>8</a:t>
            </a:r>
            <a:r>
              <a:rPr lang="fr-FR" sz="2400" dirty="0">
                <a:effectLst/>
                <a:latin typeface="Calibri" panose="020F0502020204030204" pitchFamily="34" charset="0"/>
                <a:ea typeface="Calibri" panose="020F0502020204030204" pitchFamily="34" charset="0"/>
                <a:cs typeface="Arial" panose="020B0604020202020204" pitchFamily="34" charset="0"/>
              </a:rPr>
              <a:t> Écoute maintenant ceci, voluptueuse, Qui t’assieds avec assurance Et qui dis en ton cœur : Moi, et rien que moi ! Je ne serai jamais veuve, Je ne connaîtrai pas la privation d’enfants ! </a:t>
            </a:r>
            <a:r>
              <a:rPr lang="fr-FR" sz="2400" baseline="30000" dirty="0">
                <a:effectLst/>
                <a:latin typeface="Calibri" panose="020F0502020204030204" pitchFamily="34" charset="0"/>
                <a:ea typeface="Calibri" panose="020F0502020204030204" pitchFamily="34" charset="0"/>
                <a:cs typeface="Arial" panose="020B0604020202020204" pitchFamily="34" charset="0"/>
              </a:rPr>
              <a:t>9</a:t>
            </a:r>
            <a:r>
              <a:rPr lang="fr-FR" sz="2400" dirty="0">
                <a:effectLst/>
                <a:latin typeface="Calibri" panose="020F0502020204030204" pitchFamily="34" charset="0"/>
                <a:ea typeface="Calibri" panose="020F0502020204030204" pitchFamily="34" charset="0"/>
                <a:cs typeface="Arial" panose="020B0604020202020204" pitchFamily="34" charset="0"/>
              </a:rPr>
              <a:t> Ces deux choses t’arriveront En un instant, au même jour, La privation d’enfants et le veuvage ; Elles fondront sur toi dans toute leur rigueur Malgré la multitude de tes sortilèges, Malgré la puissance de tes pratiques magiques. </a:t>
            </a:r>
            <a:endParaRPr lang="fr-FR" sz="2400" baseline="300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r>
              <a:rPr lang="fr-FR" sz="2400" baseline="30000" dirty="0">
                <a:effectLst/>
                <a:latin typeface="Calibri" panose="020F0502020204030204" pitchFamily="34" charset="0"/>
                <a:ea typeface="Calibri" panose="020F0502020204030204" pitchFamily="34" charset="0"/>
                <a:cs typeface="Arial" panose="020B0604020202020204" pitchFamily="34" charset="0"/>
              </a:rPr>
              <a:t>12</a:t>
            </a:r>
            <a:r>
              <a:rPr lang="fr-FR" sz="2400" dirty="0">
                <a:effectLst/>
                <a:latin typeface="Calibri" panose="020F0502020204030204" pitchFamily="34" charset="0"/>
                <a:ea typeface="Calibri" panose="020F0502020204030204" pitchFamily="34" charset="0"/>
                <a:cs typeface="Arial" panose="020B0604020202020204" pitchFamily="34" charset="0"/>
              </a:rPr>
              <a:t> Reste donc au milieu de tes pratiques magiques Et de la multitude de tes sortilèges Auxquels tu as consacré ton travail dès ta jeunesse ; Peut-être pourras-tu en tirer profit, Peut-être deviendras-tu redoutable. </a:t>
            </a:r>
            <a:r>
              <a:rPr lang="fr-FR" sz="2400" baseline="30000" dirty="0">
                <a:effectLst/>
                <a:latin typeface="Calibri" panose="020F0502020204030204" pitchFamily="34" charset="0"/>
                <a:ea typeface="Calibri" panose="020F0502020204030204" pitchFamily="34" charset="0"/>
                <a:cs typeface="Arial" panose="020B0604020202020204" pitchFamily="34" charset="0"/>
              </a:rPr>
              <a:t>13</a:t>
            </a:r>
            <a:r>
              <a:rPr lang="fr-FR" sz="2400" dirty="0">
                <a:effectLst/>
                <a:latin typeface="Calibri" panose="020F0502020204030204" pitchFamily="34" charset="0"/>
                <a:ea typeface="Calibri" panose="020F0502020204030204" pitchFamily="34" charset="0"/>
                <a:cs typeface="Arial" panose="020B0604020202020204" pitchFamily="34" charset="0"/>
              </a:rPr>
              <a:t> Tu t’es fatiguée à force de consulter : Qu’ils se lèvent donc et qu’ils te sauvent, Ceux qui quadrillent le ciel, Qui observent les astres, Qui annoncent, d’après les nouvelles lunes, Ce qui doit t’arriver ! </a:t>
            </a:r>
            <a:r>
              <a:rPr lang="fr-FR" sz="2400" baseline="30000" dirty="0">
                <a:effectLst/>
                <a:latin typeface="Calibri" panose="020F0502020204030204" pitchFamily="34" charset="0"/>
                <a:ea typeface="Calibri" panose="020F0502020204030204" pitchFamily="34" charset="0"/>
                <a:cs typeface="Arial" panose="020B0604020202020204" pitchFamily="34" charset="0"/>
              </a:rPr>
              <a:t>14</a:t>
            </a:r>
            <a:r>
              <a:rPr lang="fr-FR" sz="2400" dirty="0">
                <a:effectLst/>
                <a:latin typeface="Calibri" panose="020F0502020204030204" pitchFamily="34" charset="0"/>
                <a:ea typeface="Calibri" panose="020F0502020204030204" pitchFamily="34" charset="0"/>
                <a:cs typeface="Arial" panose="020B0604020202020204" pitchFamily="34" charset="0"/>
              </a:rPr>
              <a:t> Voici qu’ils sont comme de la paille qu’un feu consume ; Ils n’arracheront pas leur vie aux flammes : Ce n’est pas de la braise pour leur pain, Un brasier devant lequel on s’assied. </a:t>
            </a:r>
            <a:r>
              <a:rPr lang="fr-FR" sz="2400" baseline="30000" dirty="0">
                <a:effectLst/>
                <a:latin typeface="Calibri" panose="020F0502020204030204" pitchFamily="34" charset="0"/>
                <a:ea typeface="Calibri" panose="020F0502020204030204" pitchFamily="34" charset="0"/>
                <a:cs typeface="Arial" panose="020B0604020202020204" pitchFamily="34" charset="0"/>
              </a:rPr>
              <a:t>15</a:t>
            </a:r>
            <a:r>
              <a:rPr lang="fr-FR" sz="2400" dirty="0">
                <a:effectLst/>
                <a:latin typeface="Calibri" panose="020F0502020204030204" pitchFamily="34" charset="0"/>
                <a:ea typeface="Calibri" panose="020F0502020204030204" pitchFamily="34" charset="0"/>
                <a:cs typeface="Arial" panose="020B0604020202020204" pitchFamily="34" charset="0"/>
              </a:rPr>
              <a:t> Voilà ce que deviendront Ceux pour lesquels tu te fatiguais. Ceux avec qui tu as trafiqué dès ta jeunesse Erreront chacun de son côté : Personne ne te sauvera ! </a:t>
            </a:r>
            <a:endParaRPr lang="fr-FR" sz="3600" dirty="0"/>
          </a:p>
        </p:txBody>
      </p:sp>
    </p:spTree>
    <p:extLst>
      <p:ext uri="{BB962C8B-B14F-4D97-AF65-F5344CB8AC3E}">
        <p14:creationId xmlns:p14="http://schemas.microsoft.com/office/powerpoint/2010/main" val="42324341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7BECBE-CAB9-6B1E-5952-D9CDCB4ACBE7}"/>
              </a:ext>
            </a:extLst>
          </p:cNvPr>
          <p:cNvSpPr>
            <a:spLocks noGrp="1"/>
          </p:cNvSpPr>
          <p:nvPr>
            <p:ph type="title"/>
          </p:nvPr>
        </p:nvSpPr>
        <p:spPr/>
        <p:txBody>
          <a:bodyPr/>
          <a:lstStyle/>
          <a:p>
            <a:r>
              <a:rPr lang="fr-FR" dirty="0"/>
              <a:t>Le prophète Jérémie et la fausse prophétie</a:t>
            </a:r>
          </a:p>
        </p:txBody>
      </p:sp>
      <p:sp>
        <p:nvSpPr>
          <p:cNvPr id="3" name="Espace réservé du contenu 2">
            <a:extLst>
              <a:ext uri="{FF2B5EF4-FFF2-40B4-BE49-F238E27FC236}">
                <a16:creationId xmlns:a16="http://schemas.microsoft.com/office/drawing/2014/main" id="{D243CB88-624A-EF78-D919-9240375C662F}"/>
              </a:ext>
            </a:extLst>
          </p:cNvPr>
          <p:cNvSpPr>
            <a:spLocks noGrp="1"/>
          </p:cNvSpPr>
          <p:nvPr>
            <p:ph idx="1"/>
          </p:nvPr>
        </p:nvSpPr>
        <p:spPr>
          <a:xfrm>
            <a:off x="838199" y="1825624"/>
            <a:ext cx="11112795" cy="5032375"/>
          </a:xfrm>
        </p:spPr>
        <p:txBody>
          <a:bodyPr>
            <a:normAutofit/>
          </a:bodyPr>
          <a:lstStyle/>
          <a:p>
            <a:pPr marL="0" indent="0">
              <a:buNone/>
            </a:pPr>
            <a:r>
              <a:rPr lang="fr-FR" dirty="0">
                <a:latin typeface="Calibri" panose="020F0502020204030204" pitchFamily="34" charset="0"/>
                <a:ea typeface="Aptos" panose="020B0004020202020204" pitchFamily="34" charset="0"/>
                <a:cs typeface="Times New Roman" panose="02020603050405020304" pitchFamily="18" charset="0"/>
              </a:rPr>
              <a:t>Jérémie 14.14 L’Éternel me dit : C’est la fausseté que prophétisent en mon nom les prophètes ; Je ne les ai pas envoyés, Je ne leur ai pas donné d’ordre, Je ne leur ai point parlé ; Ce sont des visions fausses, De la divination et de l’idolâtrie, Des tromperies de leur cœur Qu’ils vous prophétisent. </a:t>
            </a:r>
          </a:p>
          <a:p>
            <a:pPr marL="0" indent="0">
              <a:buNone/>
            </a:pPr>
            <a:r>
              <a:rPr lang="fr-FR" dirty="0">
                <a:latin typeface="Calibri" panose="020F0502020204030204" pitchFamily="34" charset="0"/>
                <a:ea typeface="Aptos" panose="020B0004020202020204" pitchFamily="34" charset="0"/>
                <a:cs typeface="Times New Roman" panose="02020603050405020304" pitchFamily="18" charset="0"/>
              </a:rPr>
              <a:t>J’ai entendu ce que disent les prophètes qui prophétisent en mon nom ce qui est faux, en disant : J’ai fait un songe! J’ai fait un songe! Jusqu’à quand ces prophètes auront-ils à cœur de prophétiser la fausseté, de prophétiser la tromperie de leur cœur? (Jérémie 23.16-32)</a:t>
            </a:r>
            <a:endParaRPr lang="fr-FR" dirty="0"/>
          </a:p>
          <a:p>
            <a:pPr marL="0" indent="0">
              <a:buNone/>
            </a:pPr>
            <a:r>
              <a:rPr lang="fr-FR" dirty="0" err="1"/>
              <a:t>Jér</a:t>
            </a:r>
            <a:r>
              <a:rPr lang="fr-FR" dirty="0"/>
              <a:t> 27.9: Et vous, n'écoutez pas vos prophètes, vos devins, vos songeurs, vos astrologues, vos magiciens, qui vous disent : Vous ne serez point asservis au roi de Babylone ! </a:t>
            </a:r>
            <a:endParaRPr lang="fr-FR" dirty="0">
              <a:latin typeface="Calibri" panose="020F0502020204030204" pitchFamily="34" charset="0"/>
              <a:ea typeface="Aptos" panose="020B000402020202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6973808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CDDB3-2D46-CD6F-AD70-0E0DC5C0E5C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DB7586F-C4AA-1FB7-03D7-BD5B3DB53DBA}"/>
              </a:ext>
            </a:extLst>
          </p:cNvPr>
          <p:cNvSpPr>
            <a:spLocks noGrp="1"/>
          </p:cNvSpPr>
          <p:nvPr>
            <p:ph type="title"/>
          </p:nvPr>
        </p:nvSpPr>
        <p:spPr/>
        <p:txBody>
          <a:bodyPr/>
          <a:lstStyle/>
          <a:p>
            <a:r>
              <a:rPr lang="fr-FR" dirty="0"/>
              <a:t>Le prophète Jérémie et les idoles </a:t>
            </a:r>
          </a:p>
        </p:txBody>
      </p:sp>
      <p:sp>
        <p:nvSpPr>
          <p:cNvPr id="3" name="Espace réservé du contenu 2">
            <a:extLst>
              <a:ext uri="{FF2B5EF4-FFF2-40B4-BE49-F238E27FC236}">
                <a16:creationId xmlns:a16="http://schemas.microsoft.com/office/drawing/2014/main" id="{D589C74A-0B51-F94E-AFAD-4C676515ED83}"/>
              </a:ext>
            </a:extLst>
          </p:cNvPr>
          <p:cNvSpPr>
            <a:spLocks noGrp="1"/>
          </p:cNvSpPr>
          <p:nvPr>
            <p:ph idx="1"/>
          </p:nvPr>
        </p:nvSpPr>
        <p:spPr/>
        <p:txBody>
          <a:bodyPr>
            <a:normAutofit/>
          </a:bodyPr>
          <a:lstStyle/>
          <a:p>
            <a:pPr marL="0" indent="0">
              <a:buNone/>
            </a:pPr>
            <a:r>
              <a:rPr lang="fr-FR" dirty="0" err="1"/>
              <a:t>Jér</a:t>
            </a:r>
            <a:r>
              <a:rPr lang="fr-FR" dirty="0"/>
              <a:t> 10.1-7 [verset 5]: Ces dieux sont comme une colonne massive, Ils ne parlent pas ; On les porte, oui, on les porte, Parce qu’ils ne peuvent faire un pas. Ne les craignez pas, Car ils ne sauraient faire aucun mal, De même qu’ils sont incapables de faire aucun bien. </a:t>
            </a:r>
          </a:p>
        </p:txBody>
      </p:sp>
    </p:spTree>
    <p:extLst>
      <p:ext uri="{BB962C8B-B14F-4D97-AF65-F5344CB8AC3E}">
        <p14:creationId xmlns:p14="http://schemas.microsoft.com/office/powerpoint/2010/main" val="8730060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A3DEF-A6CA-3AFD-23F7-10D2C7D059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05799D-352C-779E-23BE-ACA1D433358B}"/>
              </a:ext>
            </a:extLst>
          </p:cNvPr>
          <p:cNvSpPr>
            <a:spLocks noGrp="1"/>
          </p:cNvSpPr>
          <p:nvPr>
            <p:ph type="title"/>
          </p:nvPr>
        </p:nvSpPr>
        <p:spPr/>
        <p:txBody>
          <a:bodyPr/>
          <a:lstStyle/>
          <a:p>
            <a:r>
              <a:rPr lang="fr-FR" dirty="0"/>
              <a:t>Ézéchiel et la fausse prophétie</a:t>
            </a:r>
          </a:p>
        </p:txBody>
      </p:sp>
      <p:sp>
        <p:nvSpPr>
          <p:cNvPr id="4" name="Espace réservé du contenu 3">
            <a:extLst>
              <a:ext uri="{FF2B5EF4-FFF2-40B4-BE49-F238E27FC236}">
                <a16:creationId xmlns:a16="http://schemas.microsoft.com/office/drawing/2014/main" id="{5B8E0B65-9497-9841-36C9-E265C4A971F2}"/>
              </a:ext>
            </a:extLst>
          </p:cNvPr>
          <p:cNvSpPr>
            <a:spLocks noGrp="1"/>
          </p:cNvSpPr>
          <p:nvPr>
            <p:ph idx="1"/>
          </p:nvPr>
        </p:nvSpPr>
        <p:spPr/>
        <p:txBody>
          <a:bodyPr/>
          <a:lstStyle/>
          <a:p>
            <a:pPr marL="0" indent="0">
              <a:buNone/>
            </a:pPr>
            <a:r>
              <a:rPr lang="fr-FR" dirty="0">
                <a:latin typeface="Calibri" panose="020F0502020204030204" pitchFamily="34" charset="0"/>
                <a:ea typeface="Aptos" panose="020B0004020202020204" pitchFamily="34" charset="0"/>
                <a:cs typeface="Times New Roman" panose="02020603050405020304" pitchFamily="18" charset="0"/>
              </a:rPr>
              <a:t>Ainsi parle le Seigneur, l’Éternel : Malheur aux prophètes insensés, Qui suivent leur propre esprit sans avoir rien vu !  (Ézéchiel 13.3 ) </a:t>
            </a:r>
          </a:p>
          <a:p>
            <a:pPr marL="0" indent="0">
              <a:buNone/>
            </a:pPr>
            <a:endParaRPr lang="fr-FR" dirty="0">
              <a:latin typeface="Calibri" panose="020F0502020204030204" pitchFamily="34" charset="0"/>
              <a:ea typeface="Aptos" panose="020B0004020202020204" pitchFamily="34" charset="0"/>
              <a:cs typeface="Times New Roman" panose="02020603050405020304" pitchFamily="18" charset="0"/>
            </a:endParaRPr>
          </a:p>
          <a:p>
            <a:pPr marL="0" indent="0">
              <a:buNone/>
            </a:pPr>
            <a:r>
              <a:rPr lang="fr-FR" dirty="0">
                <a:latin typeface="Calibri" panose="020F0502020204030204" pitchFamily="34" charset="0"/>
                <a:ea typeface="Aptos" panose="020B0004020202020204" pitchFamily="34" charset="0"/>
                <a:cs typeface="Times New Roman" panose="02020603050405020304" pitchFamily="18" charset="0"/>
              </a:rPr>
              <a:t>Ma main sera contre les prophètes Dont les visions sont vaines Et la divination mensongère ; Ils ne demeureront pas dans l’intimité de mon peuple, Ils ne seront pas inscrits sur les listes de la maison d’Israël, Ils n’arriveront pas jusqu’au territoire d’Israël, Et vous reconnaîtrez que je suis le Seigneur, l’Éternel. (13.9)</a:t>
            </a:r>
          </a:p>
          <a:p>
            <a:pPr marL="0" indent="0">
              <a:buNone/>
            </a:pPr>
            <a:endParaRPr lang="fr-FR" dirty="0"/>
          </a:p>
        </p:txBody>
      </p:sp>
    </p:spTree>
    <p:extLst>
      <p:ext uri="{BB962C8B-B14F-4D97-AF65-F5344CB8AC3E}">
        <p14:creationId xmlns:p14="http://schemas.microsoft.com/office/powerpoint/2010/main" val="7770559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4DB7FC-566B-1DE1-0930-7A4CADE22DC8}"/>
              </a:ext>
            </a:extLst>
          </p:cNvPr>
          <p:cNvSpPr>
            <a:spLocks noGrp="1"/>
          </p:cNvSpPr>
          <p:nvPr>
            <p:ph type="title"/>
          </p:nvPr>
        </p:nvSpPr>
        <p:spPr/>
        <p:txBody>
          <a:bodyPr/>
          <a:lstStyle/>
          <a:p>
            <a:r>
              <a:rPr lang="fr-FR" dirty="0"/>
              <a:t>Ezéchiel et la magie (</a:t>
            </a:r>
            <a:r>
              <a:rPr lang="fr-FR" dirty="0" err="1"/>
              <a:t>Ez</a:t>
            </a:r>
            <a:r>
              <a:rPr lang="fr-FR" dirty="0"/>
              <a:t> 21.26-28)</a:t>
            </a:r>
          </a:p>
        </p:txBody>
      </p:sp>
      <p:sp>
        <p:nvSpPr>
          <p:cNvPr id="3" name="Espace réservé du contenu 2">
            <a:extLst>
              <a:ext uri="{FF2B5EF4-FFF2-40B4-BE49-F238E27FC236}">
                <a16:creationId xmlns:a16="http://schemas.microsoft.com/office/drawing/2014/main" id="{F83B8310-653D-7AF9-0202-7B1A01C27695}"/>
              </a:ext>
            </a:extLst>
          </p:cNvPr>
          <p:cNvSpPr>
            <a:spLocks noGrp="1"/>
          </p:cNvSpPr>
          <p:nvPr>
            <p:ph idx="1"/>
          </p:nvPr>
        </p:nvSpPr>
        <p:spPr/>
        <p:txBody>
          <a:bodyPr/>
          <a:lstStyle/>
          <a:p>
            <a:pPr marL="0" indent="0">
              <a:buNone/>
            </a:pPr>
            <a:r>
              <a:rPr lang="fr-FR" baseline="30000" dirty="0"/>
              <a:t>26</a:t>
            </a:r>
            <a:r>
              <a:rPr lang="fr-FR" dirty="0"/>
              <a:t> Car le roi de Babylone s’est placé au carrefour, à l’entrée des deux chemins, pour pratiquer la divination ; il secoue les flèches, il interroge les </a:t>
            </a:r>
            <a:r>
              <a:rPr lang="fr-FR" dirty="0" err="1"/>
              <a:t>téraphim</a:t>
            </a:r>
            <a:r>
              <a:rPr lang="fr-FR" dirty="0"/>
              <a:t>, il examine le foie. </a:t>
            </a:r>
            <a:r>
              <a:rPr lang="fr-FR" baseline="30000" dirty="0"/>
              <a:t>27</a:t>
            </a:r>
            <a:r>
              <a:rPr lang="fr-FR" dirty="0"/>
              <a:t> Dans sa main droite se trouve le sort (qui désigne) Jérusalem, où l’on devra disposer des béliers, commander le carnage, élever la voix en clameur. On disposera des béliers contre les portes, on élèvera des terrasses, on construira des retranchements. </a:t>
            </a:r>
            <a:r>
              <a:rPr lang="fr-FR" baseline="30000" dirty="0"/>
              <a:t>28</a:t>
            </a:r>
            <a:r>
              <a:rPr lang="fr-FR" dirty="0"/>
              <a:t> Cela reste pour eux de vaines divinations — à leurs yeux, du moins — eux qui ont fait des serments. Mais lui, il rappelle le souvenir de leur faute, en sorte qu’ils seront pris</a:t>
            </a:r>
          </a:p>
        </p:txBody>
      </p:sp>
    </p:spTree>
    <p:extLst>
      <p:ext uri="{BB962C8B-B14F-4D97-AF65-F5344CB8AC3E}">
        <p14:creationId xmlns:p14="http://schemas.microsoft.com/office/powerpoint/2010/main" val="27111158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2F7ED7-E72F-3143-0E12-E610BCFFE358}"/>
              </a:ext>
            </a:extLst>
          </p:cNvPr>
          <p:cNvSpPr>
            <a:spLocks noGrp="1"/>
          </p:cNvSpPr>
          <p:nvPr>
            <p:ph type="title"/>
          </p:nvPr>
        </p:nvSpPr>
        <p:spPr/>
        <p:txBody>
          <a:bodyPr/>
          <a:lstStyle/>
          <a:p>
            <a:r>
              <a:rPr lang="fr-FR" dirty="0"/>
              <a:t>La magie ne peut rien contre Israël</a:t>
            </a:r>
          </a:p>
        </p:txBody>
      </p:sp>
      <p:sp>
        <p:nvSpPr>
          <p:cNvPr id="3" name="Espace réservé du contenu 2">
            <a:extLst>
              <a:ext uri="{FF2B5EF4-FFF2-40B4-BE49-F238E27FC236}">
                <a16:creationId xmlns:a16="http://schemas.microsoft.com/office/drawing/2014/main" id="{69A7F1B5-7497-8A89-94CB-92F7FA0D8C8F}"/>
              </a:ext>
            </a:extLst>
          </p:cNvPr>
          <p:cNvSpPr>
            <a:spLocks noGrp="1"/>
          </p:cNvSpPr>
          <p:nvPr>
            <p:ph idx="1"/>
          </p:nvPr>
        </p:nvSpPr>
        <p:spPr/>
        <p:txBody>
          <a:bodyPr>
            <a:normAutofit lnSpcReduction="10000"/>
          </a:bodyPr>
          <a:lstStyle/>
          <a:p>
            <a:r>
              <a:rPr lang="fr-FR" dirty="0" err="1"/>
              <a:t>Balaam</a:t>
            </a:r>
            <a:r>
              <a:rPr lang="fr-FR" dirty="0"/>
              <a:t> vs. </a:t>
            </a:r>
            <a:r>
              <a:rPr lang="fr-FR" dirty="0" err="1"/>
              <a:t>Isaël</a:t>
            </a:r>
            <a:r>
              <a:rPr lang="fr-FR" dirty="0"/>
              <a:t> (Nb 22)</a:t>
            </a:r>
          </a:p>
          <a:p>
            <a:pPr marL="457200" lvl="1" indent="0">
              <a:buNone/>
            </a:pPr>
            <a:r>
              <a:rPr lang="fr-FR" dirty="0"/>
              <a:t>À Tell Deir Alla (peut-être le </a:t>
            </a:r>
            <a:r>
              <a:rPr lang="fr-FR" dirty="0" err="1"/>
              <a:t>Succoth</a:t>
            </a:r>
            <a:r>
              <a:rPr lang="fr-FR" dirty="0"/>
              <a:t> biblique) en Transjordanie, des fouilles ont mis au jour des centaines de fragments d'un texte écrit sur du plâtre. Après avoir assemblé certains fragments, ils ont découvert que le texte était centré sur un épisode de la vie de « </a:t>
            </a:r>
            <a:r>
              <a:rPr lang="fr-FR" dirty="0" err="1"/>
              <a:t>Balaam</a:t>
            </a:r>
            <a:r>
              <a:rPr lang="fr-FR" dirty="0"/>
              <a:t>, fils de </a:t>
            </a:r>
            <a:r>
              <a:rPr lang="fr-FR" dirty="0" err="1"/>
              <a:t>Beor</a:t>
            </a:r>
            <a:r>
              <a:rPr lang="fr-FR" dirty="0"/>
              <a:t> », le </a:t>
            </a:r>
            <a:r>
              <a:rPr lang="fr-FR" dirty="0" err="1"/>
              <a:t>Balaam</a:t>
            </a:r>
            <a:r>
              <a:rPr lang="fr-FR" dirty="0"/>
              <a:t> du livre des Nombres 22. Le texte excavé décrit une vision divine reçue par </a:t>
            </a:r>
            <a:r>
              <a:rPr lang="fr-FR" dirty="0" err="1"/>
              <a:t>Balaam</a:t>
            </a:r>
            <a:r>
              <a:rPr lang="fr-FR" dirty="0"/>
              <a:t> : « Voici, les dieux sont venus à lui pendant la nuit et lui ont parlé. » Pour une raison quelconque, les Cananéens ont conservé le souvenir de </a:t>
            </a:r>
            <a:r>
              <a:rPr lang="fr-FR" dirty="0" err="1"/>
              <a:t>Balaam</a:t>
            </a:r>
            <a:r>
              <a:rPr lang="fr-FR" dirty="0"/>
              <a:t>, mais sans reconnaître que le vrai Dieu avait été impliqué dans son histoire. (</a:t>
            </a:r>
            <a:r>
              <a:rPr lang="fr-FR" dirty="0" err="1"/>
              <a:t>Hoerth</a:t>
            </a:r>
            <a:r>
              <a:rPr lang="fr-FR" dirty="0"/>
              <a:t>, 204)</a:t>
            </a:r>
          </a:p>
          <a:p>
            <a:r>
              <a:rPr lang="fr-FR" dirty="0"/>
              <a:t>Nb 23.23 « </a:t>
            </a:r>
            <a:r>
              <a:rPr lang="fr-FR" dirty="0">
                <a:solidFill>
                  <a:srgbClr val="FFC000"/>
                </a:solidFill>
              </a:rPr>
              <a:t>L’occultisme ne peut rien contre Jacob, Ni la divination contre Israël ; Au temps marqué, il sera dit à Jacob et à Israël Quelle est l’action de Dieu. </a:t>
            </a:r>
            <a:r>
              <a:rPr lang="fr-FR" dirty="0"/>
              <a:t>» </a:t>
            </a:r>
          </a:p>
        </p:txBody>
      </p:sp>
    </p:spTree>
    <p:extLst>
      <p:ext uri="{BB962C8B-B14F-4D97-AF65-F5344CB8AC3E}">
        <p14:creationId xmlns:p14="http://schemas.microsoft.com/office/powerpoint/2010/main" val="36203889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0EAF6-9E50-92AD-45B6-F8B5AFDD8B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0BB9B0-1880-82DE-0A56-FC8A13C75650}"/>
              </a:ext>
            </a:extLst>
          </p:cNvPr>
          <p:cNvSpPr>
            <a:spLocks noGrp="1"/>
          </p:cNvSpPr>
          <p:nvPr>
            <p:ph type="title"/>
          </p:nvPr>
        </p:nvSpPr>
        <p:spPr/>
        <p:txBody>
          <a:bodyPr/>
          <a:lstStyle/>
          <a:p>
            <a:r>
              <a:rPr lang="fr-FR" dirty="0"/>
              <a:t>Les idoles ne peuvent rien contre Israël</a:t>
            </a:r>
          </a:p>
        </p:txBody>
      </p:sp>
      <p:sp>
        <p:nvSpPr>
          <p:cNvPr id="3" name="Espace réservé du contenu 2">
            <a:extLst>
              <a:ext uri="{FF2B5EF4-FFF2-40B4-BE49-F238E27FC236}">
                <a16:creationId xmlns:a16="http://schemas.microsoft.com/office/drawing/2014/main" id="{1CBC30AF-BC2B-7948-14E1-08487543BD93}"/>
              </a:ext>
            </a:extLst>
          </p:cNvPr>
          <p:cNvSpPr>
            <a:spLocks noGrp="1"/>
          </p:cNvSpPr>
          <p:nvPr>
            <p:ph idx="1"/>
          </p:nvPr>
        </p:nvSpPr>
        <p:spPr/>
        <p:txBody>
          <a:bodyPr>
            <a:normAutofit/>
          </a:bodyPr>
          <a:lstStyle/>
          <a:p>
            <a:r>
              <a:rPr lang="fr-FR" dirty="0"/>
              <a:t>Ésaïe 44.25 [Dieu] anéantit les signes mensongers Et il affole les devins ; Il fait reculer les sages Et il tourne leur science en déraison. </a:t>
            </a:r>
          </a:p>
          <a:p>
            <a:endParaRPr lang="fr-FR" dirty="0"/>
          </a:p>
          <a:p>
            <a:r>
              <a:rPr lang="fr-FR" dirty="0" err="1"/>
              <a:t>Jér</a:t>
            </a:r>
            <a:r>
              <a:rPr lang="fr-FR" dirty="0"/>
              <a:t> 10.1-7 [verset 5]: Ces dieux sont comme une colonne massive, Ils ne parlent pas ; On les porte, oui, on les porte, Parce qu’ils ne peuvent faire un pas. </a:t>
            </a:r>
            <a:r>
              <a:rPr lang="fr-FR" dirty="0">
                <a:solidFill>
                  <a:srgbClr val="FFC000"/>
                </a:solidFill>
              </a:rPr>
              <a:t>Ne les craignez pas, Car ils ne sauraient faire aucun mal, De même qu’ils sont incapables de faire aucun bien. </a:t>
            </a:r>
          </a:p>
        </p:txBody>
      </p:sp>
    </p:spTree>
    <p:extLst>
      <p:ext uri="{BB962C8B-B14F-4D97-AF65-F5344CB8AC3E}">
        <p14:creationId xmlns:p14="http://schemas.microsoft.com/office/powerpoint/2010/main" val="7619539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FC981-5793-12E4-24E3-F8C21A3B7F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7790FB-5007-1ACC-34C7-080C3E8F6C97}"/>
              </a:ext>
            </a:extLst>
          </p:cNvPr>
          <p:cNvSpPr>
            <a:spLocks noGrp="1"/>
          </p:cNvSpPr>
          <p:nvPr>
            <p:ph type="title"/>
          </p:nvPr>
        </p:nvSpPr>
        <p:spPr/>
        <p:txBody>
          <a:bodyPr/>
          <a:lstStyle/>
          <a:p>
            <a:r>
              <a:rPr lang="fr-FR" dirty="0"/>
              <a:t>Les petits prophètes</a:t>
            </a:r>
          </a:p>
        </p:txBody>
      </p:sp>
      <p:sp>
        <p:nvSpPr>
          <p:cNvPr id="3" name="Espace réservé du contenu 2">
            <a:extLst>
              <a:ext uri="{FF2B5EF4-FFF2-40B4-BE49-F238E27FC236}">
                <a16:creationId xmlns:a16="http://schemas.microsoft.com/office/drawing/2014/main" id="{C4A9B01C-7221-7F91-EA87-8C220432FA1A}"/>
              </a:ext>
            </a:extLst>
          </p:cNvPr>
          <p:cNvSpPr>
            <a:spLocks noGrp="1"/>
          </p:cNvSpPr>
          <p:nvPr>
            <p:ph idx="1"/>
          </p:nvPr>
        </p:nvSpPr>
        <p:spPr/>
        <p:txBody>
          <a:bodyPr>
            <a:normAutofit/>
          </a:bodyPr>
          <a:lstStyle/>
          <a:p>
            <a:r>
              <a:rPr lang="fr-FR" dirty="0"/>
              <a:t>Michée 5.11: Je retrancherai de ta main les sortilèges, Et tu n’auras plus de magiciens ; </a:t>
            </a:r>
          </a:p>
          <a:p>
            <a:r>
              <a:rPr lang="fr-FR" dirty="0"/>
              <a:t>Osée 4.12: Mon peuple consulte son bois, Et c’est son bâton qui lui parle ; Car l’esprit de prostitution égare, Et ils se prostituent loin de leur Dieu. </a:t>
            </a:r>
          </a:p>
          <a:p>
            <a:r>
              <a:rPr lang="fr-FR" dirty="0"/>
              <a:t>Mal 3.5</a:t>
            </a:r>
          </a:p>
        </p:txBody>
      </p:sp>
    </p:spTree>
    <p:extLst>
      <p:ext uri="{BB962C8B-B14F-4D97-AF65-F5344CB8AC3E}">
        <p14:creationId xmlns:p14="http://schemas.microsoft.com/office/powerpoint/2010/main" val="1991006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CE220-B7E1-2492-E7AE-4DE59B6F8194}"/>
            </a:ext>
          </a:extLst>
        </p:cNvPr>
        <p:cNvGrpSpPr/>
        <p:nvPr/>
      </p:nvGrpSpPr>
      <p:grpSpPr>
        <a:xfrm>
          <a:off x="0" y="0"/>
          <a:ext cx="0" cy="0"/>
          <a:chOff x="0" y="0"/>
          <a:chExt cx="0" cy="0"/>
        </a:xfrm>
      </p:grpSpPr>
      <p:pic>
        <p:nvPicPr>
          <p:cNvPr id="4100" name="Picture 4">
            <a:extLst>
              <a:ext uri="{FF2B5EF4-FFF2-40B4-BE49-F238E27FC236}">
                <a16:creationId xmlns:a16="http://schemas.microsoft.com/office/drawing/2014/main" id="{D6E2F169-1CBC-2068-9E40-6A6964492A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131" r="24748" b="2"/>
          <a:stretch>
            <a:fillRect/>
          </a:stretch>
        </p:blipFill>
        <p:spPr bwMode="auto">
          <a:xfrm>
            <a:off x="196731" y="166533"/>
            <a:ext cx="3809612" cy="652493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Baal Statue">
            <a:extLst>
              <a:ext uri="{FF2B5EF4-FFF2-40B4-BE49-F238E27FC236}">
                <a16:creationId xmlns:a16="http://schemas.microsoft.com/office/drawing/2014/main" id="{0A258336-32CA-BC0E-017A-4AFDFBA75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435" r="-2" b="4788"/>
          <a:stretch>
            <a:fillRect/>
          </a:stretch>
        </p:blipFill>
        <p:spPr bwMode="auto">
          <a:xfrm>
            <a:off x="4196497" y="166533"/>
            <a:ext cx="3797618" cy="652493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econstitution 3D de la ziggurat de Babylone">
            <a:extLst>
              <a:ext uri="{FF2B5EF4-FFF2-40B4-BE49-F238E27FC236}">
                <a16:creationId xmlns:a16="http://schemas.microsoft.com/office/drawing/2014/main" id="{F64D119D-24C3-2DED-05C4-B55980EE62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837" r="10127" b="-2"/>
          <a:stretch>
            <a:fillRect/>
          </a:stretch>
        </p:blipFill>
        <p:spPr bwMode="auto">
          <a:xfrm>
            <a:off x="8183346" y="166533"/>
            <a:ext cx="3822808" cy="316065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Description de cette image, également commentée ci-après">
            <a:extLst>
              <a:ext uri="{FF2B5EF4-FFF2-40B4-BE49-F238E27FC236}">
                <a16:creationId xmlns:a16="http://schemas.microsoft.com/office/drawing/2014/main" id="{CC58DD09-8941-7B9B-1F49-5CEBC3A986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957" r="6018" b="2"/>
          <a:stretch>
            <a:fillRect/>
          </a:stretch>
        </p:blipFill>
        <p:spPr bwMode="auto">
          <a:xfrm>
            <a:off x="8183346" y="3506741"/>
            <a:ext cx="3822808" cy="318472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70B2321C-B061-52FE-BB73-AD357D5BBD3C}"/>
              </a:ext>
            </a:extLst>
          </p:cNvPr>
          <p:cNvSpPr txBox="1"/>
          <p:nvPr/>
        </p:nvSpPr>
        <p:spPr>
          <a:xfrm>
            <a:off x="1064029" y="1287435"/>
            <a:ext cx="10357658" cy="4647426"/>
          </a:xfrm>
          <a:prstGeom prst="rect">
            <a:avLst/>
          </a:prstGeom>
          <a:solidFill>
            <a:schemeClr val="accent4">
              <a:lumMod val="20000"/>
              <a:lumOff val="80000"/>
            </a:schemeClr>
          </a:solidFill>
        </p:spPr>
        <p:txBody>
          <a:bodyPr wrap="square" rtlCol="0">
            <a:spAutoFit/>
          </a:bodyPr>
          <a:lstStyle/>
          <a:p>
            <a:r>
              <a:rPr lang="fr-FR" sz="4000" b="1" dirty="0"/>
              <a:t>Les magies des civilisations antiques</a:t>
            </a:r>
          </a:p>
          <a:p>
            <a:pPr marL="457200" indent="-457200">
              <a:buFont typeface="Arial" panose="020B0604020202020204" pitchFamily="34" charset="0"/>
              <a:buChar char="•"/>
            </a:pPr>
            <a:r>
              <a:rPr lang="fr-FR" sz="3200" b="1" dirty="0"/>
              <a:t>Mésopotamienne</a:t>
            </a:r>
            <a:r>
              <a:rPr lang="fr-FR" sz="3200" dirty="0"/>
              <a:t>: le contrôle! Divination, savoir caché de la technologie. </a:t>
            </a:r>
          </a:p>
          <a:p>
            <a:pPr marL="457200" indent="-457200">
              <a:buFont typeface="Arial" panose="020B0604020202020204" pitchFamily="34" charset="0"/>
              <a:buChar char="•"/>
            </a:pPr>
            <a:r>
              <a:rPr lang="fr-FR" sz="3200" b="1" dirty="0"/>
              <a:t>Egyptienne</a:t>
            </a:r>
            <a:r>
              <a:rPr lang="fr-FR" sz="3200" dirty="0"/>
              <a:t>: l’ordre cosmique! Incantations, noms secrets, amulettes, l’au-delà, préservation. </a:t>
            </a:r>
          </a:p>
          <a:p>
            <a:pPr marL="457200" indent="-457200">
              <a:buFont typeface="Arial" panose="020B0604020202020204" pitchFamily="34" charset="0"/>
              <a:buChar char="•"/>
            </a:pPr>
            <a:r>
              <a:rPr lang="fr-FR" sz="3200" b="1" dirty="0"/>
              <a:t>Cananéenne</a:t>
            </a:r>
            <a:r>
              <a:rPr lang="fr-FR" sz="3200" dirty="0"/>
              <a:t>: la fertilité! Rites agraires et sexuels, protection, sacrifices. </a:t>
            </a:r>
          </a:p>
          <a:p>
            <a:pPr marL="457200" indent="-457200">
              <a:buFont typeface="Arial" panose="020B0604020202020204" pitchFamily="34" charset="0"/>
              <a:buChar char="•"/>
            </a:pPr>
            <a:r>
              <a:rPr lang="fr-FR" sz="3200" b="1" dirty="0"/>
              <a:t>Babylonienne</a:t>
            </a:r>
            <a:r>
              <a:rPr lang="fr-FR" sz="3200" dirty="0"/>
              <a:t>: la divination! Rêves, astrologie, exorcisme, prêtres, figurines et rituels</a:t>
            </a:r>
          </a:p>
        </p:txBody>
      </p:sp>
    </p:spTree>
    <p:extLst>
      <p:ext uri="{BB962C8B-B14F-4D97-AF65-F5344CB8AC3E}">
        <p14:creationId xmlns:p14="http://schemas.microsoft.com/office/powerpoint/2010/main" val="2585063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D4FFE-E268-4684-EF9D-1F670A53AB1D}"/>
            </a:ext>
          </a:extLst>
        </p:cNvPr>
        <p:cNvGrpSpPr/>
        <p:nvPr/>
      </p:nvGrpSpPr>
      <p:grpSpPr>
        <a:xfrm>
          <a:off x="0" y="0"/>
          <a:ext cx="0" cy="0"/>
          <a:chOff x="0" y="0"/>
          <a:chExt cx="0" cy="0"/>
        </a:xfrm>
      </p:grpSpPr>
      <p:pic>
        <p:nvPicPr>
          <p:cNvPr id="9218" name="Picture 2" descr="Paestum, le temple de Poséidon">
            <a:extLst>
              <a:ext uri="{FF2B5EF4-FFF2-40B4-BE49-F238E27FC236}">
                <a16:creationId xmlns:a16="http://schemas.microsoft.com/office/drawing/2014/main" id="{18A44F1C-4383-7F19-4D23-9AC8F1469AA4}"/>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l="18050" r="18230"/>
          <a:stretch>
            <a:fillRect/>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Une image contenant bâtiment, ciel, nuage, plein air&#10;&#10;Le contenu généré par l’IA peut être incorrect.">
            <a:extLst>
              <a:ext uri="{FF2B5EF4-FFF2-40B4-BE49-F238E27FC236}">
                <a16:creationId xmlns:a16="http://schemas.microsoft.com/office/drawing/2014/main" id="{4E341723-238D-A13C-9127-F23ED5A24F42}"/>
              </a:ext>
            </a:extLst>
          </p:cNvPr>
          <p:cNvPicPr>
            <a:picLocks noChangeAspect="1" noChangeArrowheads="1"/>
          </p:cNvPicPr>
          <p:nvPr/>
        </p:nvPicPr>
        <p:blipFill>
          <a:blip r:embed="rId3">
            <a:alphaModFix amt="60000"/>
            <a:extLst>
              <a:ext uri="{28A0092B-C50C-407E-A947-70E740481C1C}">
                <a14:useLocalDpi xmlns:a14="http://schemas.microsoft.com/office/drawing/2010/main" val="0"/>
              </a:ext>
            </a:extLst>
          </a:blip>
          <a:srcRect l="17033" r="27411"/>
          <a:stretch>
            <a:fillRect/>
          </a:stretch>
        </p:blipFill>
        <p:spPr bwMode="auto">
          <a:xfrm>
            <a:off x="6096000" y="10"/>
            <a:ext cx="6096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388F2462-1FD2-647F-F088-1ADBC2DE82FC}"/>
              </a:ext>
            </a:extLst>
          </p:cNvPr>
          <p:cNvSpPr txBox="1"/>
          <p:nvPr/>
        </p:nvSpPr>
        <p:spPr>
          <a:xfrm>
            <a:off x="917933" y="1110413"/>
            <a:ext cx="10357658" cy="2677656"/>
          </a:xfrm>
          <a:prstGeom prst="rect">
            <a:avLst/>
          </a:prstGeom>
          <a:solidFill>
            <a:schemeClr val="accent4">
              <a:lumMod val="20000"/>
              <a:lumOff val="80000"/>
            </a:schemeClr>
          </a:solidFill>
        </p:spPr>
        <p:txBody>
          <a:bodyPr wrap="square" rtlCol="0">
            <a:spAutoFit/>
          </a:bodyPr>
          <a:lstStyle/>
          <a:p>
            <a:r>
              <a:rPr lang="fr-FR" sz="4000" b="1" dirty="0"/>
              <a:t>Les magies des civilisations antiques</a:t>
            </a:r>
          </a:p>
          <a:p>
            <a:pPr marL="457200" indent="-457200">
              <a:buFont typeface="Arial" panose="020B0604020202020204" pitchFamily="34" charset="0"/>
              <a:buChar char="•"/>
            </a:pPr>
            <a:r>
              <a:rPr lang="fr-FR" sz="3200" b="1" dirty="0"/>
              <a:t>Grecque</a:t>
            </a:r>
            <a:r>
              <a:rPr lang="fr-FR" sz="3200" dirty="0"/>
              <a:t>: L’initiation! Amour, divination, incantations, transformation personnelle </a:t>
            </a:r>
          </a:p>
          <a:p>
            <a:pPr marL="457200" indent="-457200">
              <a:buFont typeface="Arial" panose="020B0604020202020204" pitchFamily="34" charset="0"/>
              <a:buChar char="•"/>
            </a:pPr>
            <a:r>
              <a:rPr lang="fr-FR" sz="3200" b="1" dirty="0"/>
              <a:t>Romaine</a:t>
            </a:r>
            <a:r>
              <a:rPr lang="fr-FR" sz="3200" dirty="0"/>
              <a:t>: Le rituel! Pragmatisme, culte des morts, ordre religieux et politique. </a:t>
            </a:r>
          </a:p>
        </p:txBody>
      </p:sp>
    </p:spTree>
    <p:extLst>
      <p:ext uri="{BB962C8B-B14F-4D97-AF65-F5344CB8AC3E}">
        <p14:creationId xmlns:p14="http://schemas.microsoft.com/office/powerpoint/2010/main" val="38886023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055EA05-E4B8-B699-FAE3-54FB5E3F8AEA}"/>
              </a:ext>
            </a:extLst>
          </p:cNvPr>
          <p:cNvSpPr>
            <a:spLocks noGrp="1"/>
          </p:cNvSpPr>
          <p:nvPr>
            <p:ph idx="1"/>
          </p:nvPr>
        </p:nvSpPr>
        <p:spPr>
          <a:xfrm>
            <a:off x="838200" y="685800"/>
            <a:ext cx="10515600" cy="5491163"/>
          </a:xfrm>
        </p:spPr>
        <p:txBody>
          <a:bodyPr>
            <a:normAutofit lnSpcReduction="10000"/>
          </a:bodyPr>
          <a:lstStyle/>
          <a:p>
            <a:pPr marL="0" indent="0">
              <a:buNone/>
            </a:pPr>
            <a:r>
              <a:rPr lang="fr-FR" sz="4800" dirty="0"/>
              <a:t>Les Mésopotamiens </a:t>
            </a:r>
            <a:r>
              <a:rPr lang="fr-FR" sz="4800" i="1" dirty="0"/>
              <a:t>lisent</a:t>
            </a:r>
            <a:r>
              <a:rPr lang="fr-FR" sz="4800" dirty="0"/>
              <a:t> l'avenir, les Babyloniens le </a:t>
            </a:r>
            <a:r>
              <a:rPr lang="fr-FR" sz="4800" i="1" dirty="0"/>
              <a:t>calculent</a:t>
            </a:r>
            <a:r>
              <a:rPr lang="fr-FR" sz="4800" dirty="0"/>
              <a:t>. Les Égyptiens </a:t>
            </a:r>
            <a:r>
              <a:rPr lang="fr-FR" sz="4800" i="1" dirty="0"/>
              <a:t>préservent</a:t>
            </a:r>
            <a:r>
              <a:rPr lang="fr-FR" sz="4800" dirty="0"/>
              <a:t> l'éternité, les Cananéens </a:t>
            </a:r>
            <a:r>
              <a:rPr lang="fr-FR" sz="4800" i="1" dirty="0"/>
              <a:t>renouvellent</a:t>
            </a:r>
            <a:r>
              <a:rPr lang="fr-FR" sz="4800" dirty="0"/>
              <a:t> la vie. Les Grecs </a:t>
            </a:r>
            <a:r>
              <a:rPr lang="fr-FR" sz="4800" i="1" dirty="0"/>
              <a:t>transforment</a:t>
            </a:r>
            <a:r>
              <a:rPr lang="fr-FR" sz="4800" dirty="0"/>
              <a:t> la réalité, les Romains l'</a:t>
            </a:r>
            <a:r>
              <a:rPr lang="fr-FR" sz="4800" i="1" dirty="0"/>
              <a:t>exploitent</a:t>
            </a:r>
            <a:r>
              <a:rPr lang="fr-FR" sz="4800" dirty="0"/>
              <a:t>. </a:t>
            </a:r>
          </a:p>
          <a:p>
            <a:pPr marL="0" indent="0">
              <a:buNone/>
            </a:pPr>
            <a:endParaRPr lang="fr-FR" sz="4800" dirty="0"/>
          </a:p>
          <a:p>
            <a:pPr marL="0" indent="0">
              <a:buNone/>
            </a:pPr>
            <a:r>
              <a:rPr lang="fr-FR" sz="4800" dirty="0"/>
              <a:t>Source: </a:t>
            </a:r>
            <a:r>
              <a:rPr lang="fr-FR" sz="4800" dirty="0" err="1"/>
              <a:t>Grok</a:t>
            </a:r>
            <a:r>
              <a:rPr lang="fr-FR" sz="4800" dirty="0"/>
              <a:t> </a:t>
            </a:r>
            <a:r>
              <a:rPr lang="fr-FR" sz="4800" dirty="0">
                <a:sym typeface="Wingdings" pitchFamily="2" charset="2"/>
              </a:rPr>
              <a:t> </a:t>
            </a:r>
            <a:endParaRPr lang="fr-FR" sz="4800" dirty="0"/>
          </a:p>
        </p:txBody>
      </p:sp>
    </p:spTree>
    <p:extLst>
      <p:ext uri="{BB962C8B-B14F-4D97-AF65-F5344CB8AC3E}">
        <p14:creationId xmlns:p14="http://schemas.microsoft.com/office/powerpoint/2010/main" val="10020446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DAFAD71-2C6E-0AD2-1EA2-806F59DD2053}"/>
              </a:ext>
            </a:extLst>
          </p:cNvPr>
          <p:cNvSpPr txBox="1"/>
          <p:nvPr/>
        </p:nvSpPr>
        <p:spPr>
          <a:xfrm>
            <a:off x="418011" y="597456"/>
            <a:ext cx="11273246" cy="5693866"/>
          </a:xfrm>
          <a:prstGeom prst="rect">
            <a:avLst/>
          </a:prstGeom>
          <a:noFill/>
        </p:spPr>
        <p:txBody>
          <a:bodyPr wrap="square">
            <a:spAutoFit/>
          </a:bodyPr>
          <a:lstStyle/>
          <a:p>
            <a:pPr>
              <a:spcBef>
                <a:spcPts val="200"/>
              </a:spcBef>
              <a:buNone/>
            </a:pPr>
            <a:r>
              <a:rPr lang="fr-FR" sz="2800" b="1" dirty="0">
                <a:solidFill>
                  <a:srgbClr val="FFC000"/>
                </a:solidFill>
                <a:effectLst/>
                <a:latin typeface="Calibri Light" panose="020F0302020204030204" pitchFamily="34" charset="0"/>
                <a:ea typeface="Times New Roman" panose="02020603050405020304" pitchFamily="18" charset="0"/>
                <a:cs typeface="Times New Roman" panose="02020603050405020304" pitchFamily="18" charset="0"/>
              </a:rPr>
              <a:t>Étude de cas : le local souillé</a:t>
            </a:r>
          </a:p>
          <a:p>
            <a:pPr>
              <a:buNone/>
            </a:pPr>
            <a:r>
              <a:rPr lang="fr-FR" sz="2400" kern="150" dirty="0">
                <a:solidFill>
                  <a:schemeClr val="bg1"/>
                </a:solidFill>
                <a:effectLst/>
                <a:latin typeface="Calibri" panose="020F0502020204030204" pitchFamily="34" charset="0"/>
                <a:ea typeface="Calibri" panose="020F0502020204030204" pitchFamily="34" charset="0"/>
                <a:cs typeface="Tahoma" panose="020B0604030504040204" pitchFamily="34" charset="0"/>
              </a:rPr>
              <a:t>Une Église évangélique de la ville de Berlin cherche à acquérir des locaux. L’agent immobilier lui propose un local idéal, bien situé, avec suffisamment de surface et relativement abordable. Lors de la première visite, chacun se projette en propriétaire : les uns repèrent les salles d’école du dimanche, les autres les lieux de rangement, quand d’autres pensent à la décoration de la grande salle et de la salle d’accueil. L’Église est très encouragée et les sourires éclairent tous les visages ! Jusqu’à ce que </a:t>
            </a:r>
            <a:r>
              <a:rPr lang="fr-FR" sz="2400" kern="150" dirty="0" err="1">
                <a:solidFill>
                  <a:schemeClr val="bg1"/>
                </a:solidFill>
                <a:effectLst/>
                <a:latin typeface="Calibri" panose="020F0502020204030204" pitchFamily="34" charset="0"/>
                <a:ea typeface="Calibri" panose="020F0502020204030204" pitchFamily="34" charset="0"/>
                <a:cs typeface="Tahoma" panose="020B0604030504040204" pitchFamily="34" charset="0"/>
              </a:rPr>
              <a:t>Hanns</a:t>
            </a:r>
            <a:r>
              <a:rPr lang="fr-FR" sz="2400" kern="150" dirty="0">
                <a:solidFill>
                  <a:schemeClr val="bg1"/>
                </a:solidFill>
                <a:effectLst/>
                <a:latin typeface="Calibri" panose="020F0502020204030204" pitchFamily="34" charset="0"/>
                <a:ea typeface="Calibri" panose="020F0502020204030204" pitchFamily="34" charset="0"/>
                <a:cs typeface="Tahoma" panose="020B0604030504040204" pitchFamily="34" charset="0"/>
              </a:rPr>
              <a:t>, un ancien de l’Église respecté pour sa sobriété et sa piété, repère une sculpture sur la voûte supérieure de la salle principale. La présence d’une équerre et d’une balance lui fait prendre conscience que les locaux ont soit été construits, soit été utilisés par les francs-maçons. Pour lui c’est clair, il est impossible que l’Église s’expose aux démons associés à ces lieux et à cette spiritualité. Une Assemblée Générale est convoquée pour discuter de la question. La tension est vive entre ceux qui rejettent le bâtiment et ceux qui voudraient quand même aller de l’avant. On apprend que vous avez suivi une formation sur l’occultisme et on vous demande votre avis… </a:t>
            </a:r>
          </a:p>
        </p:txBody>
      </p:sp>
    </p:spTree>
    <p:extLst>
      <p:ext uri="{BB962C8B-B14F-4D97-AF65-F5344CB8AC3E}">
        <p14:creationId xmlns:p14="http://schemas.microsoft.com/office/powerpoint/2010/main" val="30617381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5FD1A-ABA4-A5DB-4BCA-A1329498AB8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A198805F-9382-5F70-96EE-8E77336F2BD9}"/>
              </a:ext>
            </a:extLst>
          </p:cNvPr>
          <p:cNvSpPr txBox="1"/>
          <p:nvPr/>
        </p:nvSpPr>
        <p:spPr>
          <a:xfrm>
            <a:off x="418011" y="597456"/>
            <a:ext cx="11273246" cy="5262979"/>
          </a:xfrm>
          <a:prstGeom prst="rect">
            <a:avLst/>
          </a:prstGeom>
          <a:noFill/>
        </p:spPr>
        <p:txBody>
          <a:bodyPr wrap="square">
            <a:spAutoFit/>
          </a:bodyPr>
          <a:lstStyle/>
          <a:p>
            <a:r>
              <a:rPr lang="fr-FR" sz="2800" b="1" dirty="0">
                <a:solidFill>
                  <a:srgbClr val="FFC000"/>
                </a:solidFill>
              </a:rPr>
              <a:t>Étude de cas : la présence du père</a:t>
            </a:r>
          </a:p>
          <a:p>
            <a:r>
              <a:rPr lang="fr-FR" sz="2800" dirty="0">
                <a:solidFill>
                  <a:schemeClr val="bg1"/>
                </a:solidFill>
              </a:rPr>
              <a:t>Tina vient d’un pays d’Asie. Elle a découvert la foi chrétienne grâce à des amies qui lui ont aussi fait découvrir votre Église. Elle se sent bien, elle grandit, elle apprécie les divers aspects de la vie de l’Église, et surtout la communion qui lui est si précieuse alors qu’elle est loin des siens. Sa famille lui manque, et notamment son père qui est décédé récemment. Elle entend souvent le bruit de ses pas dans le hall, ou à l’extérieur. Elle sent qu’il l’accompagne de l’au-delà. Elle est d’ailleurs assez rassurée de savoir que les morts sont accessibles puisque Saül a su appeler Samuel pour obtenir son conseil. Les apôtres ont même vu Elie et Moïse aux côtés de Jésus… Alors qu’elle vous explique ceci, vous réfléchissez à la meilleure manière de lui expliquer les choses. Saurez-vous lui dire ? </a:t>
            </a:r>
          </a:p>
        </p:txBody>
      </p:sp>
    </p:spTree>
    <p:extLst>
      <p:ext uri="{BB962C8B-B14F-4D97-AF65-F5344CB8AC3E}">
        <p14:creationId xmlns:p14="http://schemas.microsoft.com/office/powerpoint/2010/main" val="25816797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15FA-BF21-FAC1-A2C2-289F6A5D24DB}"/>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A7045DE-4ACE-2B16-1E25-14F18C917ABA}"/>
              </a:ext>
            </a:extLst>
          </p:cNvPr>
          <p:cNvSpPr txBox="1"/>
          <p:nvPr/>
        </p:nvSpPr>
        <p:spPr>
          <a:xfrm>
            <a:off x="418011" y="597456"/>
            <a:ext cx="11273246" cy="5016758"/>
          </a:xfrm>
          <a:prstGeom prst="rect">
            <a:avLst/>
          </a:prstGeom>
          <a:noFill/>
        </p:spPr>
        <p:txBody>
          <a:bodyPr wrap="square">
            <a:spAutoFit/>
          </a:bodyPr>
          <a:lstStyle/>
          <a:p>
            <a:r>
              <a:rPr lang="fr-FR" sz="3200" b="1" dirty="0">
                <a:solidFill>
                  <a:srgbClr val="FFC000"/>
                </a:solidFill>
              </a:rPr>
              <a:t>Étude de cas : le médecin homéopathe</a:t>
            </a:r>
          </a:p>
          <a:p>
            <a:r>
              <a:rPr lang="fr-FR" sz="3200" dirty="0">
                <a:solidFill>
                  <a:schemeClr val="bg1"/>
                </a:solidFill>
              </a:rPr>
              <a:t>Un membre de votre église lutte avec un exéma léger mais gênant. Il a tout essayé – les recettes de grand-mère, les crèmes diverses et variées, et même un accompagnement psychologique. Son médecin lui propose de prendre des médicaments homéopathiques. Il est ouvert à la possibilité mais un de ses amis de l’Église le met en garde : le fondateur était dans l’occultisme, et les laboratoires réalisent des passes magnétiques sur leurs produits. Confus, il vient vous demander votre avis : l’homéopathie est-elle dangereuse ? Que répondez-vous ? </a:t>
            </a:r>
          </a:p>
        </p:txBody>
      </p:sp>
    </p:spTree>
    <p:extLst>
      <p:ext uri="{BB962C8B-B14F-4D97-AF65-F5344CB8AC3E}">
        <p14:creationId xmlns:p14="http://schemas.microsoft.com/office/powerpoint/2010/main" val="16526038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3F326-51DE-C2BA-A463-0845DBCEB6F9}"/>
            </a:ext>
          </a:extLst>
        </p:cNvPr>
        <p:cNvGrpSpPr/>
        <p:nvPr/>
      </p:nvGrpSpPr>
      <p:grpSpPr>
        <a:xfrm>
          <a:off x="0" y="0"/>
          <a:ext cx="0" cy="0"/>
          <a:chOff x="0" y="0"/>
          <a:chExt cx="0" cy="0"/>
        </a:xfrm>
      </p:grpSpPr>
      <p:pic>
        <p:nvPicPr>
          <p:cNvPr id="6" name="Espace réservé du contenu 5" descr="Une image contenant vase, plante d’intérieur, pot de fleurs, Plats et corbeilles&#10;&#10;Description générée automatiquement">
            <a:extLst>
              <a:ext uri="{FF2B5EF4-FFF2-40B4-BE49-F238E27FC236}">
                <a16:creationId xmlns:a16="http://schemas.microsoft.com/office/drawing/2014/main" id="{A0C9482B-57E9-EC62-690D-57E78017FAE8}"/>
              </a:ext>
            </a:extLst>
          </p:cNvPr>
          <p:cNvPicPr>
            <a:picLocks noGrp="1" noChangeAspect="1"/>
          </p:cNvPicPr>
          <p:nvPr>
            <p:ph sz="half" idx="2"/>
          </p:nvPr>
        </p:nvPicPr>
        <p:blipFill rotWithShape="1">
          <a:blip r:embed="rId3">
            <a:alphaModFix amt="59000"/>
          </a:blip>
          <a:srcRect t="9350" b="6019"/>
          <a:stretch/>
        </p:blipFill>
        <p:spPr>
          <a:xfrm>
            <a:off x="20" y="-7624"/>
            <a:ext cx="12191981" cy="6887365"/>
          </a:xfrm>
          <a:prstGeom prst="rect">
            <a:avLst/>
          </a:prstGeom>
        </p:spPr>
      </p:pic>
      <p:sp>
        <p:nvSpPr>
          <p:cNvPr id="7" name="Rectangle 6">
            <a:extLst>
              <a:ext uri="{FF2B5EF4-FFF2-40B4-BE49-F238E27FC236}">
                <a16:creationId xmlns:a16="http://schemas.microsoft.com/office/drawing/2014/main" id="{CE5D7150-3323-3D93-FE5C-03CAA2DAA82B}"/>
              </a:ext>
            </a:extLst>
          </p:cNvPr>
          <p:cNvSpPr/>
          <p:nvPr/>
        </p:nvSpPr>
        <p:spPr>
          <a:xfrm>
            <a:off x="8568552" y="4129929"/>
            <a:ext cx="2579104" cy="923330"/>
          </a:xfrm>
          <a:prstGeom prst="rect">
            <a:avLst/>
          </a:prstGeom>
          <a:noFill/>
        </p:spPr>
        <p:txBody>
          <a:bodyPr wrap="none" lIns="91440" tIns="45720" rIns="91440" bIns="45720">
            <a:spAutoFit/>
          </a:bodyPr>
          <a:lstStyle/>
          <a:p>
            <a:pPr algn="ctr"/>
            <a:r>
              <a:rPr lang="fr-FR" sz="5400" b="0" i="1" cap="none" spc="0" dirty="0">
                <a:ln w="0"/>
                <a:solidFill>
                  <a:schemeClr val="tx1"/>
                </a:solidFill>
                <a:effectLst>
                  <a:outerShdw blurRad="38100" dist="19050" dir="2700000" algn="tl" rotWithShape="0">
                    <a:schemeClr val="dk1">
                      <a:alpha val="40000"/>
                    </a:schemeClr>
                  </a:outerShdw>
                </a:effectLst>
              </a:rPr>
              <a:t>Pause </a:t>
            </a:r>
            <a:r>
              <a:rPr lang="fr-FR" sz="5400" b="0" i="1" cap="none" spc="0" dirty="0">
                <a:ln w="0"/>
                <a:solidFill>
                  <a:schemeClr val="tx1"/>
                </a:solidFill>
                <a:effectLst>
                  <a:outerShdw blurRad="38100" dist="19050" dir="2700000" algn="tl" rotWithShape="0">
                    <a:schemeClr val="dk1">
                      <a:alpha val="40000"/>
                    </a:schemeClr>
                  </a:outerShdw>
                </a:effectLst>
                <a:sym typeface="Wingdings" pitchFamily="2" charset="2"/>
              </a:rPr>
              <a:t></a:t>
            </a:r>
            <a:endParaRPr lang="fr-FR" sz="5400" b="0" i="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770706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DFAC78-A476-38F2-C1FE-40730ABC10F1}"/>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EE7C8D1-E758-25D2-110F-4BCDAAF2B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CED31CD-6E04-6111-85CD-30E143471A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B6567B7-5D9C-817E-5315-43291C84BD1E}"/>
              </a:ext>
            </a:extLst>
          </p:cNvPr>
          <p:cNvSpPr>
            <a:spLocks noGrp="1"/>
          </p:cNvSpPr>
          <p:nvPr>
            <p:ph type="title"/>
          </p:nvPr>
        </p:nvSpPr>
        <p:spPr>
          <a:xfrm>
            <a:off x="793159" y="1377146"/>
            <a:ext cx="4076460" cy="3626217"/>
          </a:xfrm>
        </p:spPr>
        <p:txBody>
          <a:bodyPr vert="horz" lIns="91440" tIns="45720" rIns="91440" bIns="45720" rtlCol="0" anchor="b">
            <a:normAutofit fontScale="90000"/>
          </a:bodyPr>
          <a:lstStyle/>
          <a:p>
            <a:pPr algn="r"/>
            <a:r>
              <a:rPr lang="en-US" sz="7400" kern="1200" dirty="0">
                <a:solidFill>
                  <a:srgbClr val="FFFFFF"/>
                </a:solidFill>
                <a:latin typeface="+mj-lt"/>
                <a:ea typeface="+mj-ea"/>
                <a:cs typeface="+mj-cs"/>
              </a:rPr>
              <a:t>La </a:t>
            </a:r>
            <a:r>
              <a:rPr lang="en-US" sz="7400" kern="1200" dirty="0" err="1">
                <a:solidFill>
                  <a:srgbClr val="FFFFFF"/>
                </a:solidFill>
                <a:latin typeface="+mj-lt"/>
                <a:ea typeface="+mj-ea"/>
                <a:cs typeface="+mj-cs"/>
              </a:rPr>
              <a:t>délivrance</a:t>
            </a:r>
            <a:r>
              <a:rPr lang="en-US" sz="7400" kern="1200" dirty="0">
                <a:solidFill>
                  <a:srgbClr val="FFFFFF"/>
                </a:solidFill>
                <a:latin typeface="+mj-lt"/>
                <a:ea typeface="+mj-ea"/>
                <a:cs typeface="+mj-cs"/>
              </a:rPr>
              <a:t> des esprits</a:t>
            </a:r>
          </a:p>
        </p:txBody>
      </p:sp>
      <p:grpSp>
        <p:nvGrpSpPr>
          <p:cNvPr id="29" name="Group 28">
            <a:extLst>
              <a:ext uri="{FF2B5EF4-FFF2-40B4-BE49-F238E27FC236}">
                <a16:creationId xmlns:a16="http://schemas.microsoft.com/office/drawing/2014/main" id="{28624DBF-D5E5-9727-569E-BFDC094BCC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81C9A70B-871A-86BD-40FC-A155FC82E9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786FE5C6-2C9E-AB6C-07D2-4ABB6DAF99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0AE9613E-D4A6-F4F2-3515-A3DC18B44A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30553A68-FA45-3DEF-D01C-C12142A393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2CACD3E5-C050-F7C8-05E3-2E392D2213C8}"/>
              </a:ext>
            </a:extLst>
          </p:cNvPr>
          <p:cNvGraphicFramePr>
            <a:graphicFrameLocks noGrp="1"/>
          </p:cNvGraphicFramePr>
          <p:nvPr>
            <p:ph idx="1"/>
            <p:extLst>
              <p:ext uri="{D42A27DB-BD31-4B8C-83A1-F6EECF244321}">
                <p14:modId xmlns:p14="http://schemas.microsoft.com/office/powerpoint/2010/main" val="68650734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65DB3BB8-5F67-471F-F99E-B505F2BB4FB0}"/>
              </a:ext>
            </a:extLst>
          </p:cNvPr>
          <p:cNvSpPr/>
          <p:nvPr/>
        </p:nvSpPr>
        <p:spPr>
          <a:xfrm>
            <a:off x="4905052" y="2054088"/>
            <a:ext cx="6666833" cy="3887012"/>
          </a:xfrm>
          <a:prstGeom prst="rect">
            <a:avLst/>
          </a:prstGeom>
          <a:solidFill>
            <a:srgbClr val="ED7D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62172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564A9-3BC8-FCC1-CCD3-554E94BF32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167A79-541B-2226-8FE0-9EC068BDA6FD}"/>
              </a:ext>
            </a:extLst>
          </p:cNvPr>
          <p:cNvSpPr>
            <a:spLocks noGrp="1"/>
          </p:cNvSpPr>
          <p:nvPr>
            <p:ph type="title"/>
          </p:nvPr>
        </p:nvSpPr>
        <p:spPr/>
        <p:txBody>
          <a:bodyPr/>
          <a:lstStyle/>
          <a:p>
            <a:r>
              <a:rPr lang="fr-FR" dirty="0"/>
              <a:t>Les interactions avec le NT	</a:t>
            </a:r>
          </a:p>
        </p:txBody>
      </p:sp>
      <p:sp>
        <p:nvSpPr>
          <p:cNvPr id="3" name="Espace réservé du contenu 2">
            <a:extLst>
              <a:ext uri="{FF2B5EF4-FFF2-40B4-BE49-F238E27FC236}">
                <a16:creationId xmlns:a16="http://schemas.microsoft.com/office/drawing/2014/main" id="{A6B60D4E-6FAD-985D-BD27-43DC2C6E127E}"/>
              </a:ext>
            </a:extLst>
          </p:cNvPr>
          <p:cNvSpPr>
            <a:spLocks noGrp="1"/>
          </p:cNvSpPr>
          <p:nvPr>
            <p:ph idx="1"/>
          </p:nvPr>
        </p:nvSpPr>
        <p:spPr/>
        <p:txBody>
          <a:bodyPr/>
          <a:lstStyle/>
          <a:p>
            <a:r>
              <a:rPr lang="fr-FR" dirty="0"/>
              <a:t>Les mages et la naissance du Christ (Mt 2.1-12)</a:t>
            </a:r>
          </a:p>
          <a:p>
            <a:r>
              <a:rPr lang="fr-FR" dirty="0"/>
              <a:t>Simon le magicien (</a:t>
            </a:r>
            <a:r>
              <a:rPr lang="fr-FR" dirty="0" err="1"/>
              <a:t>Ac</a:t>
            </a:r>
            <a:r>
              <a:rPr lang="fr-FR" dirty="0"/>
              <a:t> 8.9-24)</a:t>
            </a:r>
          </a:p>
          <a:p>
            <a:r>
              <a:rPr lang="fr-FR" dirty="0" err="1"/>
              <a:t>Elymas</a:t>
            </a:r>
            <a:r>
              <a:rPr lang="fr-FR" dirty="0"/>
              <a:t> le magicien (</a:t>
            </a:r>
            <a:r>
              <a:rPr lang="fr-FR" dirty="0" err="1"/>
              <a:t>Ac</a:t>
            </a:r>
            <a:r>
              <a:rPr lang="fr-FR" dirty="0"/>
              <a:t> 13.6-12)</a:t>
            </a:r>
          </a:p>
          <a:p>
            <a:r>
              <a:rPr lang="fr-FR" dirty="0"/>
              <a:t>La servante de divination (</a:t>
            </a:r>
            <a:r>
              <a:rPr lang="fr-FR" dirty="0" err="1"/>
              <a:t>Ac</a:t>
            </a:r>
            <a:r>
              <a:rPr lang="fr-FR" dirty="0"/>
              <a:t> 16.16-18)</a:t>
            </a:r>
          </a:p>
          <a:p>
            <a:r>
              <a:rPr lang="fr-FR" dirty="0"/>
              <a:t>Athènes (</a:t>
            </a:r>
            <a:r>
              <a:rPr lang="fr-FR" dirty="0" err="1"/>
              <a:t>Ac</a:t>
            </a:r>
            <a:r>
              <a:rPr lang="fr-FR" dirty="0"/>
              <a:t> 17.16-34)</a:t>
            </a:r>
          </a:p>
          <a:p>
            <a:endParaRPr lang="fr-FR" dirty="0"/>
          </a:p>
        </p:txBody>
      </p:sp>
    </p:spTree>
    <p:extLst>
      <p:ext uri="{BB962C8B-B14F-4D97-AF65-F5344CB8AC3E}">
        <p14:creationId xmlns:p14="http://schemas.microsoft.com/office/powerpoint/2010/main" val="11485262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EB54CCF-EF7F-9325-07BB-2E141307D492}"/>
              </a:ext>
            </a:extLst>
          </p:cNvPr>
          <p:cNvSpPr>
            <a:spLocks noGrp="1"/>
          </p:cNvSpPr>
          <p:nvPr>
            <p:ph idx="1"/>
          </p:nvPr>
        </p:nvSpPr>
        <p:spPr>
          <a:xfrm>
            <a:off x="838200" y="418011"/>
            <a:ext cx="10515600" cy="5758952"/>
          </a:xfrm>
        </p:spPr>
        <p:txBody>
          <a:bodyPr>
            <a:normAutofit/>
          </a:bodyPr>
          <a:lstStyle/>
          <a:p>
            <a:pPr marL="342900" lvl="0" indent="-342900">
              <a:buFont typeface="Symbol" pitchFamily="2" charset="2"/>
              <a:buChar char=""/>
            </a:pPr>
            <a:r>
              <a:rPr lang="fr-FR" dirty="0"/>
              <a:t>David </a:t>
            </a:r>
            <a:r>
              <a:rPr lang="fr-FR" dirty="0" err="1"/>
              <a:t>Gooding</a:t>
            </a:r>
            <a:r>
              <a:rPr lang="fr-FR" dirty="0"/>
              <a:t> (</a:t>
            </a:r>
            <a:r>
              <a:rPr lang="fr-FR" i="1" dirty="0" err="1"/>
              <a:t>True</a:t>
            </a:r>
            <a:r>
              <a:rPr lang="fr-FR" i="1" dirty="0"/>
              <a:t> to the Faith</a:t>
            </a:r>
            <a:r>
              <a:rPr lang="fr-FR" dirty="0"/>
              <a:t>, 360)  : </a:t>
            </a:r>
          </a:p>
          <a:p>
            <a:pPr marL="320040" marR="548640" indent="0">
              <a:spcBef>
                <a:spcPts val="1000"/>
              </a:spcBef>
              <a:spcAft>
                <a:spcPts val="800"/>
              </a:spcAft>
              <a:buNone/>
            </a:pPr>
            <a:r>
              <a:rPr lang="fr-FR" dirty="0"/>
              <a:t>Il y avait aussi une légende liée à un certain Epiménide, dont Paul citera plus tard un des poèmes. Lors d'une épidémie, il conseillait aux Athéniens de sacrifier des moutons en divers endroits au dieu approprié, et lorsqu'ils ne savaient pas quel dieu était le dieu approprié à un endroit particulier, ils inscrivaient sur l'autel "Au dieu inconnu"…</a:t>
            </a:r>
          </a:p>
          <a:p>
            <a:r>
              <a:rPr lang="fr-FR" dirty="0"/>
              <a:t>Tom Holland, (</a:t>
            </a:r>
            <a:r>
              <a:rPr lang="fr-FR" i="1" dirty="0"/>
              <a:t>Les Chrétiens…</a:t>
            </a:r>
            <a:r>
              <a:rPr lang="fr-FR" dirty="0"/>
              <a:t>), p. 41</a:t>
            </a:r>
          </a:p>
          <a:p>
            <a:pPr marL="361950" indent="0">
              <a:buNone/>
            </a:pPr>
            <a:r>
              <a:rPr lang="fr-FR" dirty="0"/>
              <a:t>Un citoyen s’étant donné pour tâche de rassembler et de consigner les traditions d’Athènes découvrit à sa grande stupeur une longue liste de sacrifices que chacun avait oubliés. Le coût de leur restauration, avait-il calculé, ruinerait la ville. </a:t>
            </a:r>
          </a:p>
        </p:txBody>
      </p:sp>
    </p:spTree>
    <p:extLst>
      <p:ext uri="{BB962C8B-B14F-4D97-AF65-F5344CB8AC3E}">
        <p14:creationId xmlns:p14="http://schemas.microsoft.com/office/powerpoint/2010/main" val="2904989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0A9F4-394A-A53B-2893-EDE926381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25299A-5881-2704-2379-33A25DC44731}"/>
              </a:ext>
            </a:extLst>
          </p:cNvPr>
          <p:cNvSpPr>
            <a:spLocks noGrp="1"/>
          </p:cNvSpPr>
          <p:nvPr>
            <p:ph type="title"/>
          </p:nvPr>
        </p:nvSpPr>
        <p:spPr/>
        <p:txBody>
          <a:bodyPr/>
          <a:lstStyle/>
          <a:p>
            <a:r>
              <a:rPr lang="fr-FR" dirty="0"/>
              <a:t>Les interactions avec le NT	</a:t>
            </a:r>
          </a:p>
        </p:txBody>
      </p:sp>
      <p:sp>
        <p:nvSpPr>
          <p:cNvPr id="3" name="Espace réservé du contenu 2">
            <a:extLst>
              <a:ext uri="{FF2B5EF4-FFF2-40B4-BE49-F238E27FC236}">
                <a16:creationId xmlns:a16="http://schemas.microsoft.com/office/drawing/2014/main" id="{6E00F38E-916A-45AE-7680-A312C2EB9A2E}"/>
              </a:ext>
            </a:extLst>
          </p:cNvPr>
          <p:cNvSpPr>
            <a:spLocks noGrp="1"/>
          </p:cNvSpPr>
          <p:nvPr>
            <p:ph idx="1"/>
          </p:nvPr>
        </p:nvSpPr>
        <p:spPr/>
        <p:txBody>
          <a:bodyPr>
            <a:normAutofit/>
          </a:bodyPr>
          <a:lstStyle/>
          <a:p>
            <a:r>
              <a:rPr lang="fr-FR" dirty="0"/>
              <a:t>Les mages et la naissance du Christ</a:t>
            </a:r>
          </a:p>
          <a:p>
            <a:r>
              <a:rPr lang="fr-FR" dirty="0"/>
              <a:t>Simon le magicien (</a:t>
            </a:r>
            <a:r>
              <a:rPr lang="fr-FR" dirty="0" err="1"/>
              <a:t>Ac</a:t>
            </a:r>
            <a:r>
              <a:rPr lang="fr-FR" dirty="0"/>
              <a:t> 8.9-24)</a:t>
            </a:r>
          </a:p>
          <a:p>
            <a:r>
              <a:rPr lang="fr-FR" dirty="0" err="1"/>
              <a:t>Elymas</a:t>
            </a:r>
            <a:r>
              <a:rPr lang="fr-FR" dirty="0"/>
              <a:t> le magicien (</a:t>
            </a:r>
            <a:r>
              <a:rPr lang="fr-FR" dirty="0" err="1"/>
              <a:t>Ac</a:t>
            </a:r>
            <a:r>
              <a:rPr lang="fr-FR" dirty="0"/>
              <a:t> 13.6-12)</a:t>
            </a:r>
          </a:p>
          <a:p>
            <a:r>
              <a:rPr lang="fr-FR" dirty="0"/>
              <a:t>La servante de divination (</a:t>
            </a:r>
            <a:r>
              <a:rPr lang="fr-FR" dirty="0" err="1"/>
              <a:t>Ac</a:t>
            </a:r>
            <a:r>
              <a:rPr lang="fr-FR" dirty="0"/>
              <a:t> 16.16-18)</a:t>
            </a:r>
          </a:p>
          <a:p>
            <a:r>
              <a:rPr lang="fr-FR" dirty="0"/>
              <a:t>Athènes (</a:t>
            </a:r>
            <a:r>
              <a:rPr lang="fr-FR" dirty="0" err="1"/>
              <a:t>Ac</a:t>
            </a:r>
            <a:r>
              <a:rPr lang="fr-FR" dirty="0"/>
              <a:t> 17.16-34)</a:t>
            </a:r>
          </a:p>
          <a:p>
            <a:r>
              <a:rPr lang="fr-FR" dirty="0"/>
              <a:t>Éphèse (</a:t>
            </a:r>
            <a:r>
              <a:rPr lang="fr-FR" dirty="0" err="1"/>
              <a:t>Ac</a:t>
            </a:r>
            <a:r>
              <a:rPr lang="fr-FR" dirty="0"/>
              <a:t> 19)</a:t>
            </a:r>
          </a:p>
          <a:p>
            <a:r>
              <a:rPr lang="fr-FR" dirty="0"/>
              <a:t>Rome? Rien à signaler, sinon </a:t>
            </a:r>
            <a:r>
              <a:rPr lang="fr-FR" dirty="0" err="1"/>
              <a:t>Rm</a:t>
            </a:r>
            <a:r>
              <a:rPr lang="fr-FR" dirty="0"/>
              <a:t> 16.20: « </a:t>
            </a:r>
            <a:r>
              <a:rPr lang="fr-FR" dirty="0">
                <a:solidFill>
                  <a:srgbClr val="FFC000"/>
                </a:solidFill>
              </a:rPr>
              <a:t>Le Dieu de paix écrasera bientôt Satan sous vos pieds. Que la grâce de notre Seigneur Jésus soit avec vous !</a:t>
            </a:r>
            <a:r>
              <a:rPr lang="fr-FR" dirty="0"/>
              <a:t> » </a:t>
            </a:r>
            <a:r>
              <a:rPr lang="fr-FR" dirty="0">
                <a:sym typeface="Wingdings" pitchFamily="2" charset="2"/>
              </a:rPr>
              <a:t></a:t>
            </a:r>
            <a:endParaRPr lang="fr-FR" dirty="0"/>
          </a:p>
          <a:p>
            <a:endParaRPr lang="fr-FR" dirty="0"/>
          </a:p>
          <a:p>
            <a:endParaRPr lang="fr-FR" dirty="0"/>
          </a:p>
        </p:txBody>
      </p:sp>
    </p:spTree>
    <p:extLst>
      <p:ext uri="{BB962C8B-B14F-4D97-AF65-F5344CB8AC3E}">
        <p14:creationId xmlns:p14="http://schemas.microsoft.com/office/powerpoint/2010/main" val="29124398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plein air, paysage, montagne, herbe&#10;&#10;Le contenu généré par l’IA peut être incorrect.">
            <a:extLst>
              <a:ext uri="{FF2B5EF4-FFF2-40B4-BE49-F238E27FC236}">
                <a16:creationId xmlns:a16="http://schemas.microsoft.com/office/drawing/2014/main" id="{37FFB8B3-8020-ACD0-13AC-437E3F67E35E}"/>
              </a:ext>
            </a:extLst>
          </p:cNvPr>
          <p:cNvPicPr>
            <a:picLocks noChangeAspect="1"/>
          </p:cNvPicPr>
          <p:nvPr/>
        </p:nvPicPr>
        <p:blipFill>
          <a:blip r:embed="rId2"/>
          <a:stretch>
            <a:fillRect/>
          </a:stretch>
        </p:blipFill>
        <p:spPr>
          <a:xfrm>
            <a:off x="0" y="0"/>
            <a:ext cx="4572000" cy="6858000"/>
          </a:xfrm>
          <a:prstGeom prst="rect">
            <a:avLst/>
          </a:prstGeom>
        </p:spPr>
      </p:pic>
      <p:sp>
        <p:nvSpPr>
          <p:cNvPr id="4" name="ZoneTexte 3">
            <a:extLst>
              <a:ext uri="{FF2B5EF4-FFF2-40B4-BE49-F238E27FC236}">
                <a16:creationId xmlns:a16="http://schemas.microsoft.com/office/drawing/2014/main" id="{64969D77-4213-A454-8A9D-B7AD356F751E}"/>
              </a:ext>
            </a:extLst>
          </p:cNvPr>
          <p:cNvSpPr txBox="1"/>
          <p:nvPr/>
        </p:nvSpPr>
        <p:spPr>
          <a:xfrm>
            <a:off x="5396469" y="459199"/>
            <a:ext cx="6207395" cy="5016758"/>
          </a:xfrm>
          <a:prstGeom prst="rect">
            <a:avLst/>
          </a:prstGeom>
          <a:noFill/>
        </p:spPr>
        <p:txBody>
          <a:bodyPr wrap="square" rtlCol="0">
            <a:spAutoFit/>
          </a:bodyPr>
          <a:lstStyle/>
          <a:p>
            <a:r>
              <a:rPr lang="fr-FR" sz="3200" dirty="0">
                <a:solidFill>
                  <a:schemeClr val="bg1"/>
                </a:solidFill>
              </a:rPr>
              <a:t>Je t’ai pris du milieu de ce peuple et des païens, vers qui je t’envoie, pour leur ouvrir les yeux, </a:t>
            </a:r>
            <a:r>
              <a:rPr lang="fr-FR" sz="3200" dirty="0">
                <a:solidFill>
                  <a:schemeClr val="accent4"/>
                </a:solidFill>
              </a:rPr>
              <a:t>afin qu’ils se tournent des ténèbres vers la lumière et du pouvoir de Satan vers Dieu</a:t>
            </a:r>
            <a:r>
              <a:rPr lang="fr-FR" sz="3200" dirty="0">
                <a:solidFill>
                  <a:schemeClr val="bg1"/>
                </a:solidFill>
              </a:rPr>
              <a:t>, et qu’ils reçoivent le pardon des péchés et un héritage avec ceux qui sont sanctifiés par la foi en moi. </a:t>
            </a:r>
          </a:p>
          <a:p>
            <a:endParaRPr lang="fr-FR" sz="3200" dirty="0">
              <a:solidFill>
                <a:schemeClr val="bg1"/>
              </a:solidFill>
            </a:endParaRPr>
          </a:p>
          <a:p>
            <a:r>
              <a:rPr lang="fr-FR" sz="3200" dirty="0">
                <a:solidFill>
                  <a:schemeClr val="bg1"/>
                </a:solidFill>
              </a:rPr>
              <a:t>Actes 26.17-18 </a:t>
            </a:r>
          </a:p>
        </p:txBody>
      </p:sp>
    </p:spTree>
    <p:extLst>
      <p:ext uri="{BB962C8B-B14F-4D97-AF65-F5344CB8AC3E}">
        <p14:creationId xmlns:p14="http://schemas.microsoft.com/office/powerpoint/2010/main" val="34964565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38200" y="365125"/>
            <a:ext cx="2969525" cy="5228851"/>
          </a:xfrm>
        </p:spPr>
        <p:txBody>
          <a:bodyPr>
            <a:normAutofit/>
          </a:bodyPr>
          <a:lstStyle/>
          <a:p>
            <a:pPr algn="l"/>
            <a:r>
              <a:rPr lang="fr-FR" dirty="0"/>
              <a:t>La vie </a:t>
            </a:r>
            <a:br>
              <a:rPr lang="fr-FR" dirty="0"/>
            </a:br>
            <a:r>
              <a:rPr lang="fr-FR" dirty="0"/>
              <a:t>à Éphèse</a:t>
            </a:r>
          </a:p>
        </p:txBody>
      </p:sp>
      <p:grpSp>
        <p:nvGrpSpPr>
          <p:cNvPr id="2" name="Groupe 1">
            <a:extLst>
              <a:ext uri="{FF2B5EF4-FFF2-40B4-BE49-F238E27FC236}">
                <a16:creationId xmlns:a16="http://schemas.microsoft.com/office/drawing/2014/main" id="{93C70D81-3103-E2CD-FAFD-DAD93D79C820}"/>
              </a:ext>
            </a:extLst>
          </p:cNvPr>
          <p:cNvGrpSpPr/>
          <p:nvPr/>
        </p:nvGrpSpPr>
        <p:grpSpPr>
          <a:xfrm>
            <a:off x="838200" y="0"/>
            <a:ext cx="10401300" cy="6858000"/>
            <a:chOff x="1081913" y="0"/>
            <a:chExt cx="10401300" cy="6858000"/>
          </a:xfrm>
        </p:grpSpPr>
        <p:pic>
          <p:nvPicPr>
            <p:cNvPr id="5" name="Image 4" descr="Une image contenant statue, sculpture, Artefact, Sculpture&#10;&#10;Description générée automatiquement">
              <a:extLst>
                <a:ext uri="{FF2B5EF4-FFF2-40B4-BE49-F238E27FC236}">
                  <a16:creationId xmlns:a16="http://schemas.microsoft.com/office/drawing/2014/main" id="{3649E3AC-323C-64E6-5788-F8C58BD807F2}"/>
                </a:ext>
              </a:extLst>
            </p:cNvPr>
            <p:cNvPicPr>
              <a:picLocks noChangeAspect="1"/>
            </p:cNvPicPr>
            <p:nvPr/>
          </p:nvPicPr>
          <p:blipFill>
            <a:blip r:embed="rId3"/>
            <a:stretch>
              <a:fillRect/>
            </a:stretch>
          </p:blipFill>
          <p:spPr>
            <a:xfrm>
              <a:off x="6339713" y="0"/>
              <a:ext cx="5143500" cy="6858000"/>
            </a:xfrm>
            <a:prstGeom prst="rect">
              <a:avLst/>
            </a:prstGeom>
          </p:spPr>
        </p:pic>
        <p:pic>
          <p:nvPicPr>
            <p:cNvPr id="3" name="Picture 6">
              <a:extLst>
                <a:ext uri="{FF2B5EF4-FFF2-40B4-BE49-F238E27FC236}">
                  <a16:creationId xmlns:a16="http://schemas.microsoft.com/office/drawing/2014/main" id="{F74E90EE-4329-EDFF-9433-2B3CAFBC4F13}"/>
                </a:ext>
              </a:extLst>
            </p:cNvPr>
            <p:cNvPicPr>
              <a:picLocks noChangeAspect="1"/>
            </p:cNvPicPr>
            <p:nvPr/>
          </p:nvPicPr>
          <p:blipFill>
            <a:blip r:embed="rId4"/>
            <a:stretch>
              <a:fillRect/>
            </a:stretch>
          </p:blipFill>
          <p:spPr>
            <a:xfrm>
              <a:off x="1081913" y="5024869"/>
              <a:ext cx="3540606" cy="1138213"/>
            </a:xfrm>
            <a:prstGeom prst="rect">
              <a:avLst/>
            </a:prstGeom>
          </p:spPr>
        </p:pic>
      </p:grpSp>
    </p:spTree>
    <p:extLst>
      <p:ext uri="{BB962C8B-B14F-4D97-AF65-F5344CB8AC3E}">
        <p14:creationId xmlns:p14="http://schemas.microsoft.com/office/powerpoint/2010/main" val="40966968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DBBE100-39A9-6582-D3FC-750D13104E4D}"/>
              </a:ext>
            </a:extLst>
          </p:cNvPr>
          <p:cNvSpPr>
            <a:spLocks noGrp="1"/>
          </p:cNvSpPr>
          <p:nvPr>
            <p:ph type="title"/>
          </p:nvPr>
        </p:nvSpPr>
        <p:spPr/>
        <p:txBody>
          <a:bodyPr/>
          <a:lstStyle/>
          <a:p>
            <a:r>
              <a:rPr lang="fr-FR" dirty="0"/>
              <a:t>Paul à Éphèse</a:t>
            </a:r>
          </a:p>
        </p:txBody>
      </p:sp>
      <p:sp>
        <p:nvSpPr>
          <p:cNvPr id="4" name="Espace réservé du contenu 3">
            <a:extLst>
              <a:ext uri="{FF2B5EF4-FFF2-40B4-BE49-F238E27FC236}">
                <a16:creationId xmlns:a16="http://schemas.microsoft.com/office/drawing/2014/main" id="{CBD6B55A-146E-429E-FE1B-5338C1E0A737}"/>
              </a:ext>
            </a:extLst>
          </p:cNvPr>
          <p:cNvSpPr>
            <a:spLocks noGrp="1"/>
          </p:cNvSpPr>
          <p:nvPr>
            <p:ph idx="1"/>
          </p:nvPr>
        </p:nvSpPr>
        <p:spPr/>
        <p:txBody>
          <a:bodyPr>
            <a:normAutofit fontScale="85000" lnSpcReduction="10000"/>
          </a:bodyPr>
          <a:lstStyle/>
          <a:p>
            <a:pPr marL="0" indent="0">
              <a:buNone/>
            </a:pPr>
            <a:r>
              <a:rPr lang="fr-FR" dirty="0"/>
              <a:t>Actes 19.11–12 </a:t>
            </a:r>
          </a:p>
          <a:p>
            <a:pPr marL="271463" indent="0">
              <a:buNone/>
            </a:pPr>
            <a:r>
              <a:rPr lang="fr-FR" baseline="30000" dirty="0"/>
              <a:t>11</a:t>
            </a:r>
            <a:r>
              <a:rPr lang="fr-FR" dirty="0"/>
              <a:t> Et Dieu faisait des miracles extraordinaires par les mains de Paul, </a:t>
            </a:r>
            <a:r>
              <a:rPr lang="fr-FR" baseline="30000" dirty="0"/>
              <a:t>12</a:t>
            </a:r>
            <a:r>
              <a:rPr lang="fr-FR" dirty="0"/>
              <a:t> au point qu’on appliquait sur les malades des linges ou des étoffes qui avaient touché son corps ; alors les maladies les quittaient, et les esprits mauvais sortaient. </a:t>
            </a:r>
          </a:p>
          <a:p>
            <a:pPr marL="0" indent="0">
              <a:buNone/>
            </a:pPr>
            <a:r>
              <a:rPr lang="fr-FR" dirty="0"/>
              <a:t>L’exorcisme raté des 7 fils de </a:t>
            </a:r>
            <a:r>
              <a:rPr lang="fr-FR" dirty="0" err="1"/>
              <a:t>Scéva</a:t>
            </a:r>
            <a:r>
              <a:rPr lang="fr-FR" dirty="0"/>
              <a:t>, et la connaissance des démons au sujet de Jésus et de Paul. Actes 19.17–20 </a:t>
            </a:r>
          </a:p>
          <a:p>
            <a:pPr marL="361950" indent="0">
              <a:buNone/>
            </a:pPr>
            <a:r>
              <a:rPr lang="fr-FR" baseline="30000" dirty="0"/>
              <a:t>17</a:t>
            </a:r>
            <a:r>
              <a:rPr lang="fr-FR" dirty="0"/>
              <a:t> Cela fut connu de tous, Juifs et Grecs, qui habitaient Éphèse ; la crainte s’empara d’eux tous, et le nom du Seigneur Jésus fut exalté. </a:t>
            </a:r>
            <a:r>
              <a:rPr lang="fr-FR" baseline="30000" dirty="0"/>
              <a:t>18</a:t>
            </a:r>
            <a:r>
              <a:rPr lang="fr-FR" dirty="0"/>
              <a:t> Beaucoup de ceux qui avaient cru venaient confesser et déclarer ce qu’ils avaient fait. </a:t>
            </a:r>
            <a:r>
              <a:rPr lang="fr-FR" baseline="30000" dirty="0"/>
              <a:t>19</a:t>
            </a:r>
            <a:r>
              <a:rPr lang="fr-FR" dirty="0"/>
              <a:t> Un assez grand nombre de ceux qui avaient pratiqué la sorcellerie apportèrent leurs livres et les brûlèrent devant tous. On en calcula la valeur et l’on en trouva pour cinquante mille pièces d’argent. </a:t>
            </a:r>
            <a:r>
              <a:rPr lang="fr-FR" baseline="30000" dirty="0"/>
              <a:t>20</a:t>
            </a:r>
            <a:r>
              <a:rPr lang="fr-FR" dirty="0"/>
              <a:t> C’est ainsi que, par la force du Seigneur, la parole se répandait efficacement. </a:t>
            </a:r>
          </a:p>
          <a:p>
            <a:pPr marL="0" indent="0">
              <a:buNone/>
            </a:pPr>
            <a:endParaRPr lang="fr-FR" dirty="0"/>
          </a:p>
        </p:txBody>
      </p:sp>
    </p:spTree>
    <p:extLst>
      <p:ext uri="{BB962C8B-B14F-4D97-AF65-F5344CB8AC3E}">
        <p14:creationId xmlns:p14="http://schemas.microsoft.com/office/powerpoint/2010/main" val="2445680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E761CC-1504-B08F-3CB6-136F1D98FB74}"/>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435D302-9F13-7A03-F4C6-DC6D176F3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775979C-E9F4-A33E-2D58-2C4DC2CDD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16F92882-414B-FD2B-27A5-A8443BC40ED0}"/>
              </a:ext>
            </a:extLst>
          </p:cNvPr>
          <p:cNvSpPr>
            <a:spLocks noGrp="1"/>
          </p:cNvSpPr>
          <p:nvPr>
            <p:ph type="title"/>
          </p:nvPr>
        </p:nvSpPr>
        <p:spPr>
          <a:xfrm>
            <a:off x="793159" y="1377146"/>
            <a:ext cx="4076460" cy="3626217"/>
          </a:xfrm>
        </p:spPr>
        <p:txBody>
          <a:bodyPr vert="horz" lIns="91440" tIns="45720" rIns="91440" bIns="45720" rtlCol="0" anchor="b">
            <a:normAutofit fontScale="90000"/>
          </a:bodyPr>
          <a:lstStyle/>
          <a:p>
            <a:pPr algn="r"/>
            <a:r>
              <a:rPr lang="en-US" sz="7400" kern="1200" dirty="0">
                <a:solidFill>
                  <a:srgbClr val="FFFFFF"/>
                </a:solidFill>
                <a:latin typeface="+mj-lt"/>
                <a:ea typeface="+mj-ea"/>
                <a:cs typeface="+mj-cs"/>
              </a:rPr>
              <a:t>La </a:t>
            </a:r>
            <a:r>
              <a:rPr lang="en-US" sz="7400" kern="1200" dirty="0" err="1">
                <a:solidFill>
                  <a:srgbClr val="FFFFFF"/>
                </a:solidFill>
                <a:latin typeface="+mj-lt"/>
                <a:ea typeface="+mj-ea"/>
                <a:cs typeface="+mj-cs"/>
              </a:rPr>
              <a:t>délivrance</a:t>
            </a:r>
            <a:r>
              <a:rPr lang="en-US" sz="7400" kern="1200" dirty="0">
                <a:solidFill>
                  <a:srgbClr val="FFFFFF"/>
                </a:solidFill>
                <a:latin typeface="+mj-lt"/>
                <a:ea typeface="+mj-ea"/>
                <a:cs typeface="+mj-cs"/>
              </a:rPr>
              <a:t> des esprits</a:t>
            </a:r>
          </a:p>
        </p:txBody>
      </p:sp>
      <p:grpSp>
        <p:nvGrpSpPr>
          <p:cNvPr id="29" name="Group 28">
            <a:extLst>
              <a:ext uri="{FF2B5EF4-FFF2-40B4-BE49-F238E27FC236}">
                <a16:creationId xmlns:a16="http://schemas.microsoft.com/office/drawing/2014/main" id="{472C6671-98FA-E507-640D-EE5E4DADC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A35483A8-97E0-6F38-4DE6-8A9E508FD1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779D0436-956D-D87A-ACE9-EDD5C4C4F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65DB1A79-2541-BFD6-3C43-A4AD77A06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00B3F29D-0C3A-7C85-4E7C-7B629D5ABD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D399DA62-D955-8178-C1E0-7110CF478058}"/>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0993F42D-F8C8-E39E-62FE-7752A282C2F5}"/>
              </a:ext>
            </a:extLst>
          </p:cNvPr>
          <p:cNvSpPr/>
          <p:nvPr/>
        </p:nvSpPr>
        <p:spPr>
          <a:xfrm>
            <a:off x="4905052" y="2968486"/>
            <a:ext cx="6666833" cy="2972613"/>
          </a:xfrm>
          <a:prstGeom prst="rect">
            <a:avLst/>
          </a:prstGeom>
          <a:solidFill>
            <a:srgbClr val="ED7D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62047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19B481-8EBD-1C9B-98DC-2681BFD390D1}"/>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2384689-D3A6-4A4E-FEB8-159374610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Image 6" descr="Une image contenant plein air, nuage, ciel, paysage&#10;&#10;Le contenu généré par l’IA peut être incorrect.">
            <a:extLst>
              <a:ext uri="{FF2B5EF4-FFF2-40B4-BE49-F238E27FC236}">
                <a16:creationId xmlns:a16="http://schemas.microsoft.com/office/drawing/2014/main" id="{5A3CD89C-E723-FFFA-7022-BAC489B88DF4}"/>
              </a:ext>
            </a:extLst>
          </p:cNvPr>
          <p:cNvPicPr>
            <a:picLocks noChangeAspect="1"/>
          </p:cNvPicPr>
          <p:nvPr/>
        </p:nvPicPr>
        <p:blipFill>
          <a:blip r:embed="rId2"/>
          <a:srcRect t="5436"/>
          <a:stretch>
            <a:fillRect/>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BF65758C-9D05-8C51-4860-570A2C3C8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D105914-008C-18D3-3482-82B72AF517B7}"/>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dirty="0" err="1">
                <a:solidFill>
                  <a:schemeClr val="tx1"/>
                </a:solidFill>
              </a:rPr>
              <a:t>L’influence</a:t>
            </a:r>
            <a:r>
              <a:rPr lang="en-US" sz="4000" dirty="0">
                <a:solidFill>
                  <a:schemeClr val="tx1"/>
                </a:solidFill>
              </a:rPr>
              <a:t> </a:t>
            </a:r>
            <a:r>
              <a:rPr lang="en-US" sz="4000" dirty="0" err="1">
                <a:solidFill>
                  <a:schemeClr val="tx1"/>
                </a:solidFill>
              </a:rPr>
              <a:t>sociétale</a:t>
            </a:r>
            <a:endParaRPr lang="en-US" sz="4000" dirty="0">
              <a:solidFill>
                <a:schemeClr val="tx1"/>
              </a:solidFill>
            </a:endParaRPr>
          </a:p>
        </p:txBody>
      </p:sp>
      <p:sp>
        <p:nvSpPr>
          <p:cNvPr id="4" name="Espace réservé du contenu 3">
            <a:extLst>
              <a:ext uri="{FF2B5EF4-FFF2-40B4-BE49-F238E27FC236}">
                <a16:creationId xmlns:a16="http://schemas.microsoft.com/office/drawing/2014/main" id="{358B203F-786C-CDE4-DE87-0933C15A02B0}"/>
              </a:ext>
            </a:extLst>
          </p:cNvPr>
          <p:cNvSpPr>
            <a:spLocks noGrp="1"/>
          </p:cNvSpPr>
          <p:nvPr>
            <p:ph sz="half" idx="1"/>
          </p:nvPr>
        </p:nvSpPr>
        <p:spPr>
          <a:xfrm>
            <a:off x="838200" y="2434201"/>
            <a:ext cx="3822189" cy="3742762"/>
          </a:xfrm>
        </p:spPr>
        <p:txBody>
          <a:bodyPr vert="horz" lIns="91440" tIns="45720" rIns="91440" bIns="45720" rtlCol="0">
            <a:normAutofit/>
          </a:bodyPr>
          <a:lstStyle/>
          <a:p>
            <a:r>
              <a:rPr lang="en-US" sz="2000" dirty="0">
                <a:solidFill>
                  <a:schemeClr val="tx1"/>
                </a:solidFill>
              </a:rPr>
              <a:t>Les </a:t>
            </a:r>
            <a:r>
              <a:rPr lang="en-US" sz="2000" dirty="0" err="1">
                <a:solidFill>
                  <a:schemeClr val="tx1"/>
                </a:solidFill>
              </a:rPr>
              <a:t>royaumes</a:t>
            </a:r>
            <a:r>
              <a:rPr lang="en-US" sz="2000" dirty="0">
                <a:solidFill>
                  <a:schemeClr val="tx1"/>
                </a:solidFill>
              </a:rPr>
              <a:t> remis au </a:t>
            </a:r>
            <a:r>
              <a:rPr lang="en-US" sz="2000" dirty="0" err="1">
                <a:solidFill>
                  <a:schemeClr val="tx1"/>
                </a:solidFill>
              </a:rPr>
              <a:t>diable</a:t>
            </a:r>
            <a:endParaRPr lang="en-US" sz="2000" dirty="0">
              <a:solidFill>
                <a:schemeClr val="tx1"/>
              </a:solidFill>
            </a:endParaRPr>
          </a:p>
          <a:p>
            <a:r>
              <a:rPr lang="en-US" sz="2000" dirty="0" err="1">
                <a:solidFill>
                  <a:schemeClr val="tx1"/>
                </a:solidFill>
              </a:rPr>
              <a:t>Pergame</a:t>
            </a:r>
            <a:r>
              <a:rPr lang="en-US" sz="2000" dirty="0">
                <a:solidFill>
                  <a:schemeClr val="tx1"/>
                </a:solidFill>
              </a:rPr>
              <a:t> et le </a:t>
            </a:r>
            <a:r>
              <a:rPr lang="en-US" sz="2000" dirty="0" err="1">
                <a:solidFill>
                  <a:schemeClr val="tx1"/>
                </a:solidFill>
              </a:rPr>
              <a:t>trône</a:t>
            </a:r>
            <a:r>
              <a:rPr lang="en-US" sz="2000" dirty="0">
                <a:solidFill>
                  <a:schemeClr val="tx1"/>
                </a:solidFill>
              </a:rPr>
              <a:t> de Satan</a:t>
            </a:r>
          </a:p>
          <a:p>
            <a:pPr lvl="1"/>
            <a:r>
              <a:rPr lang="fr-FR" sz="1800" dirty="0">
                <a:solidFill>
                  <a:schemeClr val="tx1"/>
                </a:solidFill>
              </a:rPr>
              <a:t>Le parchemin ? </a:t>
            </a:r>
          </a:p>
          <a:p>
            <a:pPr lvl="1"/>
            <a:r>
              <a:rPr lang="fr-FR" sz="1800" dirty="0">
                <a:solidFill>
                  <a:schemeClr val="tx1"/>
                </a:solidFill>
              </a:rPr>
              <a:t>L’autel et le temple de Zeus ?</a:t>
            </a:r>
          </a:p>
          <a:p>
            <a:pPr lvl="1"/>
            <a:r>
              <a:rPr lang="fr-FR" sz="1800" dirty="0">
                <a:solidFill>
                  <a:schemeClr val="tx1"/>
                </a:solidFill>
              </a:rPr>
              <a:t>Celui </a:t>
            </a:r>
            <a:r>
              <a:rPr lang="fr-FR" sz="1800" dirty="0" err="1">
                <a:solidFill>
                  <a:schemeClr val="tx1"/>
                </a:solidFill>
              </a:rPr>
              <a:t>Nikê</a:t>
            </a:r>
            <a:r>
              <a:rPr lang="fr-FR" sz="1800" dirty="0">
                <a:solidFill>
                  <a:schemeClr val="tx1"/>
                </a:solidFill>
              </a:rPr>
              <a:t> ? </a:t>
            </a:r>
          </a:p>
          <a:p>
            <a:pPr lvl="1"/>
            <a:r>
              <a:rPr lang="fr-FR" sz="1800" dirty="0">
                <a:solidFill>
                  <a:schemeClr val="tx1"/>
                </a:solidFill>
              </a:rPr>
              <a:t>Autel aux empereurs (à « Trajan, seigneur des mers et de la terre »)? </a:t>
            </a:r>
          </a:p>
          <a:p>
            <a:pPr lvl="1"/>
            <a:r>
              <a:rPr lang="fr-FR" sz="1800" dirty="0">
                <a:solidFill>
                  <a:schemeClr val="tx1"/>
                </a:solidFill>
              </a:rPr>
              <a:t>Centres commerciaux et théâtraux? </a:t>
            </a:r>
          </a:p>
          <a:p>
            <a:pPr lvl="1"/>
            <a:r>
              <a:rPr lang="fr-FR" sz="1800" dirty="0">
                <a:solidFill>
                  <a:schemeClr val="tx1"/>
                </a:solidFill>
              </a:rPr>
              <a:t>Le centre médical du bassin méditerranéen? </a:t>
            </a:r>
            <a:endParaRPr lang="en-US" sz="1200" dirty="0">
              <a:solidFill>
                <a:schemeClr val="tx1"/>
              </a:solidFill>
            </a:endParaRPr>
          </a:p>
        </p:txBody>
      </p:sp>
    </p:spTree>
    <p:extLst>
      <p:ext uri="{BB962C8B-B14F-4D97-AF65-F5344CB8AC3E}">
        <p14:creationId xmlns:p14="http://schemas.microsoft.com/office/powerpoint/2010/main" val="18245074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411BB-40CD-FF18-BFCF-BD8EC932D1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A9FF440-DE05-A947-D4F9-06992862899C}"/>
              </a:ext>
            </a:extLst>
          </p:cNvPr>
          <p:cNvSpPr>
            <a:spLocks noGrp="1"/>
          </p:cNvSpPr>
          <p:nvPr>
            <p:ph type="title"/>
          </p:nvPr>
        </p:nvSpPr>
        <p:spPr/>
        <p:txBody>
          <a:bodyPr/>
          <a:lstStyle/>
          <a:p>
            <a:r>
              <a:rPr lang="fr-FR" dirty="0"/>
              <a:t>L’influence sociétale</a:t>
            </a:r>
          </a:p>
        </p:txBody>
      </p:sp>
      <p:sp>
        <p:nvSpPr>
          <p:cNvPr id="4" name="Espace réservé du contenu 3">
            <a:extLst>
              <a:ext uri="{FF2B5EF4-FFF2-40B4-BE49-F238E27FC236}">
                <a16:creationId xmlns:a16="http://schemas.microsoft.com/office/drawing/2014/main" id="{A168A3CD-3C49-D4F1-34FE-934ED9DA0197}"/>
              </a:ext>
            </a:extLst>
          </p:cNvPr>
          <p:cNvSpPr>
            <a:spLocks noGrp="1"/>
          </p:cNvSpPr>
          <p:nvPr>
            <p:ph sz="half" idx="1"/>
          </p:nvPr>
        </p:nvSpPr>
        <p:spPr>
          <a:xfrm>
            <a:off x="838200" y="1825625"/>
            <a:ext cx="4241181" cy="4351338"/>
          </a:xfrm>
        </p:spPr>
        <p:txBody>
          <a:bodyPr>
            <a:normAutofit fontScale="92500" lnSpcReduction="10000"/>
          </a:bodyPr>
          <a:lstStyle/>
          <a:p>
            <a:r>
              <a:rPr lang="fr-FR" dirty="0"/>
              <a:t>Les royaumes remis au diable</a:t>
            </a:r>
          </a:p>
          <a:p>
            <a:r>
              <a:rPr lang="fr-FR" dirty="0"/>
              <a:t>Pergame et le trône de Satan</a:t>
            </a:r>
          </a:p>
          <a:p>
            <a:r>
              <a:rPr lang="fr-FR" dirty="0"/>
              <a:t>Les principautés, pouvoirs, etc.</a:t>
            </a:r>
          </a:p>
          <a:p>
            <a:endParaRPr lang="fr-FR" dirty="0"/>
          </a:p>
        </p:txBody>
      </p:sp>
      <p:sp>
        <p:nvSpPr>
          <p:cNvPr id="5" name="Espace réservé du contenu 4">
            <a:extLst>
              <a:ext uri="{FF2B5EF4-FFF2-40B4-BE49-F238E27FC236}">
                <a16:creationId xmlns:a16="http://schemas.microsoft.com/office/drawing/2014/main" id="{0776A484-EEE1-0D50-685E-9E50C966829D}"/>
              </a:ext>
            </a:extLst>
          </p:cNvPr>
          <p:cNvSpPr>
            <a:spLocks noGrp="1"/>
          </p:cNvSpPr>
          <p:nvPr>
            <p:ph sz="half" idx="2"/>
          </p:nvPr>
        </p:nvSpPr>
        <p:spPr>
          <a:xfrm>
            <a:off x="5207619" y="1273996"/>
            <a:ext cx="6843967" cy="5506948"/>
          </a:xfrm>
        </p:spPr>
        <p:txBody>
          <a:bodyPr>
            <a:normAutofit fontScale="92500" lnSpcReduction="10000"/>
          </a:bodyPr>
          <a:lstStyle/>
          <a:p>
            <a:pPr marL="0" indent="0">
              <a:buNone/>
            </a:pPr>
            <a:r>
              <a:rPr lang="fr-FR" dirty="0"/>
              <a:t>Il faut distinguer ce qui peut se passer dans un individu (esprits et démons) et ce qui régit un collectif humain, « </a:t>
            </a:r>
            <a:r>
              <a:rPr lang="fr-FR" i="1" dirty="0"/>
              <a:t>les autorités et pouvoirs dans les lieux célestes</a:t>
            </a:r>
            <a:r>
              <a:rPr lang="fr-FR" dirty="0"/>
              <a:t> » (cf. Ep 3.10 ; 6.12). Il y a un même principe d’habitation par des esprits, mais dans le premier cas, le démon agit intérieurement, et dans le second cas, les puissances agissent comme une force extérieure de conformisme. Il faut accepter de nommer ces influences qui promettent une récompense ou permettent d’éviter la souffrance d’une persécution. Il faut refuser d’être guidé, formaté, par la mentalité qu’elles incarnent. Il est bien question d’un combat à la fois moral et spirituel, contre des esprits dominant des structures idolâtriques plutôt que contre des démons de chair et de sang </a:t>
            </a:r>
          </a:p>
        </p:txBody>
      </p:sp>
      <p:pic>
        <p:nvPicPr>
          <p:cNvPr id="1026" name="Picture 2">
            <a:extLst>
              <a:ext uri="{FF2B5EF4-FFF2-40B4-BE49-F238E27FC236}">
                <a16:creationId xmlns:a16="http://schemas.microsoft.com/office/drawing/2014/main" id="{E42FE813-542C-8668-096C-000E34E0DA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0522" y="4027470"/>
            <a:ext cx="1777545" cy="2629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5361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FDE81-30E3-ED96-4AB4-A07539526E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79B893-D5D8-00CC-51E4-425197A51D7E}"/>
              </a:ext>
            </a:extLst>
          </p:cNvPr>
          <p:cNvSpPr/>
          <p:nvPr/>
        </p:nvSpPr>
        <p:spPr>
          <a:xfrm>
            <a:off x="1" y="794870"/>
            <a:ext cx="5982788" cy="424731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Alimentation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(convoitise de la chair)</a:t>
            </a:r>
            <a:endPar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Plaisir visuel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(convoitise des yeux)</a:t>
            </a:r>
            <a:endPar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Désir de sagesse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(orgueil de la vie)</a:t>
            </a:r>
          </a:p>
        </p:txBody>
      </p:sp>
      <p:sp>
        <p:nvSpPr>
          <p:cNvPr id="3" name="Rectangle 2">
            <a:extLst>
              <a:ext uri="{FF2B5EF4-FFF2-40B4-BE49-F238E27FC236}">
                <a16:creationId xmlns:a16="http://schemas.microsoft.com/office/drawing/2014/main" id="{E9059EC4-3699-3937-2C5F-4F925B949DBE}"/>
              </a:ext>
            </a:extLst>
          </p:cNvPr>
          <p:cNvSpPr/>
          <p:nvPr/>
        </p:nvSpPr>
        <p:spPr>
          <a:xfrm>
            <a:off x="6209212" y="794870"/>
            <a:ext cx="5982788" cy="480131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Compréhension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(Réalité altérée)</a:t>
            </a:r>
            <a:endPar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Loyauté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(Confiance dévoyée)</a:t>
            </a:r>
            <a:endPar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Autorité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(Autodétermination, </a:t>
            </a:r>
            <a:b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br>
            <a:r>
              <a:rPr kumimoji="0" lang="fr-FR" sz="3600" b="1" i="0" u="none" strike="noStrike" kern="1200" cap="none" spc="50" normalizeH="0" baseline="0" noProof="0" dirty="0">
                <a:ln w="9525" cmpd="sng">
                  <a:solidFill>
                    <a:srgbClr val="4472C4"/>
                  </a:solidFill>
                  <a:prstDash val="solid"/>
                </a:ln>
                <a:solidFill>
                  <a:srgbClr val="70AD47">
                    <a:tint val="1000"/>
                  </a:srgbClr>
                </a:solidFill>
                <a:effectLst>
                  <a:glow rad="38100">
                    <a:srgbClr val="4472C4">
                      <a:alpha val="40000"/>
                    </a:srgbClr>
                  </a:glow>
                </a:effectLst>
                <a:uLnTx/>
                <a:uFillTx/>
                <a:latin typeface="Calibri" panose="020F0502020204030204"/>
                <a:ea typeface="+mn-ea"/>
                <a:cs typeface="+mn-cs"/>
              </a:rPr>
              <a:t>asservissement)</a:t>
            </a:r>
          </a:p>
        </p:txBody>
      </p:sp>
    </p:spTree>
    <p:extLst>
      <p:ext uri="{BB962C8B-B14F-4D97-AF65-F5344CB8AC3E}">
        <p14:creationId xmlns:p14="http://schemas.microsoft.com/office/powerpoint/2010/main" val="17993675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C2203-C9BC-559B-76B4-8AA4EB093CB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73BBC62-042B-2A53-7D54-329E65105776}"/>
              </a:ext>
            </a:extLst>
          </p:cNvPr>
          <p:cNvSpPr/>
          <p:nvPr/>
        </p:nvSpPr>
        <p:spPr>
          <a:xfrm>
            <a:off x="4267200" y="6875"/>
            <a:ext cx="3657599" cy="83099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Dieu</a:t>
            </a:r>
          </a:p>
        </p:txBody>
      </p:sp>
      <p:pic>
        <p:nvPicPr>
          <p:cNvPr id="5" name="Picture 6" descr="Les 500+ meilleurs couples amoureux | Télécharger des images ...">
            <a:extLst>
              <a:ext uri="{FF2B5EF4-FFF2-40B4-BE49-F238E27FC236}">
                <a16:creationId xmlns:a16="http://schemas.microsoft.com/office/drawing/2014/main" id="{1F915C53-18C4-BECC-9275-D7799478AE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471" t="12947" r="22476" b="33913"/>
          <a:stretch/>
        </p:blipFill>
        <p:spPr bwMode="auto">
          <a:xfrm>
            <a:off x="4984846" y="4346653"/>
            <a:ext cx="2222308" cy="2214256"/>
          </a:xfrm>
          <a:prstGeom prst="rect">
            <a:avLst/>
          </a:prstGeom>
          <a:noFill/>
          <a:extLst>
            <a:ext uri="{909E8E84-426E-40DD-AFC4-6F175D3DCCD1}">
              <a14:hiddenFill xmlns:a14="http://schemas.microsoft.com/office/drawing/2010/main">
                <a:solidFill>
                  <a:srgbClr val="FFFFFF"/>
                </a:solidFill>
              </a14:hiddenFill>
            </a:ext>
          </a:extLst>
        </p:spPr>
      </p:pic>
      <p:sp>
        <p:nvSpPr>
          <p:cNvPr id="9" name="Double flèche verticale 8">
            <a:extLst>
              <a:ext uri="{FF2B5EF4-FFF2-40B4-BE49-F238E27FC236}">
                <a16:creationId xmlns:a16="http://schemas.microsoft.com/office/drawing/2014/main" id="{4541BB3A-122E-611A-C906-976034D08A7F}"/>
              </a:ext>
            </a:extLst>
          </p:cNvPr>
          <p:cNvSpPr/>
          <p:nvPr/>
        </p:nvSpPr>
        <p:spPr>
          <a:xfrm>
            <a:off x="5843515" y="1016554"/>
            <a:ext cx="504967" cy="3151214"/>
          </a:xfrm>
          <a:prstGeom prst="up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2" descr="aile, monument, statue, décoration, cimetière, sculpture, ange, art, figure, temple, tête, sculpture, mythologie, Figure en pierre, Sculpture sur roche, visage d'ange, personnage fictif, histoire ancienne">
            <a:extLst>
              <a:ext uri="{FF2B5EF4-FFF2-40B4-BE49-F238E27FC236}">
                <a16:creationId xmlns:a16="http://schemas.microsoft.com/office/drawing/2014/main" id="{AC7FE60F-155E-3A5F-7351-A580668CBA5D}"/>
              </a:ext>
            </a:extLst>
          </p:cNvPr>
          <p:cNvPicPr>
            <a:picLocks noChangeAspect="1" noChangeArrowheads="1"/>
          </p:cNvPicPr>
          <p:nvPr/>
        </p:nvPicPr>
        <p:blipFill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12095" r="16013"/>
          <a:stretch/>
        </p:blipFill>
        <p:spPr bwMode="auto">
          <a:xfrm>
            <a:off x="9328242" y="3359743"/>
            <a:ext cx="2115402" cy="1973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65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4804 -0.02616 L -0.35182 -0.2676 " pathEditMode="relative" rAng="0" ptsTypes="AA">
                                      <p:cBhvr>
                                        <p:cTn id="10" dur="2000" fill="hold"/>
                                        <p:tgtEl>
                                          <p:spTgt spid="8"/>
                                        </p:tgtEl>
                                        <p:attrNameLst>
                                          <p:attrName>ppt_x</p:attrName>
                                          <p:attrName>ppt_y</p:attrName>
                                        </p:attrNameLst>
                                      </p:cBhvr>
                                      <p:rCtr x="-15195" y="-120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6CA1CF-4C36-8737-9AF2-867D22EAF32E}"/>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FB59915-EC60-8390-AB1A-54DAA51E0405}"/>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solidFill>
                  <a:schemeClr val="tx1"/>
                </a:solidFill>
              </a:rPr>
              <a:t>L’influence individuelle</a:t>
            </a:r>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7470E840-402E-5594-34FD-9284B2DACA74}"/>
              </a:ext>
            </a:extLst>
          </p:cNvPr>
          <p:cNvSpPr>
            <a:spLocks noGrp="1"/>
          </p:cNvSpPr>
          <p:nvPr>
            <p:ph sz="half" idx="1"/>
          </p:nvPr>
        </p:nvSpPr>
        <p:spPr>
          <a:xfrm>
            <a:off x="640080" y="2872899"/>
            <a:ext cx="4243589" cy="3320668"/>
          </a:xfrm>
        </p:spPr>
        <p:txBody>
          <a:bodyPr vert="horz" lIns="91440" tIns="45720" rIns="91440" bIns="45720" rtlCol="0">
            <a:normAutofit/>
          </a:bodyPr>
          <a:lstStyle/>
          <a:p>
            <a:r>
              <a:rPr lang="en-US" sz="1700" dirty="0">
                <a:solidFill>
                  <a:schemeClr val="tx1"/>
                </a:solidFill>
              </a:rPr>
              <a:t>La manipulation</a:t>
            </a:r>
          </a:p>
          <a:p>
            <a:r>
              <a:rPr lang="en-US" sz="1700" dirty="0">
                <a:solidFill>
                  <a:schemeClr val="tx1"/>
                </a:solidFill>
              </a:rPr>
              <a:t>La </a:t>
            </a:r>
            <a:r>
              <a:rPr lang="en-US" sz="1700" dirty="0" err="1">
                <a:solidFill>
                  <a:schemeClr val="tx1"/>
                </a:solidFill>
              </a:rPr>
              <a:t>crédulité</a:t>
            </a:r>
            <a:endParaRPr lang="en-US" sz="1700" dirty="0">
              <a:solidFill>
                <a:schemeClr val="tx1"/>
              </a:solidFill>
            </a:endParaRPr>
          </a:p>
          <a:p>
            <a:r>
              <a:rPr lang="en-US" sz="1700" dirty="0">
                <a:solidFill>
                  <a:schemeClr val="tx1"/>
                </a:solidFill>
              </a:rPr>
              <a:t>La </a:t>
            </a:r>
            <a:r>
              <a:rPr lang="en-US" sz="1700" dirty="0" err="1">
                <a:solidFill>
                  <a:schemeClr val="tx1"/>
                </a:solidFill>
              </a:rPr>
              <a:t>peur</a:t>
            </a:r>
            <a:endParaRPr lang="en-US" sz="1700" dirty="0">
              <a:solidFill>
                <a:schemeClr val="tx1"/>
              </a:solidFill>
            </a:endParaRPr>
          </a:p>
          <a:p>
            <a:endParaRPr lang="en-US" sz="1700" dirty="0">
              <a:solidFill>
                <a:schemeClr val="tx1"/>
              </a:solidFill>
            </a:endParaRPr>
          </a:p>
          <a:p>
            <a:r>
              <a:rPr lang="en-US" sz="1700" dirty="0" err="1">
                <a:solidFill>
                  <a:schemeClr val="tx1"/>
                </a:solidFill>
              </a:rPr>
              <a:t>L’exaltation</a:t>
            </a:r>
            <a:r>
              <a:rPr lang="en-US" sz="1700" dirty="0">
                <a:solidFill>
                  <a:schemeClr val="tx1"/>
                </a:solidFill>
              </a:rPr>
              <a:t> du </a:t>
            </a:r>
            <a:r>
              <a:rPr lang="en-US" sz="1700" dirty="0" err="1">
                <a:solidFill>
                  <a:schemeClr val="tx1"/>
                </a:solidFill>
              </a:rPr>
              <a:t>diable</a:t>
            </a:r>
            <a:endParaRPr lang="en-US" sz="1700" dirty="0">
              <a:solidFill>
                <a:schemeClr val="tx1"/>
              </a:solidFill>
            </a:endParaRPr>
          </a:p>
          <a:p>
            <a:r>
              <a:rPr lang="en-US" sz="1700" dirty="0">
                <a:solidFill>
                  <a:schemeClr val="tx1"/>
                </a:solidFill>
              </a:rPr>
              <a:t>La preoccupation excessive</a:t>
            </a:r>
          </a:p>
          <a:p>
            <a:endParaRPr lang="en-US" sz="1700" dirty="0">
              <a:solidFill>
                <a:schemeClr val="tx1"/>
              </a:solidFill>
            </a:endParaRPr>
          </a:p>
        </p:txBody>
      </p:sp>
      <p:pic>
        <p:nvPicPr>
          <p:cNvPr id="5" name="Image 4">
            <a:extLst>
              <a:ext uri="{FF2B5EF4-FFF2-40B4-BE49-F238E27FC236}">
                <a16:creationId xmlns:a16="http://schemas.microsoft.com/office/drawing/2014/main" id="{4A9BC4B9-4669-0927-499C-93584FB6A3C0}"/>
              </a:ext>
            </a:extLst>
          </p:cNvPr>
          <p:cNvPicPr>
            <a:picLocks noChangeAspect="1"/>
          </p:cNvPicPr>
          <p:nvPr/>
        </p:nvPicPr>
        <p:blipFill>
          <a:blip r:embed="rId2"/>
          <a:srcRect r="2477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338587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B9DA4F-5D31-94F9-8D27-B64C5B9D28E0}"/>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87CAB3F-EA10-756F-1566-F815C9FFD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FAE2C4A-AD3E-06BA-7F1C-86A1571E29AD}"/>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err="1">
                <a:solidFill>
                  <a:schemeClr val="tx1"/>
                </a:solidFill>
              </a:rPr>
              <a:t>L’influence</a:t>
            </a:r>
            <a:r>
              <a:rPr lang="en-US" sz="5400" dirty="0">
                <a:solidFill>
                  <a:schemeClr val="tx1"/>
                </a:solidFill>
              </a:rPr>
              <a:t> de la fascination</a:t>
            </a:r>
          </a:p>
        </p:txBody>
      </p:sp>
      <p:sp>
        <p:nvSpPr>
          <p:cNvPr id="21" name="sketchy line">
            <a:extLst>
              <a:ext uri="{FF2B5EF4-FFF2-40B4-BE49-F238E27FC236}">
                <a16:creationId xmlns:a16="http://schemas.microsoft.com/office/drawing/2014/main" id="{C754CD05-E615-D979-7822-2919549F6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verre à main, miroir&#10;&#10;Le contenu généré par l’IA peut être incorrect.">
            <a:extLst>
              <a:ext uri="{FF2B5EF4-FFF2-40B4-BE49-F238E27FC236}">
                <a16:creationId xmlns:a16="http://schemas.microsoft.com/office/drawing/2014/main" id="{7891FB94-CE5A-E71B-7748-2CBD5F978129}"/>
              </a:ext>
            </a:extLst>
          </p:cNvPr>
          <p:cNvPicPr>
            <a:picLocks noChangeAspect="1"/>
          </p:cNvPicPr>
          <p:nvPr/>
        </p:nvPicPr>
        <p:blipFill>
          <a:blip r:embed="rId2"/>
          <a:srcRect r="-2" b="8753"/>
          <a:stretch>
            <a:fillRect/>
          </a:stretch>
        </p:blipFill>
        <p:spPr>
          <a:xfrm>
            <a:off x="7199440" y="10"/>
            <a:ext cx="4992560" cy="6857990"/>
          </a:xfrm>
          <a:prstGeom prst="rect">
            <a:avLst/>
          </a:prstGeom>
          <a:effectLst/>
        </p:spPr>
      </p:pic>
      <p:sp>
        <p:nvSpPr>
          <p:cNvPr id="4" name="Espace réservé du contenu 3">
            <a:extLst>
              <a:ext uri="{FF2B5EF4-FFF2-40B4-BE49-F238E27FC236}">
                <a16:creationId xmlns:a16="http://schemas.microsoft.com/office/drawing/2014/main" id="{078AEB19-66F4-8C01-3966-57F1D25572D0}"/>
              </a:ext>
            </a:extLst>
          </p:cNvPr>
          <p:cNvSpPr>
            <a:spLocks noGrp="1"/>
          </p:cNvSpPr>
          <p:nvPr>
            <p:ph sz="half" idx="1"/>
          </p:nvPr>
        </p:nvSpPr>
        <p:spPr>
          <a:xfrm>
            <a:off x="640079" y="2872899"/>
            <a:ext cx="7784729" cy="3836126"/>
          </a:xfrm>
        </p:spPr>
        <p:txBody>
          <a:bodyPr vert="horz" lIns="91440" tIns="45720" rIns="91440" bIns="45720" rtlCol="0">
            <a:normAutofit/>
          </a:bodyPr>
          <a:lstStyle/>
          <a:p>
            <a:pPr marL="0" marR="0" indent="0">
              <a:lnSpc>
                <a:spcPct val="115000"/>
              </a:lnSpc>
              <a:spcBef>
                <a:spcPts val="0"/>
              </a:spcBef>
              <a:spcAft>
                <a:spcPts val="1000"/>
              </a:spcAft>
              <a:buNone/>
            </a:pPr>
            <a:r>
              <a:rPr lang="fr-FR" sz="1800" dirty="0">
                <a:solidFill>
                  <a:schemeClr val="tx1"/>
                </a:solidFill>
              </a:rPr>
              <a:t>Jude 8–9 : Malgré cela, ces hommes aussi, dans leurs rêveries, </a:t>
            </a:r>
            <a:br>
              <a:rPr lang="fr-FR" sz="1800" dirty="0">
                <a:solidFill>
                  <a:schemeClr val="tx1"/>
                </a:solidFill>
              </a:rPr>
            </a:br>
            <a:r>
              <a:rPr lang="fr-FR" sz="1800" dirty="0">
                <a:solidFill>
                  <a:schemeClr val="tx1"/>
                </a:solidFill>
              </a:rPr>
              <a:t>souillent la chair, méprisant l’autorité du Seigneur, injuriant les gloires. </a:t>
            </a:r>
            <a:br>
              <a:rPr lang="fr-FR" sz="1800" dirty="0">
                <a:solidFill>
                  <a:schemeClr val="tx1"/>
                </a:solidFill>
              </a:rPr>
            </a:br>
            <a:r>
              <a:rPr lang="fr-FR" sz="1800" baseline="30000" dirty="0">
                <a:solidFill>
                  <a:schemeClr val="tx1"/>
                </a:solidFill>
              </a:rPr>
              <a:t>9</a:t>
            </a:r>
            <a:r>
              <a:rPr lang="fr-FR" sz="1800" dirty="0">
                <a:solidFill>
                  <a:schemeClr val="tx1"/>
                </a:solidFill>
              </a:rPr>
              <a:t> Or, lorsqu’il contestait avec le diable et discutait au sujet du corps de Moïse, l’archange Michel n’osa pas porter contre lui un jugement injurieux, mais il dit : Que le Seigneur te réprime ! </a:t>
            </a:r>
          </a:p>
          <a:p>
            <a:pPr marL="0" marR="0" indent="0">
              <a:lnSpc>
                <a:spcPct val="115000"/>
              </a:lnSpc>
              <a:spcBef>
                <a:spcPts val="0"/>
              </a:spcBef>
              <a:spcAft>
                <a:spcPts val="1000"/>
              </a:spcAft>
              <a:buNone/>
            </a:pPr>
            <a:r>
              <a:rPr lang="fr-FR" sz="1800" dirty="0">
                <a:solidFill>
                  <a:schemeClr val="tx1"/>
                </a:solidFill>
              </a:rPr>
              <a:t>Hébreux 12.1–2 1 Nous donc aussi, puisque nous sommes environnés d’une si grande nuée de témoins, rejetons tout fardeau et le péché qui nous enveloppe si facilement, et courons avec persévérance l’épreuve qui nous est proposée, </a:t>
            </a:r>
            <a:r>
              <a:rPr lang="fr-FR" sz="1800" baseline="30000" dirty="0">
                <a:solidFill>
                  <a:schemeClr val="tx1"/>
                </a:solidFill>
              </a:rPr>
              <a:t>2</a:t>
            </a:r>
            <a:r>
              <a:rPr lang="fr-FR" sz="1800" dirty="0">
                <a:solidFill>
                  <a:schemeClr val="tx1"/>
                </a:solidFill>
              </a:rPr>
              <a:t> les yeux fixés sur Jésus, qui est l’auteur de la foi et qui la mène à la perfection. Au lieu de la joie qui lui était proposée, il a supporté la croix, méprisé la honte, et s’est assis à la droite du trône de Dieu.</a:t>
            </a:r>
          </a:p>
        </p:txBody>
      </p:sp>
    </p:spTree>
    <p:extLst>
      <p:ext uri="{BB962C8B-B14F-4D97-AF65-F5344CB8AC3E}">
        <p14:creationId xmlns:p14="http://schemas.microsoft.com/office/powerpoint/2010/main" val="14520428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610BD-50DB-4FAF-A771-A8F8882B58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871F3D-8FD4-C8FB-4EE8-C7C365625B60}"/>
              </a:ext>
            </a:extLst>
          </p:cNvPr>
          <p:cNvSpPr>
            <a:spLocks noGrp="1"/>
          </p:cNvSpPr>
          <p:nvPr>
            <p:ph type="title"/>
          </p:nvPr>
        </p:nvSpPr>
        <p:spPr/>
        <p:txBody>
          <a:bodyPr/>
          <a:lstStyle/>
          <a:p>
            <a:r>
              <a:rPr lang="fr-FR" dirty="0"/>
              <a:t>5 questions fréquentes</a:t>
            </a:r>
          </a:p>
        </p:txBody>
      </p:sp>
      <p:sp>
        <p:nvSpPr>
          <p:cNvPr id="5" name="Text Placeholder 4">
            <a:extLst>
              <a:ext uri="{FF2B5EF4-FFF2-40B4-BE49-F238E27FC236}">
                <a16:creationId xmlns:a16="http://schemas.microsoft.com/office/drawing/2014/main" id="{063FA922-6E44-A83B-C38D-B3D76A3EFF6D}"/>
              </a:ext>
            </a:extLst>
          </p:cNvPr>
          <p:cNvSpPr>
            <a:spLocks noGrp="1"/>
          </p:cNvSpPr>
          <p:nvPr>
            <p:ph type="body" idx="1"/>
          </p:nvPr>
        </p:nvSpPr>
        <p:spPr>
          <a:xfrm>
            <a:off x="839788" y="1681163"/>
            <a:ext cx="3533429" cy="823912"/>
          </a:xfrm>
        </p:spPr>
        <p:txBody>
          <a:bodyPr anchor="t">
            <a:normAutofit/>
          </a:bodyPr>
          <a:lstStyle/>
          <a:p>
            <a:r>
              <a:rPr lang="en-US" dirty="0" err="1">
                <a:solidFill>
                  <a:schemeClr val="accent4"/>
                </a:solidFill>
              </a:rPr>
              <a:t>Connaissance</a:t>
            </a:r>
            <a:r>
              <a:rPr lang="en-US" dirty="0">
                <a:solidFill>
                  <a:schemeClr val="accent4"/>
                </a:solidFill>
              </a:rPr>
              <a:t> de </a:t>
            </a:r>
            <a:br>
              <a:rPr lang="en-US" dirty="0">
                <a:solidFill>
                  <a:schemeClr val="accent4"/>
                </a:solidFill>
              </a:rPr>
            </a:br>
            <a:r>
              <a:rPr lang="en-US" dirty="0" err="1">
                <a:solidFill>
                  <a:schemeClr val="accent4"/>
                </a:solidFill>
              </a:rPr>
              <a:t>nos</a:t>
            </a:r>
            <a:r>
              <a:rPr lang="en-US" dirty="0">
                <a:solidFill>
                  <a:schemeClr val="accent4"/>
                </a:solidFill>
              </a:rPr>
              <a:t> pensées? </a:t>
            </a:r>
          </a:p>
        </p:txBody>
      </p:sp>
      <p:sp>
        <p:nvSpPr>
          <p:cNvPr id="7" name="Content Placeholder 6">
            <a:extLst>
              <a:ext uri="{FF2B5EF4-FFF2-40B4-BE49-F238E27FC236}">
                <a16:creationId xmlns:a16="http://schemas.microsoft.com/office/drawing/2014/main" id="{F58E2C58-20B7-585C-B8B8-F5223EA0592E}"/>
              </a:ext>
            </a:extLst>
          </p:cNvPr>
          <p:cNvSpPr>
            <a:spLocks noGrp="1"/>
          </p:cNvSpPr>
          <p:nvPr>
            <p:ph sz="half" idx="2"/>
          </p:nvPr>
        </p:nvSpPr>
        <p:spPr>
          <a:xfrm>
            <a:off x="839788" y="2505075"/>
            <a:ext cx="2549455" cy="3684588"/>
          </a:xfrm>
        </p:spPr>
        <p:txBody>
          <a:bodyPr>
            <a:normAutofit/>
          </a:bodyPr>
          <a:lstStyle/>
          <a:p>
            <a:pPr lvl="0"/>
            <a:r>
              <a:rPr lang="fr-FR" dirty="0"/>
              <a:t>1 </a:t>
            </a:r>
            <a:r>
              <a:rPr lang="fr-FR" dirty="0" err="1"/>
              <a:t>Chron</a:t>
            </a:r>
            <a:r>
              <a:rPr lang="fr-FR" dirty="0"/>
              <a:t> 28.9 </a:t>
            </a:r>
          </a:p>
          <a:p>
            <a:pPr lvl="0"/>
            <a:r>
              <a:rPr lang="fr-FR" dirty="0"/>
              <a:t>Ps 139.2, 23</a:t>
            </a:r>
          </a:p>
          <a:p>
            <a:pPr lvl="0"/>
            <a:r>
              <a:rPr lang="fr-FR" dirty="0" err="1"/>
              <a:t>Ezéch</a:t>
            </a:r>
            <a:r>
              <a:rPr lang="fr-FR" dirty="0"/>
              <a:t> 11.5 </a:t>
            </a:r>
          </a:p>
          <a:p>
            <a:pPr lvl="0"/>
            <a:r>
              <a:rPr lang="fr-FR" dirty="0"/>
              <a:t>Matt 9.4</a:t>
            </a:r>
          </a:p>
          <a:p>
            <a:pPr lvl="0"/>
            <a:r>
              <a:rPr lang="fr-FR" dirty="0" err="1"/>
              <a:t>Gen</a:t>
            </a:r>
            <a:r>
              <a:rPr lang="fr-FR" dirty="0"/>
              <a:t> 18.12-13</a:t>
            </a:r>
          </a:p>
          <a:p>
            <a:r>
              <a:rPr lang="fr-FR" dirty="0"/>
              <a:t>Influence? </a:t>
            </a:r>
            <a:endParaRPr lang="en-US" dirty="0"/>
          </a:p>
        </p:txBody>
      </p:sp>
      <p:sp>
        <p:nvSpPr>
          <p:cNvPr id="6" name="Text Placeholder 5">
            <a:extLst>
              <a:ext uri="{FF2B5EF4-FFF2-40B4-BE49-F238E27FC236}">
                <a16:creationId xmlns:a16="http://schemas.microsoft.com/office/drawing/2014/main" id="{4DBE1382-2862-9831-5629-399B834FC38D}"/>
              </a:ext>
            </a:extLst>
          </p:cNvPr>
          <p:cNvSpPr>
            <a:spLocks noGrp="1"/>
          </p:cNvSpPr>
          <p:nvPr>
            <p:ph type="body" sz="quarter" idx="3"/>
          </p:nvPr>
        </p:nvSpPr>
        <p:spPr>
          <a:xfrm>
            <a:off x="3617848" y="1681163"/>
            <a:ext cx="2365513" cy="823912"/>
          </a:xfrm>
        </p:spPr>
        <p:txBody>
          <a:bodyPr anchor="t">
            <a:normAutofit/>
          </a:bodyPr>
          <a:lstStyle/>
          <a:p>
            <a:r>
              <a:rPr lang="en-US" dirty="0" err="1">
                <a:solidFill>
                  <a:schemeClr val="accent4"/>
                </a:solidFill>
              </a:rPr>
              <a:t>Connaissance</a:t>
            </a:r>
            <a:r>
              <a:rPr lang="en-US" dirty="0">
                <a:solidFill>
                  <a:schemeClr val="accent4"/>
                </a:solidFill>
              </a:rPr>
              <a:t> de </a:t>
            </a:r>
            <a:r>
              <a:rPr lang="en-US" dirty="0" err="1">
                <a:solidFill>
                  <a:schemeClr val="accent4"/>
                </a:solidFill>
              </a:rPr>
              <a:t>l’avenir</a:t>
            </a:r>
            <a:r>
              <a:rPr lang="en-US" dirty="0">
                <a:solidFill>
                  <a:schemeClr val="accent4"/>
                </a:solidFill>
              </a:rPr>
              <a:t>? </a:t>
            </a:r>
          </a:p>
        </p:txBody>
      </p:sp>
      <p:sp>
        <p:nvSpPr>
          <p:cNvPr id="8" name="Content Placeholder 7">
            <a:extLst>
              <a:ext uri="{FF2B5EF4-FFF2-40B4-BE49-F238E27FC236}">
                <a16:creationId xmlns:a16="http://schemas.microsoft.com/office/drawing/2014/main" id="{D9B56BAD-A623-CF23-6353-F9F87D544A4E}"/>
              </a:ext>
            </a:extLst>
          </p:cNvPr>
          <p:cNvSpPr>
            <a:spLocks noGrp="1"/>
          </p:cNvSpPr>
          <p:nvPr>
            <p:ph sz="quarter" idx="4"/>
          </p:nvPr>
        </p:nvSpPr>
        <p:spPr>
          <a:xfrm>
            <a:off x="3617848" y="2505075"/>
            <a:ext cx="2365513" cy="3684588"/>
          </a:xfrm>
        </p:spPr>
        <p:txBody>
          <a:bodyPr>
            <a:normAutofit/>
          </a:bodyPr>
          <a:lstStyle/>
          <a:p>
            <a:pPr lvl="0"/>
            <a:r>
              <a:rPr lang="fr-FR" dirty="0"/>
              <a:t>Actes 16.16</a:t>
            </a:r>
          </a:p>
          <a:p>
            <a:pPr lvl="0"/>
            <a:r>
              <a:rPr lang="fr-FR" dirty="0"/>
              <a:t>Matt 11.21</a:t>
            </a:r>
          </a:p>
          <a:p>
            <a:pPr lvl="0"/>
            <a:r>
              <a:rPr lang="fr-FR" dirty="0"/>
              <a:t>Es 46.9-10</a:t>
            </a:r>
          </a:p>
          <a:p>
            <a:pPr lvl="0"/>
            <a:r>
              <a:rPr lang="fr-FR" dirty="0"/>
              <a:t>Cf. Esaïe 48</a:t>
            </a:r>
          </a:p>
          <a:p>
            <a:pPr lvl="0"/>
            <a:endParaRPr lang="fr-FR" dirty="0"/>
          </a:p>
          <a:p>
            <a:endParaRPr lang="en-US" dirty="0"/>
          </a:p>
        </p:txBody>
      </p:sp>
      <p:sp>
        <p:nvSpPr>
          <p:cNvPr id="3" name="Text Placeholder 5">
            <a:extLst>
              <a:ext uri="{FF2B5EF4-FFF2-40B4-BE49-F238E27FC236}">
                <a16:creationId xmlns:a16="http://schemas.microsoft.com/office/drawing/2014/main" id="{0AD85966-B6A5-4C18-32D8-74079862A841}"/>
              </a:ext>
            </a:extLst>
          </p:cNvPr>
          <p:cNvSpPr txBox="1">
            <a:spLocks/>
          </p:cNvSpPr>
          <p:nvPr/>
        </p:nvSpPr>
        <p:spPr>
          <a:xfrm>
            <a:off x="6208641" y="1641406"/>
            <a:ext cx="2365513" cy="82391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err="1">
                <a:ln>
                  <a:noFill/>
                </a:ln>
                <a:solidFill>
                  <a:srgbClr val="FFC000"/>
                </a:solidFill>
                <a:effectLst/>
                <a:uLnTx/>
                <a:uFillTx/>
                <a:latin typeface="Calibri" panose="020F0502020204030204"/>
                <a:ea typeface="+mn-ea"/>
                <a:cs typeface="+mn-cs"/>
              </a:rPr>
              <a:t>Indépendance</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 </a:t>
            </a:r>
          </a:p>
        </p:txBody>
      </p:sp>
      <p:sp>
        <p:nvSpPr>
          <p:cNvPr id="4" name="Content Placeholder 7">
            <a:extLst>
              <a:ext uri="{FF2B5EF4-FFF2-40B4-BE49-F238E27FC236}">
                <a16:creationId xmlns:a16="http://schemas.microsoft.com/office/drawing/2014/main" id="{DAEEC300-577B-8BE2-1FFC-7D915F1BD9ED}"/>
              </a:ext>
            </a:extLst>
          </p:cNvPr>
          <p:cNvSpPr txBox="1">
            <a:spLocks/>
          </p:cNvSpPr>
          <p:nvPr/>
        </p:nvSpPr>
        <p:spPr>
          <a:xfrm>
            <a:off x="6208641" y="2465318"/>
            <a:ext cx="2365513" cy="36845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6457" marR="0" lvl="0" indent="-26777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1 Rois 22.22-23</a:t>
            </a:r>
          </a:p>
          <a:p>
            <a:pPr marL="296457" marR="0" lvl="0" indent="-26777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Luc 22.31</a:t>
            </a:r>
          </a:p>
          <a:p>
            <a:pPr marL="296457" marR="0" lvl="0" indent="-26777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1 Sam. 16:14</a:t>
            </a:r>
          </a:p>
          <a:p>
            <a:pPr marL="296457" marR="0" lvl="0" indent="-26777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Cf. Job 1-3</a:t>
            </a:r>
          </a:p>
        </p:txBody>
      </p:sp>
      <p:sp>
        <p:nvSpPr>
          <p:cNvPr id="9" name="Text Placeholder 5">
            <a:extLst>
              <a:ext uri="{FF2B5EF4-FFF2-40B4-BE49-F238E27FC236}">
                <a16:creationId xmlns:a16="http://schemas.microsoft.com/office/drawing/2014/main" id="{E955224F-EBA9-B8FB-D72F-A16FE8975925}"/>
              </a:ext>
            </a:extLst>
          </p:cNvPr>
          <p:cNvSpPr txBox="1">
            <a:spLocks/>
          </p:cNvSpPr>
          <p:nvPr/>
        </p:nvSpPr>
        <p:spPr>
          <a:xfrm>
            <a:off x="8798582" y="1641406"/>
            <a:ext cx="2365513" cy="82391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err="1">
                <a:ln>
                  <a:noFill/>
                </a:ln>
                <a:solidFill>
                  <a:srgbClr val="FFC000"/>
                </a:solidFill>
                <a:effectLst/>
                <a:uLnTx/>
                <a:uFillTx/>
                <a:latin typeface="Calibri" panose="020F0502020204030204"/>
                <a:ea typeface="+mn-ea"/>
                <a:cs typeface="+mn-cs"/>
              </a:rPr>
              <a:t>Contrer</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 Dieu? </a:t>
            </a:r>
          </a:p>
        </p:txBody>
      </p:sp>
      <p:sp>
        <p:nvSpPr>
          <p:cNvPr id="10" name="Content Placeholder 7">
            <a:extLst>
              <a:ext uri="{FF2B5EF4-FFF2-40B4-BE49-F238E27FC236}">
                <a16:creationId xmlns:a16="http://schemas.microsoft.com/office/drawing/2014/main" id="{E5AD9B02-5B54-D600-274D-F7927EA9D170}"/>
              </a:ext>
            </a:extLst>
          </p:cNvPr>
          <p:cNvSpPr txBox="1">
            <a:spLocks/>
          </p:cNvSpPr>
          <p:nvPr/>
        </p:nvSpPr>
        <p:spPr>
          <a:xfrm>
            <a:off x="8798582" y="2465318"/>
            <a:ext cx="2365513" cy="36845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Esaïe 47, et notamment 47.9</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2 </a:t>
            </a:r>
            <a:r>
              <a:rPr kumimoji="0" lang="fr-FR" sz="2800" b="0" i="0" u="none" strike="noStrike" kern="1200" cap="none" spc="0" normalizeH="0" baseline="0" noProof="0" dirty="0" err="1">
                <a:ln>
                  <a:noFill/>
                </a:ln>
                <a:solidFill>
                  <a:prstClr val="white"/>
                </a:solidFill>
                <a:effectLst/>
                <a:uLnTx/>
                <a:uFillTx/>
                <a:latin typeface="Calibri" panose="020F0502020204030204"/>
                <a:ea typeface="+mn-ea"/>
                <a:cs typeface="+mn-cs"/>
              </a:rPr>
              <a:t>Thes</a:t>
            </a: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 2.6 (cf. contexte)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white"/>
                </a:solidFill>
                <a:effectLst/>
                <a:uLnTx/>
                <a:uFillTx/>
                <a:latin typeface="Calibri" panose="020F0502020204030204"/>
                <a:ea typeface="+mn-ea"/>
                <a:cs typeface="+mn-cs"/>
              </a:rPr>
              <a:t>Apoc 13.5, 7, 15 , 16.8</a:t>
            </a:r>
          </a:p>
        </p:txBody>
      </p:sp>
      <p:sp>
        <p:nvSpPr>
          <p:cNvPr id="12" name="Espace réservé du contenu 3">
            <a:extLst>
              <a:ext uri="{FF2B5EF4-FFF2-40B4-BE49-F238E27FC236}">
                <a16:creationId xmlns:a16="http://schemas.microsoft.com/office/drawing/2014/main" id="{FE3F08E5-DD1F-6F61-0ABC-B4EDBED02247}"/>
              </a:ext>
            </a:extLst>
          </p:cNvPr>
          <p:cNvSpPr txBox="1">
            <a:spLocks/>
          </p:cNvSpPr>
          <p:nvPr/>
        </p:nvSpPr>
        <p:spPr>
          <a:xfrm>
            <a:off x="6127870" y="5115232"/>
            <a:ext cx="2601379" cy="1742324"/>
          </a:xfrm>
          <a:prstGeom prst="rect">
            <a:avLst/>
          </a:prstGeom>
        </p:spPr>
        <p:txBody>
          <a:bodyPr vert="horz" lIns="91428" tIns="45714" rIns="91428" bIns="45714" rtlCol="0">
            <a:normAutofit/>
          </a:bodyPr>
          <a:lstStyle>
            <a:lvl1pPr marL="153002" indent="-153002" algn="l" defTabSz="612008" rtl="0" eaLnBrk="1" latinLnBrk="0" hangingPunct="1">
              <a:lnSpc>
                <a:spcPct val="90000"/>
              </a:lnSpc>
              <a:spcBef>
                <a:spcPts val="669"/>
              </a:spcBef>
              <a:buFont typeface="Arial" panose="020B0604020202020204" pitchFamily="34" charset="0"/>
              <a:buChar char="•"/>
              <a:defRPr sz="1874" kern="1200">
                <a:solidFill>
                  <a:schemeClr val="tx1"/>
                </a:solidFill>
                <a:latin typeface="+mn-lt"/>
                <a:ea typeface="+mn-ea"/>
                <a:cs typeface="+mn-cs"/>
              </a:defRPr>
            </a:lvl1pPr>
            <a:lvl2pPr marL="459006" indent="-153002" algn="l" defTabSz="612008" rtl="0" eaLnBrk="1" latinLnBrk="0" hangingPunct="1">
              <a:lnSpc>
                <a:spcPct val="90000"/>
              </a:lnSpc>
              <a:spcBef>
                <a:spcPts val="335"/>
              </a:spcBef>
              <a:buFont typeface="Arial" panose="020B0604020202020204" pitchFamily="34" charset="0"/>
              <a:buChar char="•"/>
              <a:defRPr sz="1606" kern="1200">
                <a:solidFill>
                  <a:schemeClr val="tx1"/>
                </a:solidFill>
                <a:latin typeface="+mn-lt"/>
                <a:ea typeface="+mn-ea"/>
                <a:cs typeface="+mn-cs"/>
              </a:defRPr>
            </a:lvl2pPr>
            <a:lvl3pPr marL="765010" indent="-153002" algn="l" defTabSz="612008" rtl="0" eaLnBrk="1" latinLnBrk="0" hangingPunct="1">
              <a:lnSpc>
                <a:spcPct val="90000"/>
              </a:lnSpc>
              <a:spcBef>
                <a:spcPts val="335"/>
              </a:spcBef>
              <a:buFont typeface="Arial" panose="020B0604020202020204" pitchFamily="34" charset="0"/>
              <a:buChar char="•"/>
              <a:defRPr sz="1339" kern="1200">
                <a:solidFill>
                  <a:schemeClr val="tx1"/>
                </a:solidFill>
                <a:latin typeface="+mn-lt"/>
                <a:ea typeface="+mn-ea"/>
                <a:cs typeface="+mn-cs"/>
              </a:defRPr>
            </a:lvl3pPr>
            <a:lvl4pPr marL="1071014" indent="-153002" algn="l" defTabSz="612008" rtl="0" eaLnBrk="1" latinLnBrk="0" hangingPunct="1">
              <a:lnSpc>
                <a:spcPct val="90000"/>
              </a:lnSpc>
              <a:spcBef>
                <a:spcPts val="335"/>
              </a:spcBef>
              <a:buFont typeface="Arial" panose="020B0604020202020204" pitchFamily="34" charset="0"/>
              <a:buChar char="•"/>
              <a:defRPr sz="1205" kern="1200">
                <a:solidFill>
                  <a:schemeClr val="tx1"/>
                </a:solidFill>
                <a:latin typeface="+mn-lt"/>
                <a:ea typeface="+mn-ea"/>
                <a:cs typeface="+mn-cs"/>
              </a:defRPr>
            </a:lvl4pPr>
            <a:lvl5pPr marL="1377018" indent="-153002" algn="l" defTabSz="612008" rtl="0" eaLnBrk="1" latinLnBrk="0" hangingPunct="1">
              <a:lnSpc>
                <a:spcPct val="90000"/>
              </a:lnSpc>
              <a:spcBef>
                <a:spcPts val="335"/>
              </a:spcBef>
              <a:buFont typeface="Arial" panose="020B0604020202020204" pitchFamily="34" charset="0"/>
              <a:buChar char="•"/>
              <a:defRPr sz="1205" kern="1200">
                <a:solidFill>
                  <a:schemeClr val="tx1"/>
                </a:solidFill>
                <a:latin typeface="+mn-lt"/>
                <a:ea typeface="+mn-ea"/>
                <a:cs typeface="+mn-cs"/>
              </a:defRPr>
            </a:lvl5pPr>
            <a:lvl6pPr marL="1683022" indent="-153002" algn="l" defTabSz="612008" rtl="0" eaLnBrk="1" latinLnBrk="0" hangingPunct="1">
              <a:lnSpc>
                <a:spcPct val="90000"/>
              </a:lnSpc>
              <a:spcBef>
                <a:spcPts val="335"/>
              </a:spcBef>
              <a:buFont typeface="Arial" panose="020B0604020202020204" pitchFamily="34" charset="0"/>
              <a:buChar char="•"/>
              <a:defRPr sz="1205" kern="1200">
                <a:solidFill>
                  <a:schemeClr val="tx1"/>
                </a:solidFill>
                <a:latin typeface="+mn-lt"/>
                <a:ea typeface="+mn-ea"/>
                <a:cs typeface="+mn-cs"/>
              </a:defRPr>
            </a:lvl6pPr>
            <a:lvl7pPr marL="1989026" indent="-153002" algn="l" defTabSz="612008" rtl="0" eaLnBrk="1" latinLnBrk="0" hangingPunct="1">
              <a:lnSpc>
                <a:spcPct val="90000"/>
              </a:lnSpc>
              <a:spcBef>
                <a:spcPts val="335"/>
              </a:spcBef>
              <a:buFont typeface="Arial" panose="020B0604020202020204" pitchFamily="34" charset="0"/>
              <a:buChar char="•"/>
              <a:defRPr sz="1205" kern="1200">
                <a:solidFill>
                  <a:schemeClr val="tx1"/>
                </a:solidFill>
                <a:latin typeface="+mn-lt"/>
                <a:ea typeface="+mn-ea"/>
                <a:cs typeface="+mn-cs"/>
              </a:defRPr>
            </a:lvl7pPr>
            <a:lvl8pPr marL="2295030" indent="-153002" algn="l" defTabSz="612008" rtl="0" eaLnBrk="1" latinLnBrk="0" hangingPunct="1">
              <a:lnSpc>
                <a:spcPct val="90000"/>
              </a:lnSpc>
              <a:spcBef>
                <a:spcPts val="335"/>
              </a:spcBef>
              <a:buFont typeface="Arial" panose="020B0604020202020204" pitchFamily="34" charset="0"/>
              <a:buChar char="•"/>
              <a:defRPr sz="1205" kern="1200">
                <a:solidFill>
                  <a:schemeClr val="tx1"/>
                </a:solidFill>
                <a:latin typeface="+mn-lt"/>
                <a:ea typeface="+mn-ea"/>
                <a:cs typeface="+mn-cs"/>
              </a:defRPr>
            </a:lvl8pPr>
            <a:lvl9pPr marL="2601034" indent="-153002" algn="l" defTabSz="612008" rtl="0" eaLnBrk="1" latinLnBrk="0" hangingPunct="1">
              <a:lnSpc>
                <a:spcPct val="90000"/>
              </a:lnSpc>
              <a:spcBef>
                <a:spcPts val="335"/>
              </a:spcBef>
              <a:buFont typeface="Arial" panose="020B0604020202020204" pitchFamily="34" charset="0"/>
              <a:buChar char="•"/>
              <a:defRPr sz="1205" kern="1200">
                <a:solidFill>
                  <a:schemeClr val="tx1"/>
                </a:solidFill>
                <a:latin typeface="+mn-lt"/>
                <a:ea typeface="+mn-ea"/>
                <a:cs typeface="+mn-cs"/>
              </a:defRPr>
            </a:lvl9pPr>
          </a:lstStyle>
          <a:p>
            <a:pPr marL="153002" marR="0" lvl="0" indent="-153002" algn="l" defTabSz="612008" rtl="0" eaLnBrk="1" fontAlgn="auto" latinLnBrk="0" hangingPunct="1">
              <a:lnSpc>
                <a:spcPct val="90000"/>
              </a:lnSpc>
              <a:spcBef>
                <a:spcPts val="669"/>
              </a:spcBef>
              <a:spcAft>
                <a:spcPts val="0"/>
              </a:spcAft>
              <a:buClrTx/>
              <a:buSzTx/>
              <a:buFont typeface="Arial" panose="020B0604020202020204" pitchFamily="34" charset="0"/>
              <a:buChar char="•"/>
              <a:tabLst/>
              <a:defRPr/>
            </a:pPr>
            <a:endParaRPr kumimoji="0" lang="fr-FR" sz="1874"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83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xEl>
                                              <p:pRg st="2" end="2"/>
                                            </p:txEl>
                                          </p:spTgt>
                                        </p:tgtEl>
                                        <p:attrNameLst>
                                          <p:attrName>style.visibility</p:attrName>
                                        </p:attrNameLst>
                                      </p:cBhvr>
                                      <p:to>
                                        <p:strVal val="visible"/>
                                      </p:to>
                                    </p:set>
                                  </p:childTnLst>
                                </p:cTn>
                              </p:par>
                              <p:par>
                                <p:cTn id="37" presetID="1" presetClass="entr" presetSubtype="0" fill="hold" grpId="0" nodeType="withEffect" nodePh="1">
                                  <p:stCondLst>
                                    <p:cond delay="0"/>
                                  </p:stCondLst>
                                  <p:endCondLst>
                                    <p:cond evt="begin" delay="0">
                                      <p:tn val="37"/>
                                    </p:cond>
                                  </p:endCondLst>
                                  <p:childTnLst>
                                    <p:set>
                                      <p:cBhvr>
                                        <p:cTn id="3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uiExpand="1" build="p"/>
      <p:bldP spid="3" grpId="0" build="p"/>
      <p:bldP spid="4" grpId="0" uiExpand="1" build="p"/>
      <p:bldP spid="9" grpId="0" build="p"/>
      <p:bldP spid="10" grpId="0" uiExpand="1" build="p"/>
      <p:bldP spid="12" grpId="0" uiExpand="1"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D3CCFF-BF72-7CBE-1799-A4DF62213192}"/>
              </a:ext>
            </a:extLst>
          </p:cNvPr>
          <p:cNvSpPr>
            <a:spLocks noGrp="1"/>
          </p:cNvSpPr>
          <p:nvPr>
            <p:ph type="title"/>
          </p:nvPr>
        </p:nvSpPr>
        <p:spPr/>
        <p:txBody>
          <a:bodyPr/>
          <a:lstStyle/>
          <a:p>
            <a:r>
              <a:rPr lang="fr-FR" dirty="0">
                <a:solidFill>
                  <a:srgbClr val="FFC000"/>
                </a:solidFill>
              </a:rPr>
              <a:t>Des lieux hantés? </a:t>
            </a:r>
          </a:p>
        </p:txBody>
      </p:sp>
      <p:sp>
        <p:nvSpPr>
          <p:cNvPr id="3" name="Espace réservé du contenu 2">
            <a:extLst>
              <a:ext uri="{FF2B5EF4-FFF2-40B4-BE49-F238E27FC236}">
                <a16:creationId xmlns:a16="http://schemas.microsoft.com/office/drawing/2014/main" id="{D575BF65-40AE-386C-3574-25CBB5C0F8E1}"/>
              </a:ext>
            </a:extLst>
          </p:cNvPr>
          <p:cNvSpPr>
            <a:spLocks noGrp="1"/>
          </p:cNvSpPr>
          <p:nvPr>
            <p:ph idx="1"/>
          </p:nvPr>
        </p:nvSpPr>
        <p:spPr/>
        <p:txBody>
          <a:bodyPr/>
          <a:lstStyle/>
          <a:p>
            <a:r>
              <a:rPr lang="fr-FR" dirty="0"/>
              <a:t>Psaumes 50.12 « Car le monde est à moi et tout ce qui le remplit. » </a:t>
            </a:r>
          </a:p>
          <a:p>
            <a:r>
              <a:rPr lang="fr-FR" dirty="0"/>
              <a:t>1 </a:t>
            </a:r>
            <a:r>
              <a:rPr lang="fr-FR" dirty="0" err="1"/>
              <a:t>Chron</a:t>
            </a:r>
            <a:r>
              <a:rPr lang="fr-FR" dirty="0"/>
              <a:t> 29.11 : « A toi, Éternel, la grandeur, la puissance et la splendeur, l’éternité et l’éclat, car tout ce qui est au ciel et sur la terre est à toi, Éternel, ainsi que le règne, toi qui t’élèves souverainement au-dessus de tout. » </a:t>
            </a:r>
          </a:p>
          <a:p>
            <a:r>
              <a:rPr lang="fr-FR" dirty="0"/>
              <a:t>Robin Reeves: « Pour en revenir aux lieux maudits de Dieux, ses occupants spirituels ne sont pas des « revenants », c’est-à-dire de l’âme d’êtres humains morts en quête de repos – ce type d’interprétation est assez évidemment le fait de la persistance d’une pensée animiste. Il s’agit de démons « </a:t>
            </a:r>
          </a:p>
        </p:txBody>
      </p:sp>
    </p:spTree>
    <p:extLst>
      <p:ext uri="{BB962C8B-B14F-4D97-AF65-F5344CB8AC3E}">
        <p14:creationId xmlns:p14="http://schemas.microsoft.com/office/powerpoint/2010/main" val="3450882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E4887D-129C-6254-A66C-6137743B063A}"/>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F90BF28-682A-BDB0-E87A-771B0410C8F7}"/>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solidFill>
                  <a:schemeClr val="tx1"/>
                </a:solidFill>
              </a:rPr>
              <a:t>La </a:t>
            </a:r>
            <a:r>
              <a:rPr lang="en-US" sz="5400">
                <a:solidFill>
                  <a:schemeClr val="tx1"/>
                </a:solidFill>
              </a:rPr>
              <a:t>démonisation</a:t>
            </a:r>
            <a:endParaRPr lang="en-US" sz="5400" dirty="0">
              <a:solidFill>
                <a:schemeClr val="tx1"/>
              </a:solidFill>
            </a:endParaRP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621143BD-0959-9097-B6F8-2C0296926AC5}"/>
              </a:ext>
            </a:extLst>
          </p:cNvPr>
          <p:cNvSpPr>
            <a:spLocks noGrp="1"/>
          </p:cNvSpPr>
          <p:nvPr>
            <p:ph sz="half" idx="1"/>
          </p:nvPr>
        </p:nvSpPr>
        <p:spPr>
          <a:xfrm>
            <a:off x="640080" y="2872899"/>
            <a:ext cx="4243589" cy="3320668"/>
          </a:xfrm>
        </p:spPr>
        <p:txBody>
          <a:bodyPr vert="horz" lIns="91440" tIns="45720" rIns="91440" bIns="45720" rtlCol="0">
            <a:normAutofit/>
          </a:bodyPr>
          <a:lstStyle/>
          <a:p>
            <a:r>
              <a:rPr lang="en-US" sz="2200" i="1">
                <a:solidFill>
                  <a:schemeClr val="tx1"/>
                </a:solidFill>
              </a:rPr>
              <a:t>Daimonizomai</a:t>
            </a:r>
            <a:r>
              <a:rPr lang="en-US" sz="2200">
                <a:solidFill>
                  <a:schemeClr val="tx1"/>
                </a:solidFill>
              </a:rPr>
              <a:t> </a:t>
            </a:r>
            <a:br>
              <a:rPr lang="en-US" sz="2200">
                <a:solidFill>
                  <a:schemeClr val="tx1"/>
                </a:solidFill>
              </a:rPr>
            </a:br>
            <a:r>
              <a:rPr lang="en-US" sz="2200">
                <a:solidFill>
                  <a:schemeClr val="tx1"/>
                </a:solidFill>
              </a:rPr>
              <a:t>« être démonisé »</a:t>
            </a:r>
          </a:p>
          <a:p>
            <a:endParaRPr lang="en-US" sz="2200">
              <a:solidFill>
                <a:schemeClr val="tx1"/>
              </a:solidFill>
            </a:endParaRPr>
          </a:p>
          <a:p>
            <a:r>
              <a:rPr lang="en-US" sz="2200" i="1">
                <a:solidFill>
                  <a:schemeClr val="tx1"/>
                </a:solidFill>
              </a:rPr>
              <a:t>Echon daimonion</a:t>
            </a:r>
            <a:r>
              <a:rPr lang="en-US" sz="2200">
                <a:solidFill>
                  <a:schemeClr val="tx1"/>
                </a:solidFill>
              </a:rPr>
              <a:t> </a:t>
            </a:r>
            <a:br>
              <a:rPr lang="en-US" sz="2200">
                <a:solidFill>
                  <a:schemeClr val="tx1"/>
                </a:solidFill>
              </a:rPr>
            </a:br>
            <a:r>
              <a:rPr lang="en-US" sz="2200">
                <a:solidFill>
                  <a:schemeClr val="tx1"/>
                </a:solidFill>
              </a:rPr>
              <a:t>« avoir un démon »</a:t>
            </a:r>
          </a:p>
        </p:txBody>
      </p:sp>
      <p:pic>
        <p:nvPicPr>
          <p:cNvPr id="2050" name="Picture 2" descr="Chaîne de sécurité en acier cémenté chromé diamètre 8 mm">
            <a:extLst>
              <a:ext uri="{FF2B5EF4-FFF2-40B4-BE49-F238E27FC236}">
                <a16:creationId xmlns:a16="http://schemas.microsoft.com/office/drawing/2014/main" id="{A344D7FA-CD04-9FF5-811F-E6FF9CD047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02"/>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8172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B98A3-2D6D-5E23-6727-080B817ED3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5078A34-57C4-9FAA-DBB5-5FFCE1EBFDE1}"/>
              </a:ext>
            </a:extLst>
          </p:cNvPr>
          <p:cNvSpPr>
            <a:spLocks noGrp="1"/>
          </p:cNvSpPr>
          <p:nvPr>
            <p:ph type="title"/>
          </p:nvPr>
        </p:nvSpPr>
        <p:spPr/>
        <p:txBody>
          <a:bodyPr/>
          <a:lstStyle/>
          <a:p>
            <a:r>
              <a:rPr lang="fr-FR" dirty="0"/>
              <a:t>Le danger de la « démonisation »</a:t>
            </a:r>
          </a:p>
        </p:txBody>
      </p:sp>
      <p:sp>
        <p:nvSpPr>
          <p:cNvPr id="3" name="Espace réservé du contenu 2">
            <a:extLst>
              <a:ext uri="{FF2B5EF4-FFF2-40B4-BE49-F238E27FC236}">
                <a16:creationId xmlns:a16="http://schemas.microsoft.com/office/drawing/2014/main" id="{534F3572-39C8-6D97-1BF4-B314FA70D3B5}"/>
              </a:ext>
            </a:extLst>
          </p:cNvPr>
          <p:cNvSpPr>
            <a:spLocks noGrp="1"/>
          </p:cNvSpPr>
          <p:nvPr>
            <p:ph idx="1"/>
          </p:nvPr>
        </p:nvSpPr>
        <p:spPr/>
        <p:txBody>
          <a:bodyPr>
            <a:normAutofit lnSpcReduction="10000"/>
          </a:bodyPr>
          <a:lstStyle/>
          <a:p>
            <a:pPr marL="0" indent="0">
              <a:buNone/>
            </a:pPr>
            <a:r>
              <a:rPr lang="fr-FR" baseline="30000" dirty="0"/>
              <a:t>24</a:t>
            </a:r>
            <a:r>
              <a:rPr lang="fr-FR" dirty="0"/>
              <a:t> Lorsque l’esprit impur est sorti de l’homme, il traverse des lieux arides, cherche du repos et, comme il n’en trouve pas, il dit : Je retournerai dans ma maison d’où je suis sorti ; </a:t>
            </a:r>
            <a:r>
              <a:rPr lang="fr-FR" baseline="30000" dirty="0"/>
              <a:t>25</a:t>
            </a:r>
            <a:r>
              <a:rPr lang="fr-FR" dirty="0"/>
              <a:t> et, quand il arrive, il la trouve balayée et ornée. </a:t>
            </a:r>
            <a:r>
              <a:rPr lang="fr-FR" baseline="30000" dirty="0"/>
              <a:t>26</a:t>
            </a:r>
            <a:r>
              <a:rPr lang="fr-FR" dirty="0"/>
              <a:t> Puis il s’en va et prend sept autres esprits plus mauvais que lui ; ils entrent et s’établissent là, et la dernière condition de cet homme devient pire que la première. Luc 11.24–26</a:t>
            </a:r>
          </a:p>
          <a:p>
            <a:pPr marL="0" indent="0">
              <a:buNone/>
            </a:pPr>
            <a:endParaRPr lang="fr-FR" dirty="0"/>
          </a:p>
          <a:p>
            <a:r>
              <a:rPr lang="fr-FR" sz="3200" dirty="0"/>
              <a:t>Présence interne</a:t>
            </a:r>
          </a:p>
          <a:p>
            <a:r>
              <a:rPr lang="fr-FR" sz="3200" dirty="0"/>
              <a:t>Mesure de contrôle</a:t>
            </a:r>
          </a:p>
          <a:p>
            <a:r>
              <a:rPr lang="fr-FR" sz="3200" dirty="0"/>
              <a:t>Alternance des conditions</a:t>
            </a:r>
            <a:endParaRPr lang="fr-FR" dirty="0"/>
          </a:p>
          <a:p>
            <a:endParaRPr lang="fr-FR" dirty="0"/>
          </a:p>
        </p:txBody>
      </p:sp>
    </p:spTree>
    <p:extLst>
      <p:ext uri="{BB962C8B-B14F-4D97-AF65-F5344CB8AC3E}">
        <p14:creationId xmlns:p14="http://schemas.microsoft.com/office/powerpoint/2010/main" val="33040877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41E29-55CA-00E6-FAC4-983DC10C43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8F972F-F824-FEDD-F65C-54587CAE6287}"/>
              </a:ext>
            </a:extLst>
          </p:cNvPr>
          <p:cNvSpPr>
            <a:spLocks noGrp="1"/>
          </p:cNvSpPr>
          <p:nvPr>
            <p:ph type="title"/>
          </p:nvPr>
        </p:nvSpPr>
        <p:spPr/>
        <p:txBody>
          <a:bodyPr/>
          <a:lstStyle/>
          <a:p>
            <a:r>
              <a:rPr lang="fr-FR" dirty="0"/>
              <a:t>Les causes de la « démonisation »? </a:t>
            </a:r>
          </a:p>
        </p:txBody>
      </p:sp>
      <p:sp>
        <p:nvSpPr>
          <p:cNvPr id="3" name="Espace réservé du contenu 2">
            <a:extLst>
              <a:ext uri="{FF2B5EF4-FFF2-40B4-BE49-F238E27FC236}">
                <a16:creationId xmlns:a16="http://schemas.microsoft.com/office/drawing/2014/main" id="{3D99F7F4-8065-A57D-2D33-97542EACE0A1}"/>
              </a:ext>
            </a:extLst>
          </p:cNvPr>
          <p:cNvSpPr>
            <a:spLocks noGrp="1"/>
          </p:cNvSpPr>
          <p:nvPr>
            <p:ph idx="1"/>
          </p:nvPr>
        </p:nvSpPr>
        <p:spPr/>
        <p:txBody>
          <a:bodyPr/>
          <a:lstStyle/>
          <a:p>
            <a:r>
              <a:rPr lang="fr-FR" dirty="0"/>
              <a:t>L’incarnation de Jésus est le lancement de </a:t>
            </a:r>
            <a:r>
              <a:rPr lang="fr-FR" dirty="0" err="1"/>
              <a:t>Gn</a:t>
            </a:r>
            <a:r>
              <a:rPr lang="fr-FR" dirty="0"/>
              <a:t> 3.15 </a:t>
            </a:r>
            <a:br>
              <a:rPr lang="fr-FR" dirty="0"/>
            </a:br>
            <a:r>
              <a:rPr lang="fr-FR" dirty="0"/>
              <a:t>– un « débarquement » pour les démons. Plus de cas qu’aujourd’hui.</a:t>
            </a:r>
          </a:p>
          <a:p>
            <a:r>
              <a:rPr lang="fr-FR" dirty="0"/>
              <a:t>La plupart des démoniaques viennent de contrées à la spiritualité « faible » (Samarie, etc.). Un environnement occulte? </a:t>
            </a:r>
          </a:p>
          <a:p>
            <a:r>
              <a:rPr lang="fr-FR" dirty="0"/>
              <a:t>Jésus n’a </a:t>
            </a:r>
            <a:r>
              <a:rPr lang="fr-FR" i="1" dirty="0"/>
              <a:t>jamais </a:t>
            </a:r>
            <a:r>
              <a:rPr lang="fr-FR" dirty="0"/>
              <a:t>reproché un démoniaque pour sa situation… Pas de responsabilité personnelle? </a:t>
            </a:r>
          </a:p>
          <a:p>
            <a:r>
              <a:rPr lang="fr-FR" dirty="0"/>
              <a:t>Certaines influences du diable semblent provenir d’un péché (</a:t>
            </a:r>
            <a:r>
              <a:rPr lang="fr-FR" dirty="0" err="1"/>
              <a:t>Ac</a:t>
            </a:r>
            <a:r>
              <a:rPr lang="fr-FR" dirty="0"/>
              <a:t> 5, </a:t>
            </a:r>
            <a:br>
              <a:rPr lang="fr-FR" dirty="0"/>
            </a:br>
            <a:r>
              <a:rPr lang="fr-FR" dirty="0"/>
              <a:t>1 Co 10.20, etc.)</a:t>
            </a:r>
          </a:p>
          <a:p>
            <a:r>
              <a:rPr lang="fr-FR" dirty="0"/>
              <a:t>Plusieurs types de démonisation? </a:t>
            </a:r>
          </a:p>
          <a:p>
            <a:endParaRPr lang="fr-FR" dirty="0"/>
          </a:p>
        </p:txBody>
      </p:sp>
    </p:spTree>
    <p:extLst>
      <p:ext uri="{BB962C8B-B14F-4D97-AF65-F5344CB8AC3E}">
        <p14:creationId xmlns:p14="http://schemas.microsoft.com/office/powerpoint/2010/main" val="16957182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9D1467-BC47-662B-D692-FDA78E26D687}"/>
            </a:ext>
          </a:extLst>
        </p:cNvPr>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nfluence vs. Manipulation">
            <a:extLst>
              <a:ext uri="{FF2B5EF4-FFF2-40B4-BE49-F238E27FC236}">
                <a16:creationId xmlns:a16="http://schemas.microsoft.com/office/drawing/2014/main" id="{C8D8E47B-8E36-18B1-34D5-A1F39564B9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7648" b="2"/>
          <a:stretch>
            <a:fillRect/>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410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95959EF-B76C-3E1A-A024-47B4A9F84AA9}"/>
              </a:ext>
            </a:extLst>
          </p:cNvPr>
          <p:cNvSpPr>
            <a:spLocks noGrp="1"/>
          </p:cNvSpPr>
          <p:nvPr>
            <p:ph type="title"/>
          </p:nvPr>
        </p:nvSpPr>
        <p:spPr>
          <a:xfrm>
            <a:off x="838200" y="365125"/>
            <a:ext cx="3822189" cy="1899912"/>
          </a:xfrm>
        </p:spPr>
        <p:txBody>
          <a:bodyPr vert="horz" lIns="91440" tIns="45720" rIns="91440" bIns="45720" rtlCol="0" anchor="ctr">
            <a:normAutofit fontScale="90000"/>
          </a:bodyPr>
          <a:lstStyle/>
          <a:p>
            <a:r>
              <a:rPr lang="en-US" sz="4000" dirty="0">
                <a:solidFill>
                  <a:schemeClr val="tx1"/>
                </a:solidFill>
              </a:rPr>
              <a:t>Le danger du </a:t>
            </a:r>
            <a:r>
              <a:rPr lang="en-US" sz="4000" dirty="0" err="1">
                <a:solidFill>
                  <a:schemeClr val="tx1"/>
                </a:solidFill>
              </a:rPr>
              <a:t>diable</a:t>
            </a:r>
            <a:r>
              <a:rPr lang="en-US" sz="4000" dirty="0">
                <a:solidFill>
                  <a:schemeClr val="tx1"/>
                </a:solidFill>
              </a:rPr>
              <a:t> passe par le </a:t>
            </a:r>
            <a:r>
              <a:rPr lang="en-US" sz="4000" dirty="0" err="1">
                <a:solidFill>
                  <a:schemeClr val="tx1"/>
                </a:solidFill>
              </a:rPr>
              <a:t>péché</a:t>
            </a:r>
            <a:r>
              <a:rPr lang="en-US" sz="4000" dirty="0">
                <a:solidFill>
                  <a:schemeClr val="tx1"/>
                </a:solidFill>
              </a:rPr>
              <a:t> des hommes…</a:t>
            </a:r>
          </a:p>
        </p:txBody>
      </p:sp>
      <p:sp>
        <p:nvSpPr>
          <p:cNvPr id="4" name="Espace réservé du contenu 3">
            <a:extLst>
              <a:ext uri="{FF2B5EF4-FFF2-40B4-BE49-F238E27FC236}">
                <a16:creationId xmlns:a16="http://schemas.microsoft.com/office/drawing/2014/main" id="{07DC9EB8-D8D0-2AC7-7942-1686D75F1874}"/>
              </a:ext>
            </a:extLst>
          </p:cNvPr>
          <p:cNvSpPr>
            <a:spLocks noGrp="1"/>
          </p:cNvSpPr>
          <p:nvPr>
            <p:ph sz="half" idx="1"/>
          </p:nvPr>
        </p:nvSpPr>
        <p:spPr>
          <a:xfrm>
            <a:off x="838200" y="2434201"/>
            <a:ext cx="5257800" cy="3742762"/>
          </a:xfrm>
        </p:spPr>
        <p:txBody>
          <a:bodyPr vert="horz" lIns="91440" tIns="45720" rIns="91440" bIns="45720" rtlCol="0">
            <a:normAutofit lnSpcReduction="10000"/>
          </a:bodyPr>
          <a:lstStyle/>
          <a:p>
            <a:pPr marL="0" marR="0" indent="0">
              <a:lnSpc>
                <a:spcPct val="115000"/>
              </a:lnSpc>
              <a:spcBef>
                <a:spcPts val="0"/>
              </a:spcBef>
              <a:spcAft>
                <a:spcPts val="1000"/>
              </a:spcAft>
              <a:buNone/>
            </a:pPr>
            <a:r>
              <a:rPr lang="fr-FR" sz="2000" dirty="0">
                <a:solidFill>
                  <a:schemeClr val="tx1"/>
                </a:solidFill>
              </a:rPr>
              <a:t>De la tentation (ex. Mt 4.3, 1 Co 7.5, 1 Th 3.5) à l’influence au sein de l’Église (</a:t>
            </a:r>
            <a:r>
              <a:rPr lang="fr-FR" sz="2000" dirty="0" err="1">
                <a:solidFill>
                  <a:schemeClr val="tx1"/>
                </a:solidFill>
              </a:rPr>
              <a:t>Ép</a:t>
            </a:r>
            <a:r>
              <a:rPr lang="fr-FR" sz="2000" dirty="0">
                <a:solidFill>
                  <a:schemeClr val="tx1"/>
                </a:solidFill>
              </a:rPr>
              <a:t> 4.27, 2 Co 2.11). </a:t>
            </a:r>
          </a:p>
          <a:p>
            <a:pPr marL="0" marR="0" indent="0">
              <a:lnSpc>
                <a:spcPct val="115000"/>
              </a:lnSpc>
              <a:spcBef>
                <a:spcPts val="0"/>
              </a:spcBef>
              <a:spcAft>
                <a:spcPts val="1000"/>
              </a:spcAft>
              <a:buNone/>
            </a:pPr>
            <a:r>
              <a:rPr lang="fr-FR" sz="2000" dirty="0">
                <a:solidFill>
                  <a:schemeClr val="tx1"/>
                </a:solidFill>
              </a:rPr>
              <a:t>Le diable est meurtrier et menteur (</a:t>
            </a:r>
            <a:r>
              <a:rPr lang="fr-FR" sz="2000" dirty="0" err="1">
                <a:solidFill>
                  <a:schemeClr val="tx1"/>
                </a:solidFill>
              </a:rPr>
              <a:t>Jn</a:t>
            </a:r>
            <a:r>
              <a:rPr lang="fr-FR" sz="2000" dirty="0">
                <a:solidFill>
                  <a:schemeClr val="tx1"/>
                </a:solidFill>
              </a:rPr>
              <a:t> 8.44). Le diable va mentir et va détruire – les relations, les vies… </a:t>
            </a:r>
          </a:p>
          <a:p>
            <a:pPr marL="0" indent="0">
              <a:buNone/>
            </a:pPr>
            <a:r>
              <a:rPr lang="fr-FR" sz="2000" dirty="0">
                <a:solidFill>
                  <a:schemeClr val="tx1"/>
                </a:solidFill>
              </a:rPr>
              <a:t>Apocalypse 2.20 « Mais ce que j’ai contre toi, c’est que tu laisses la femme Jézabel, qui se dit prophétesse, enseigner et séduire mes serviteurs, pour qu’ils se livrent à l’inconduite et qu’ils mangent des viandes sacrifiées aux idoles. » (</a:t>
            </a:r>
            <a:r>
              <a:rPr lang="fr-FR" sz="2000" dirty="0" err="1">
                <a:solidFill>
                  <a:schemeClr val="tx1"/>
                </a:solidFill>
              </a:rPr>
              <a:t>Thyatire</a:t>
            </a:r>
            <a:r>
              <a:rPr lang="fr-FR" sz="2000" dirty="0">
                <a:solidFill>
                  <a:schemeClr val="tx1"/>
                </a:solidFill>
              </a:rPr>
              <a:t>) </a:t>
            </a:r>
          </a:p>
        </p:txBody>
      </p:sp>
    </p:spTree>
    <p:extLst>
      <p:ext uri="{BB962C8B-B14F-4D97-AF65-F5344CB8AC3E}">
        <p14:creationId xmlns:p14="http://schemas.microsoft.com/office/powerpoint/2010/main" val="31196828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89936-DB2E-B382-24DF-DED9C861B5CC}"/>
            </a:ext>
          </a:extLst>
        </p:cNvPr>
        <p:cNvGrpSpPr/>
        <p:nvPr/>
      </p:nvGrpSpPr>
      <p:grpSpPr>
        <a:xfrm>
          <a:off x="0" y="0"/>
          <a:ext cx="0" cy="0"/>
          <a:chOff x="0" y="0"/>
          <a:chExt cx="0" cy="0"/>
        </a:xfrm>
      </p:grpSpPr>
      <p:pic>
        <p:nvPicPr>
          <p:cNvPr id="6" name="Espace réservé du contenu 5" descr="Une image contenant vase, plante d’intérieur, pot de fleurs, Plats et corbeilles&#10;&#10;Description générée automatiquement">
            <a:extLst>
              <a:ext uri="{FF2B5EF4-FFF2-40B4-BE49-F238E27FC236}">
                <a16:creationId xmlns:a16="http://schemas.microsoft.com/office/drawing/2014/main" id="{99279116-4E9E-FA3E-D635-846583CBBC65}"/>
              </a:ext>
            </a:extLst>
          </p:cNvPr>
          <p:cNvPicPr>
            <a:picLocks noGrp="1" noChangeAspect="1"/>
          </p:cNvPicPr>
          <p:nvPr>
            <p:ph sz="half" idx="2"/>
          </p:nvPr>
        </p:nvPicPr>
        <p:blipFill rotWithShape="1">
          <a:blip r:embed="rId2">
            <a:alphaModFix amt="59000"/>
          </a:blip>
          <a:srcRect t="9350" b="6019"/>
          <a:stretch/>
        </p:blipFill>
        <p:spPr>
          <a:xfrm>
            <a:off x="20" y="-7624"/>
            <a:ext cx="12191981" cy="6887365"/>
          </a:xfrm>
          <a:prstGeom prst="rect">
            <a:avLst/>
          </a:prstGeom>
        </p:spPr>
      </p:pic>
      <p:sp>
        <p:nvSpPr>
          <p:cNvPr id="7" name="Rectangle 6">
            <a:extLst>
              <a:ext uri="{FF2B5EF4-FFF2-40B4-BE49-F238E27FC236}">
                <a16:creationId xmlns:a16="http://schemas.microsoft.com/office/drawing/2014/main" id="{41E15114-9562-EAE9-D3B0-284448546F8A}"/>
              </a:ext>
            </a:extLst>
          </p:cNvPr>
          <p:cNvSpPr/>
          <p:nvPr/>
        </p:nvSpPr>
        <p:spPr>
          <a:xfrm>
            <a:off x="8568552" y="4129929"/>
            <a:ext cx="2579104" cy="923330"/>
          </a:xfrm>
          <a:prstGeom prst="rect">
            <a:avLst/>
          </a:prstGeom>
          <a:noFill/>
        </p:spPr>
        <p:txBody>
          <a:bodyPr wrap="none" lIns="91440" tIns="45720" rIns="91440" bIns="45720">
            <a:spAutoFit/>
          </a:bodyPr>
          <a:lstStyle/>
          <a:p>
            <a:pPr algn="ctr"/>
            <a:r>
              <a:rPr lang="fr-FR" sz="5400" b="0" i="1" cap="none" spc="0" dirty="0">
                <a:ln w="0"/>
                <a:solidFill>
                  <a:schemeClr val="tx1"/>
                </a:solidFill>
                <a:effectLst>
                  <a:outerShdw blurRad="38100" dist="19050" dir="2700000" algn="tl" rotWithShape="0">
                    <a:schemeClr val="dk1">
                      <a:alpha val="40000"/>
                    </a:schemeClr>
                  </a:outerShdw>
                </a:effectLst>
              </a:rPr>
              <a:t>Pause </a:t>
            </a:r>
            <a:r>
              <a:rPr lang="fr-FR" sz="5400" b="0" i="1" cap="none" spc="0" dirty="0">
                <a:ln w="0"/>
                <a:solidFill>
                  <a:schemeClr val="tx1"/>
                </a:solidFill>
                <a:effectLst>
                  <a:outerShdw blurRad="38100" dist="19050" dir="2700000" algn="tl" rotWithShape="0">
                    <a:schemeClr val="dk1">
                      <a:alpha val="40000"/>
                    </a:schemeClr>
                  </a:outerShdw>
                </a:effectLst>
                <a:sym typeface="Wingdings" pitchFamily="2" charset="2"/>
              </a:rPr>
              <a:t></a:t>
            </a:r>
            <a:endParaRPr lang="fr-FR" sz="5400" b="0" i="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766740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E581E5-0EFD-2DAC-9461-0500DB270A45}"/>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67E8EE0-EBF4-D997-15E9-74C96622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8192C5E-5D91-11E3-1252-2C2B90A02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7729F09-B450-3638-3BCA-5AA2A9C9BF8F}"/>
              </a:ext>
            </a:extLst>
          </p:cNvPr>
          <p:cNvSpPr>
            <a:spLocks noGrp="1"/>
          </p:cNvSpPr>
          <p:nvPr>
            <p:ph type="title"/>
          </p:nvPr>
        </p:nvSpPr>
        <p:spPr>
          <a:xfrm>
            <a:off x="793159" y="1377146"/>
            <a:ext cx="4076460" cy="3626217"/>
          </a:xfrm>
        </p:spPr>
        <p:txBody>
          <a:bodyPr vert="horz" lIns="91440" tIns="45720" rIns="91440" bIns="45720" rtlCol="0" anchor="b">
            <a:normAutofit fontScale="90000"/>
          </a:bodyPr>
          <a:lstStyle/>
          <a:p>
            <a:pPr algn="r"/>
            <a:r>
              <a:rPr lang="en-US" sz="7400" kern="1200" dirty="0">
                <a:solidFill>
                  <a:srgbClr val="FFFFFF"/>
                </a:solidFill>
                <a:latin typeface="+mj-lt"/>
                <a:ea typeface="+mj-ea"/>
                <a:cs typeface="+mj-cs"/>
              </a:rPr>
              <a:t>La </a:t>
            </a:r>
            <a:r>
              <a:rPr lang="en-US" sz="7400" kern="1200" dirty="0" err="1">
                <a:solidFill>
                  <a:srgbClr val="FFFFFF"/>
                </a:solidFill>
                <a:latin typeface="+mj-lt"/>
                <a:ea typeface="+mj-ea"/>
                <a:cs typeface="+mj-cs"/>
              </a:rPr>
              <a:t>délivrance</a:t>
            </a:r>
            <a:r>
              <a:rPr lang="en-US" sz="7400" kern="1200" dirty="0">
                <a:solidFill>
                  <a:srgbClr val="FFFFFF"/>
                </a:solidFill>
                <a:latin typeface="+mj-lt"/>
                <a:ea typeface="+mj-ea"/>
                <a:cs typeface="+mj-cs"/>
              </a:rPr>
              <a:t> des esprits</a:t>
            </a:r>
          </a:p>
        </p:txBody>
      </p:sp>
      <p:grpSp>
        <p:nvGrpSpPr>
          <p:cNvPr id="29" name="Group 28">
            <a:extLst>
              <a:ext uri="{FF2B5EF4-FFF2-40B4-BE49-F238E27FC236}">
                <a16:creationId xmlns:a16="http://schemas.microsoft.com/office/drawing/2014/main" id="{9C990E52-3BC3-7A57-5F74-7397B49190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30" name="Graphic 17">
              <a:extLst>
                <a:ext uri="{FF2B5EF4-FFF2-40B4-BE49-F238E27FC236}">
                  <a16:creationId xmlns:a16="http://schemas.microsoft.com/office/drawing/2014/main" id="{A4868C87-9C09-E93E-E9B4-230C15156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Graphic 15">
              <a:extLst>
                <a:ext uri="{FF2B5EF4-FFF2-40B4-BE49-F238E27FC236}">
                  <a16:creationId xmlns:a16="http://schemas.microsoft.com/office/drawing/2014/main" id="{D7BB15C6-2DA2-E4D6-92BE-A4D64C932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Graphic 21">
              <a:extLst>
                <a:ext uri="{FF2B5EF4-FFF2-40B4-BE49-F238E27FC236}">
                  <a16:creationId xmlns:a16="http://schemas.microsoft.com/office/drawing/2014/main" id="{DA300D5E-4A3F-B467-EB2D-351AF7A26A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4" name="Straight Connector 33">
            <a:extLst>
              <a:ext uri="{FF2B5EF4-FFF2-40B4-BE49-F238E27FC236}">
                <a16:creationId xmlns:a16="http://schemas.microsoft.com/office/drawing/2014/main" id="{19CB4982-E634-179D-9830-ABEE82C831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aphicFrame>
        <p:nvGraphicFramePr>
          <p:cNvPr id="19" name="Espace réservé du contenu 3">
            <a:extLst>
              <a:ext uri="{FF2B5EF4-FFF2-40B4-BE49-F238E27FC236}">
                <a16:creationId xmlns:a16="http://schemas.microsoft.com/office/drawing/2014/main" id="{9B093A9B-9648-6A8D-7789-2D96747365F9}"/>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89952EE8-461D-88D2-A6EC-6B94ABF98A12}"/>
              </a:ext>
            </a:extLst>
          </p:cNvPr>
          <p:cNvSpPr/>
          <p:nvPr/>
        </p:nvSpPr>
        <p:spPr>
          <a:xfrm>
            <a:off x="4905052" y="3935001"/>
            <a:ext cx="6666833" cy="2006097"/>
          </a:xfrm>
          <a:prstGeom prst="rect">
            <a:avLst/>
          </a:prstGeom>
          <a:solidFill>
            <a:srgbClr val="ED7D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3564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EC395D-CBCD-14D1-EB64-4487795E140A}"/>
              </a:ext>
            </a:extLst>
          </p:cNvPr>
          <p:cNvSpPr>
            <a:spLocks noGrp="1"/>
          </p:cNvSpPr>
          <p:nvPr>
            <p:ph type="title"/>
          </p:nvPr>
        </p:nvSpPr>
        <p:spPr/>
        <p:txBody>
          <a:bodyPr/>
          <a:lstStyle/>
          <a:p>
            <a:r>
              <a:rPr lang="fr-FR" dirty="0"/>
              <a:t>L’Éternel règne!</a:t>
            </a:r>
          </a:p>
        </p:txBody>
      </p:sp>
      <p:sp>
        <p:nvSpPr>
          <p:cNvPr id="4" name="Espace réservé du contenu 3">
            <a:extLst>
              <a:ext uri="{FF2B5EF4-FFF2-40B4-BE49-F238E27FC236}">
                <a16:creationId xmlns:a16="http://schemas.microsoft.com/office/drawing/2014/main" id="{08991FAF-92BA-E2CD-411E-895CAD039F89}"/>
              </a:ext>
            </a:extLst>
          </p:cNvPr>
          <p:cNvSpPr>
            <a:spLocks noGrp="1"/>
          </p:cNvSpPr>
          <p:nvPr>
            <p:ph sz="half" idx="1"/>
          </p:nvPr>
        </p:nvSpPr>
        <p:spPr>
          <a:xfrm>
            <a:off x="838200" y="1825625"/>
            <a:ext cx="5181600" cy="4922928"/>
          </a:xfrm>
        </p:spPr>
        <p:txBody>
          <a:bodyPr>
            <a:normAutofit fontScale="92500" lnSpcReduction="10000"/>
          </a:bodyPr>
          <a:lstStyle/>
          <a:p>
            <a:pPr marL="0" indent="0">
              <a:buNone/>
            </a:pPr>
            <a:r>
              <a:rPr lang="fr-FR" baseline="30000" dirty="0"/>
              <a:t>1</a:t>
            </a:r>
            <a:r>
              <a:rPr lang="fr-FR" dirty="0"/>
              <a:t> L’Éternel règne : les peuples tremblent ; Il siège (entre) les chérubins : la terre chancelle. </a:t>
            </a:r>
            <a:r>
              <a:rPr lang="fr-FR" baseline="30000" dirty="0"/>
              <a:t>2</a:t>
            </a:r>
            <a:r>
              <a:rPr lang="fr-FR" dirty="0"/>
              <a:t> L’Éternel est grand dans Sion, C’est lui qui est élevé au-dessus de tous les peuples. </a:t>
            </a:r>
            <a:r>
              <a:rPr lang="fr-FR" baseline="30000" dirty="0"/>
              <a:t>3</a:t>
            </a:r>
            <a:r>
              <a:rPr lang="fr-FR" dirty="0"/>
              <a:t> Qu’on célèbre ton nom grand et redoutable ! Il est saint ! </a:t>
            </a:r>
            <a:r>
              <a:rPr lang="fr-FR" baseline="30000" dirty="0"/>
              <a:t>4</a:t>
            </a:r>
            <a:r>
              <a:rPr lang="fr-FR" dirty="0"/>
              <a:t> (Qu’on célèbre) la puissance du roi qui aime le droit ! – C’est toi qui affermis la droiture, C’est toi qui exerces en Jacob le droit et la justice. – </a:t>
            </a:r>
            <a:r>
              <a:rPr lang="fr-FR" baseline="30000" dirty="0"/>
              <a:t>5</a:t>
            </a:r>
            <a:r>
              <a:rPr lang="fr-FR" dirty="0"/>
              <a:t> Exaltez l’Éternel, notre Dieu, Et prosternez-vous devant son marchepied ! Il est saint ! (Ps 99.1-5)</a:t>
            </a:r>
          </a:p>
          <a:p>
            <a:pPr marL="0" indent="0">
              <a:buNone/>
            </a:pPr>
            <a:endParaRPr lang="fr-FR" dirty="0"/>
          </a:p>
        </p:txBody>
      </p:sp>
      <p:sp>
        <p:nvSpPr>
          <p:cNvPr id="5" name="Espace réservé du contenu 4">
            <a:extLst>
              <a:ext uri="{FF2B5EF4-FFF2-40B4-BE49-F238E27FC236}">
                <a16:creationId xmlns:a16="http://schemas.microsoft.com/office/drawing/2014/main" id="{54FE3734-ED78-555D-9A49-726665594074}"/>
              </a:ext>
            </a:extLst>
          </p:cNvPr>
          <p:cNvSpPr>
            <a:spLocks noGrp="1"/>
          </p:cNvSpPr>
          <p:nvPr>
            <p:ph sz="half" idx="2"/>
          </p:nvPr>
        </p:nvSpPr>
        <p:spPr>
          <a:xfrm>
            <a:off x="6172200" y="1254033"/>
            <a:ext cx="5181600" cy="4922929"/>
          </a:xfrm>
        </p:spPr>
        <p:txBody>
          <a:bodyPr>
            <a:noAutofit/>
          </a:bodyPr>
          <a:lstStyle/>
          <a:p>
            <a:r>
              <a:rPr lang="fr-FR" b="1" dirty="0">
                <a:solidFill>
                  <a:schemeClr val="accent4"/>
                </a:solidFill>
              </a:rPr>
              <a:t>Le Père, Monarque absolu</a:t>
            </a:r>
            <a:br>
              <a:rPr lang="fr-FR" b="1" dirty="0">
                <a:solidFill>
                  <a:schemeClr val="accent4"/>
                </a:solidFill>
              </a:rPr>
            </a:br>
            <a:r>
              <a:rPr lang="fr-FR" dirty="0"/>
              <a:t>(Ps 115.3, 135.6, </a:t>
            </a:r>
            <a:r>
              <a:rPr lang="fr-FR" dirty="0" err="1"/>
              <a:t>Jé</a:t>
            </a:r>
            <a:r>
              <a:rPr lang="fr-FR" dirty="0"/>
              <a:t> 32.17, 1 Tm 6.15)</a:t>
            </a:r>
          </a:p>
          <a:p>
            <a:r>
              <a:rPr lang="fr-FR" b="1" dirty="0">
                <a:solidFill>
                  <a:schemeClr val="accent4"/>
                </a:solidFill>
              </a:rPr>
              <a:t>Le Fils, Vainqueur absolu</a:t>
            </a:r>
            <a:br>
              <a:rPr lang="fr-FR" b="1" dirty="0">
                <a:solidFill>
                  <a:schemeClr val="accent4"/>
                </a:solidFill>
              </a:rPr>
            </a:br>
            <a:r>
              <a:rPr lang="fr-FR" dirty="0"/>
              <a:t>(lors de sa vie &amp; ministère, par sa mort et résurrection – Col 2.15, Hé 2.14 – et sa session à la droite du Père)</a:t>
            </a:r>
          </a:p>
          <a:p>
            <a:r>
              <a:rPr lang="fr-FR" b="1" dirty="0">
                <a:solidFill>
                  <a:schemeClr val="accent4"/>
                </a:solidFill>
              </a:rPr>
              <a:t>L’Esprit, Force absolue</a:t>
            </a:r>
            <a:br>
              <a:rPr lang="fr-FR" b="1" dirty="0">
                <a:solidFill>
                  <a:schemeClr val="accent4"/>
                </a:solidFill>
              </a:rPr>
            </a:br>
            <a:r>
              <a:rPr lang="fr-FR" dirty="0"/>
              <a:t>(1 </a:t>
            </a:r>
            <a:r>
              <a:rPr lang="fr-FR" dirty="0" err="1"/>
              <a:t>Jn</a:t>
            </a:r>
            <a:r>
              <a:rPr lang="fr-FR" dirty="0"/>
              <a:t> 4.4, </a:t>
            </a:r>
            <a:r>
              <a:rPr lang="fr-FR" dirty="0" err="1"/>
              <a:t>Rm</a:t>
            </a:r>
            <a:r>
              <a:rPr lang="fr-FR" dirty="0"/>
              <a:t> 8.26-27, 2 Co 1.22, </a:t>
            </a:r>
            <a:r>
              <a:rPr lang="fr-FR" dirty="0" err="1"/>
              <a:t>Ép</a:t>
            </a:r>
            <a:r>
              <a:rPr lang="fr-FR" dirty="0"/>
              <a:t> 1.13, 1 Co 3.16)</a:t>
            </a:r>
            <a:endParaRPr lang="fr-FR" b="1" dirty="0"/>
          </a:p>
          <a:p>
            <a:endParaRPr lang="fr-FR" dirty="0"/>
          </a:p>
        </p:txBody>
      </p:sp>
    </p:spTree>
    <p:extLst>
      <p:ext uri="{BB962C8B-B14F-4D97-AF65-F5344CB8AC3E}">
        <p14:creationId xmlns:p14="http://schemas.microsoft.com/office/powerpoint/2010/main" val="520575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solidFill>
                  <a:schemeClr val="accent4"/>
                </a:solidFill>
              </a:rPr>
              <a:t>Christus Victor</a:t>
            </a:r>
            <a:r>
              <a:rPr lang="fr-FR" dirty="0">
                <a:solidFill>
                  <a:schemeClr val="accent4"/>
                </a:solidFill>
              </a:rPr>
              <a:t>! </a:t>
            </a:r>
          </a:p>
        </p:txBody>
      </p:sp>
      <p:sp>
        <p:nvSpPr>
          <p:cNvPr id="3" name="Espace réservé du contenu 2"/>
          <p:cNvSpPr>
            <a:spLocks noGrp="1"/>
          </p:cNvSpPr>
          <p:nvPr>
            <p:ph sz="half" idx="1"/>
          </p:nvPr>
        </p:nvSpPr>
        <p:spPr/>
        <p:txBody>
          <a:bodyPr>
            <a:normAutofit lnSpcReduction="10000"/>
          </a:bodyPr>
          <a:lstStyle/>
          <a:p>
            <a:r>
              <a:rPr lang="fr-FR" dirty="0"/>
              <a:t>Christ résiste et échappe au diable</a:t>
            </a:r>
          </a:p>
          <a:p>
            <a:r>
              <a:rPr lang="fr-FR" dirty="0"/>
              <a:t>Christ expulse librement les démons</a:t>
            </a:r>
          </a:p>
          <a:p>
            <a:r>
              <a:rPr lang="fr-FR" dirty="0">
                <a:solidFill>
                  <a:schemeClr val="accent4"/>
                </a:solidFill>
              </a:rPr>
              <a:t>Christ écrase le diable par sa mort</a:t>
            </a:r>
          </a:p>
          <a:p>
            <a:r>
              <a:rPr lang="fr-FR" dirty="0"/>
              <a:t>Christ siège au-dessus de toute autorité </a:t>
            </a:r>
          </a:p>
          <a:p>
            <a:endParaRPr lang="fr-FR" dirty="0"/>
          </a:p>
        </p:txBody>
      </p:sp>
      <p:sp>
        <p:nvSpPr>
          <p:cNvPr id="4" name="Content Placeholder 3"/>
          <p:cNvSpPr>
            <a:spLocks noGrp="1"/>
          </p:cNvSpPr>
          <p:nvPr>
            <p:ph sz="half" idx="2"/>
          </p:nvPr>
        </p:nvSpPr>
        <p:spPr/>
        <p:txBody>
          <a:bodyPr>
            <a:normAutofit lnSpcReduction="10000"/>
          </a:bodyPr>
          <a:lstStyle/>
          <a:p>
            <a:pPr lvl="0"/>
            <a:r>
              <a:rPr lang="fr-FR" dirty="0"/>
              <a:t>“il a dépouillé les principautés et les pouvoirs, et les a publiquement livrés en spectacle, en triomphant d’eux par la croix.” (Col 2:15)</a:t>
            </a:r>
          </a:p>
          <a:p>
            <a:pPr lvl="0"/>
            <a:r>
              <a:rPr lang="fr-FR" dirty="0"/>
              <a:t>“Ainsi donc, puisque les enfants participent au sang et à la chair, lui aussi, d’une manière semblable y a participé, afin d’écraser par sa mort celui qui détenait le pouvoir de la mort, c’est–à–dire le diable,” (Hé 2:14)</a:t>
            </a:r>
            <a:endParaRPr lang="en-US" dirty="0"/>
          </a:p>
        </p:txBody>
      </p:sp>
    </p:spTree>
    <p:extLst>
      <p:ext uri="{BB962C8B-B14F-4D97-AF65-F5344CB8AC3E}">
        <p14:creationId xmlns:p14="http://schemas.microsoft.com/office/powerpoint/2010/main" val="297874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6FBEF6-32E1-AB06-D937-44EB5A178048}"/>
              </a:ext>
            </a:extLst>
          </p:cNvPr>
          <p:cNvSpPr>
            <a:spLocks noGrp="1"/>
          </p:cNvSpPr>
          <p:nvPr>
            <p:ph type="title"/>
          </p:nvPr>
        </p:nvSpPr>
        <p:spPr/>
        <p:txBody>
          <a:bodyPr/>
          <a:lstStyle/>
          <a:p>
            <a:r>
              <a:rPr lang="fr-FR" dirty="0"/>
              <a:t>Comment appliquer la victoire? </a:t>
            </a:r>
          </a:p>
        </p:txBody>
      </p:sp>
      <p:sp>
        <p:nvSpPr>
          <p:cNvPr id="5" name="Espace réservé du contenu 4">
            <a:extLst>
              <a:ext uri="{FF2B5EF4-FFF2-40B4-BE49-F238E27FC236}">
                <a16:creationId xmlns:a16="http://schemas.microsoft.com/office/drawing/2014/main" id="{4D7A69DB-5B2A-842F-8380-2FE9ADD550FA}"/>
              </a:ext>
            </a:extLst>
          </p:cNvPr>
          <p:cNvSpPr>
            <a:spLocks noGrp="1"/>
          </p:cNvSpPr>
          <p:nvPr>
            <p:ph sz="half" idx="1"/>
          </p:nvPr>
        </p:nvSpPr>
        <p:spPr/>
        <p:txBody>
          <a:bodyPr/>
          <a:lstStyle/>
          <a:p>
            <a:r>
              <a:rPr lang="fr-FR" dirty="0"/>
              <a:t>Sur l’influence sociétale?</a:t>
            </a:r>
          </a:p>
          <a:p>
            <a:r>
              <a:rPr lang="fr-FR" dirty="0"/>
              <a:t>Sur l’influence individuelle?</a:t>
            </a:r>
          </a:p>
          <a:p>
            <a:r>
              <a:rPr lang="fr-FR" dirty="0"/>
              <a:t>Sur la fascination du diable?</a:t>
            </a:r>
          </a:p>
          <a:p>
            <a:r>
              <a:rPr lang="fr-FR" dirty="0"/>
              <a:t>Sur la démonisation? </a:t>
            </a:r>
          </a:p>
          <a:p>
            <a:r>
              <a:rPr lang="fr-FR" dirty="0"/>
              <a:t>Sur l’influence?</a:t>
            </a:r>
          </a:p>
          <a:p>
            <a:endParaRPr lang="fr-FR" dirty="0"/>
          </a:p>
        </p:txBody>
      </p:sp>
      <p:sp>
        <p:nvSpPr>
          <p:cNvPr id="8" name="Espace réservé du contenu 7">
            <a:extLst>
              <a:ext uri="{FF2B5EF4-FFF2-40B4-BE49-F238E27FC236}">
                <a16:creationId xmlns:a16="http://schemas.microsoft.com/office/drawing/2014/main" id="{42FF9F8D-C15A-DD03-4B4B-CB8890E0FC47}"/>
              </a:ext>
            </a:extLst>
          </p:cNvPr>
          <p:cNvSpPr>
            <a:spLocks noGrp="1"/>
          </p:cNvSpPr>
          <p:nvPr>
            <p:ph sz="half" idx="2"/>
          </p:nvPr>
        </p:nvSpPr>
        <p:spPr/>
        <p:txBody>
          <a:bodyPr/>
          <a:lstStyle/>
          <a:p>
            <a:endParaRPr lang="fr-FR"/>
          </a:p>
        </p:txBody>
      </p:sp>
    </p:spTree>
    <p:extLst>
      <p:ext uri="{BB962C8B-B14F-4D97-AF65-F5344CB8AC3E}">
        <p14:creationId xmlns:p14="http://schemas.microsoft.com/office/powerpoint/2010/main" val="21071878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L'édition 2025 de la Marche pour Jésus a lieu samedi 24 mai. Ici à Bordeaux, en 2011. © Archives Wikipédia">
            <a:extLst>
              <a:ext uri="{FF2B5EF4-FFF2-40B4-BE49-F238E27FC236}">
                <a16:creationId xmlns:a16="http://schemas.microsoft.com/office/drawing/2014/main" id="{41CB851F-8629-1CFB-6651-7A681AD9D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778" r="6135"/>
          <a:stretch>
            <a:fillRect/>
          </a:stretch>
        </p:blipFill>
        <p:spPr bwMode="auto">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1A767F13-851B-4A9A-F4BA-D8E4D90927F3}"/>
              </a:ext>
            </a:extLst>
          </p:cNvPr>
          <p:cNvSpPr>
            <a:spLocks noGrp="1"/>
          </p:cNvSpPr>
          <p:nvPr>
            <p:ph type="title"/>
          </p:nvPr>
        </p:nvSpPr>
        <p:spPr>
          <a:xfrm>
            <a:off x="661916" y="2852381"/>
            <a:ext cx="3161940" cy="3882051"/>
          </a:xfrm>
        </p:spPr>
        <p:txBody>
          <a:bodyPr vert="horz" lIns="91440" tIns="45720" rIns="91440" bIns="45720" rtlCol="0" anchor="b">
            <a:normAutofit fontScale="90000"/>
          </a:bodyPr>
          <a:lstStyle/>
          <a:p>
            <a:r>
              <a:rPr lang="en-US" dirty="0"/>
              <a:t>Des </a:t>
            </a:r>
            <a:r>
              <a:rPr lang="en-US" dirty="0" err="1"/>
              <a:t>territoires</a:t>
            </a:r>
            <a:r>
              <a:rPr lang="en-US" dirty="0"/>
              <a:t> à </a:t>
            </a:r>
            <a:r>
              <a:rPr lang="en-US" dirty="0" err="1"/>
              <a:t>conquérir</a:t>
            </a:r>
            <a:r>
              <a:rPr lang="en-US" dirty="0"/>
              <a:t>?</a:t>
            </a:r>
            <a:br>
              <a:rPr lang="en-US" dirty="0"/>
            </a:br>
            <a:br>
              <a:rPr lang="en-US" dirty="0"/>
            </a:br>
            <a:r>
              <a:rPr lang="en-US" dirty="0"/>
              <a:t>3</a:t>
            </a:r>
            <a:r>
              <a:rPr lang="en-US" baseline="30000" dirty="0"/>
              <a:t>e</a:t>
            </a:r>
            <a:r>
              <a:rPr lang="en-US" dirty="0"/>
              <a:t>  vague et Nouvelle </a:t>
            </a:r>
            <a:r>
              <a:rPr lang="en-US" dirty="0" err="1"/>
              <a:t>Réforme</a:t>
            </a:r>
            <a:r>
              <a:rPr lang="en-US" dirty="0"/>
              <a:t> </a:t>
            </a:r>
            <a:r>
              <a:rPr lang="en-US" dirty="0" err="1"/>
              <a:t>Apostolique</a:t>
            </a:r>
            <a:endParaRPr lang="en-US" dirty="0"/>
          </a:p>
        </p:txBody>
      </p:sp>
    </p:spTree>
    <p:extLst>
      <p:ext uri="{BB962C8B-B14F-4D97-AF65-F5344CB8AC3E}">
        <p14:creationId xmlns:p14="http://schemas.microsoft.com/office/powerpoint/2010/main" val="408118323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BEA65-1431-315D-ABA7-7090DC7B8CC3}"/>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37C8D408-B167-7C95-315A-74B1014B4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48"/>
            <a:ext cx="4859337"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5">
            <a:extLst>
              <a:ext uri="{FF2B5EF4-FFF2-40B4-BE49-F238E27FC236}">
                <a16:creationId xmlns:a16="http://schemas.microsoft.com/office/drawing/2014/main" id="{61EED227-F2F8-27A5-6A20-1E8D67D92A63}"/>
              </a:ext>
            </a:extLst>
          </p:cNvPr>
          <p:cNvSpPr>
            <a:spLocks noGrp="1"/>
          </p:cNvSpPr>
          <p:nvPr>
            <p:ph idx="1"/>
          </p:nvPr>
        </p:nvSpPr>
        <p:spPr>
          <a:xfrm>
            <a:off x="5369667" y="215968"/>
            <a:ext cx="6498077" cy="6426063"/>
          </a:xfrm>
        </p:spPr>
        <p:txBody>
          <a:bodyPr/>
          <a:lstStyle/>
          <a:p>
            <a:pPr marL="0" indent="0">
              <a:buNone/>
            </a:pPr>
            <a:r>
              <a:rPr lang="fr-FR" dirty="0"/>
              <a:t>Insinuer que le secret de la victoire contre Satan dépend d’une stratégie précise (celle du SLSW) tend à minimiser la victoire de Jésus à la croix et à exalter l’être humain. Et paradoxalement, l’affirmation répétée que les esprits mauvais peuvent être rendus inopérants dès maintenant traduit une forme d’eschatologie </a:t>
            </a:r>
            <a:r>
              <a:rPr lang="fr-FR" dirty="0" err="1"/>
              <a:t>sur-réalisée</a:t>
            </a:r>
            <a:r>
              <a:rPr lang="fr-FR" dirty="0"/>
              <a:t>, c’est-à-dire une forme d’impatience qui veut aller plus vite que la musique de Dieu, comme si le royaume n’était pas seulement inauguré mais déjà présent dans sa plénitude </a:t>
            </a:r>
          </a:p>
          <a:p>
            <a:pPr marL="0" indent="0">
              <a:buNone/>
            </a:pPr>
            <a:endParaRPr lang="fr-FR" dirty="0"/>
          </a:p>
          <a:p>
            <a:pPr marL="0" indent="0">
              <a:buNone/>
            </a:pPr>
            <a:r>
              <a:rPr lang="fr-FR" dirty="0"/>
              <a:t>SLSW: </a:t>
            </a:r>
            <a:r>
              <a:rPr lang="fr-FR" i="1" dirty="0"/>
              <a:t>Strategic </a:t>
            </a:r>
            <a:r>
              <a:rPr lang="fr-FR" i="1" dirty="0" err="1"/>
              <a:t>Level</a:t>
            </a:r>
            <a:r>
              <a:rPr lang="fr-FR" i="1" dirty="0"/>
              <a:t> Spiritual </a:t>
            </a:r>
            <a:r>
              <a:rPr lang="fr-FR" i="1" dirty="0" err="1"/>
              <a:t>Warfare</a:t>
            </a:r>
            <a:r>
              <a:rPr lang="fr-FR" dirty="0"/>
              <a:t>, ou combat spirituel stratégique.</a:t>
            </a:r>
          </a:p>
          <a:p>
            <a:pPr marL="0" indent="0">
              <a:buNone/>
            </a:pPr>
            <a:endParaRPr lang="fr-FR" dirty="0"/>
          </a:p>
        </p:txBody>
      </p:sp>
    </p:spTree>
    <p:extLst>
      <p:ext uri="{BB962C8B-B14F-4D97-AF65-F5344CB8AC3E}">
        <p14:creationId xmlns:p14="http://schemas.microsoft.com/office/powerpoint/2010/main" val="24545950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94C24-6CF2-A448-1C86-87DF155B2A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3F2476-C8EE-A8DF-030D-25A1F5144227}"/>
              </a:ext>
            </a:extLst>
          </p:cNvPr>
          <p:cNvSpPr>
            <a:spLocks noGrp="1"/>
          </p:cNvSpPr>
          <p:nvPr>
            <p:ph type="title"/>
          </p:nvPr>
        </p:nvSpPr>
        <p:spPr/>
        <p:txBody>
          <a:bodyPr/>
          <a:lstStyle/>
          <a:p>
            <a:r>
              <a:rPr lang="fr-FR" dirty="0"/>
              <a:t>L’influence sociétale</a:t>
            </a:r>
          </a:p>
        </p:txBody>
      </p:sp>
      <p:sp>
        <p:nvSpPr>
          <p:cNvPr id="5" name="Espace réservé du contenu 4">
            <a:extLst>
              <a:ext uri="{FF2B5EF4-FFF2-40B4-BE49-F238E27FC236}">
                <a16:creationId xmlns:a16="http://schemas.microsoft.com/office/drawing/2014/main" id="{BC34D96E-F37A-E97F-354E-B79CE9DA95E8}"/>
              </a:ext>
            </a:extLst>
          </p:cNvPr>
          <p:cNvSpPr>
            <a:spLocks noGrp="1"/>
          </p:cNvSpPr>
          <p:nvPr>
            <p:ph sz="half" idx="2"/>
          </p:nvPr>
        </p:nvSpPr>
        <p:spPr>
          <a:xfrm>
            <a:off x="4237463" y="1825625"/>
            <a:ext cx="7116337" cy="4351338"/>
          </a:xfrm>
        </p:spPr>
        <p:txBody>
          <a:bodyPr>
            <a:normAutofit fontScale="92500" lnSpcReduction="10000"/>
          </a:bodyPr>
          <a:lstStyle/>
          <a:p>
            <a:pPr marL="0" indent="0">
              <a:buNone/>
            </a:pPr>
            <a:r>
              <a:rPr lang="fr-FR" dirty="0"/>
              <a:t>Je pense que, par l’enseignement, centré sur Jésus et son règne, les prédicateurs fidèles de la Parole de Dieu ont, par la grâce divine, « chassé » bien plus de « démons » et d’« esprits mauvais » que bien des « exorcistes » plus ou moins reconnus, et de manière plus durable et profonde. L’amour de Dieu opère toujours un grand ménage vers une restauration à l’image de Jésus, une libération des craintes déplacées. Jésus a régulièrement responsabilisé ses auditeurs, en les appelant à une repentance intelligente, car par la puissance et la bonté de Dieu, l’humain n’est pas impuissant devant ce qui le guide et le domine </a:t>
            </a:r>
          </a:p>
        </p:txBody>
      </p:sp>
      <p:pic>
        <p:nvPicPr>
          <p:cNvPr id="1026" name="Picture 2">
            <a:extLst>
              <a:ext uri="{FF2B5EF4-FFF2-40B4-BE49-F238E27FC236}">
                <a16:creationId xmlns:a16="http://schemas.microsoft.com/office/drawing/2014/main" id="{721EBAD2-4B68-B316-C5B5-D469EF303E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992" y="1825625"/>
            <a:ext cx="2831325" cy="4188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1422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000C9658-A9B4-25E2-6D04-76DF0BD77765}"/>
              </a:ext>
            </a:extLst>
          </p:cNvPr>
          <p:cNvSpPr>
            <a:spLocks noGrp="1"/>
          </p:cNvSpPr>
          <p:nvPr>
            <p:ph type="title"/>
          </p:nvPr>
        </p:nvSpPr>
        <p:spPr/>
        <p:txBody>
          <a:bodyPr/>
          <a:lstStyle/>
          <a:p>
            <a:endParaRPr lang="fr-FR"/>
          </a:p>
        </p:txBody>
      </p:sp>
      <p:sp>
        <p:nvSpPr>
          <p:cNvPr id="6" name="Espace réservé du contenu 5">
            <a:extLst>
              <a:ext uri="{FF2B5EF4-FFF2-40B4-BE49-F238E27FC236}">
                <a16:creationId xmlns:a16="http://schemas.microsoft.com/office/drawing/2014/main" id="{174A8961-4AB9-1065-1E5E-A696B0281EF4}"/>
              </a:ext>
            </a:extLst>
          </p:cNvPr>
          <p:cNvSpPr>
            <a:spLocks noGrp="1"/>
          </p:cNvSpPr>
          <p:nvPr>
            <p:ph idx="1"/>
          </p:nvPr>
        </p:nvSpPr>
        <p:spPr/>
        <p:txBody>
          <a:bodyPr/>
          <a:lstStyle/>
          <a:p>
            <a:pPr marL="0" indent="0">
              <a:buNone/>
            </a:pPr>
            <a:r>
              <a:rPr lang="fr-FR" dirty="0"/>
              <a:t>Si nous marchons dans la chair, nous ne combattons pas selon la chair. Car les armes avec lesquelles nous combattons ne sont pas charnelles, mais elles sont puissantes devant Dieu, pour renverser des forteresses. Nous renversons les raisonnements et toute hauteur qui s’élèvent contre la connaissance de Dieu, et nous amenons toute pensée captive à l’obéissance au Christ.</a:t>
            </a:r>
          </a:p>
          <a:p>
            <a:pPr marL="0" indent="0">
              <a:buNone/>
            </a:pPr>
            <a:endParaRPr lang="fr-FR" dirty="0"/>
          </a:p>
          <a:p>
            <a:pPr marL="0" indent="0">
              <a:buNone/>
            </a:pPr>
            <a:r>
              <a:rPr lang="fr-FR" dirty="0"/>
              <a:t>2 Corinthiens 10.3-5</a:t>
            </a:r>
          </a:p>
          <a:p>
            <a:pPr marL="0" indent="0">
              <a:buNone/>
            </a:pPr>
            <a:endParaRPr lang="fr-FR" dirty="0"/>
          </a:p>
        </p:txBody>
      </p:sp>
    </p:spTree>
    <p:extLst>
      <p:ext uri="{BB962C8B-B14F-4D97-AF65-F5344CB8AC3E}">
        <p14:creationId xmlns:p14="http://schemas.microsoft.com/office/powerpoint/2010/main" val="21283725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plein air, arbre, nuage, eau&#10;&#10;Description générée automatiquement">
            <a:extLst>
              <a:ext uri="{FF2B5EF4-FFF2-40B4-BE49-F238E27FC236}">
                <a16:creationId xmlns:a16="http://schemas.microsoft.com/office/drawing/2014/main" id="{8946331A-D253-CFA0-CF09-46C77C4A16A0}"/>
              </a:ext>
            </a:extLst>
          </p:cNvPr>
          <p:cNvPicPr>
            <a:picLocks noChangeAspect="1"/>
          </p:cNvPicPr>
          <p:nvPr/>
        </p:nvPicPr>
        <p:blipFill rotWithShape="1">
          <a:blip r:embed="rId2"/>
          <a:srcRect t="34028" b="14093"/>
          <a:stretch/>
        </p:blipFill>
        <p:spPr>
          <a:xfrm>
            <a:off x="376980" y="2507673"/>
            <a:ext cx="11438039" cy="3962176"/>
          </a:xfrm>
          <a:prstGeom prst="rect">
            <a:avLst/>
          </a:prstGeom>
        </p:spPr>
      </p:pic>
      <p:sp>
        <p:nvSpPr>
          <p:cNvPr id="5" name="ZoneTexte 4">
            <a:extLst>
              <a:ext uri="{FF2B5EF4-FFF2-40B4-BE49-F238E27FC236}">
                <a16:creationId xmlns:a16="http://schemas.microsoft.com/office/drawing/2014/main" id="{E3BE197A-8059-C393-87D6-C9FB7637A147}"/>
              </a:ext>
            </a:extLst>
          </p:cNvPr>
          <p:cNvSpPr txBox="1"/>
          <p:nvPr/>
        </p:nvSpPr>
        <p:spPr>
          <a:xfrm>
            <a:off x="376980" y="69706"/>
            <a:ext cx="11438038" cy="2045303"/>
          </a:xfrm>
          <a:prstGeom prst="rect">
            <a:avLst/>
          </a:prstGeom>
          <a:noFill/>
        </p:spPr>
        <p:txBody>
          <a:bodyPr wrap="square">
            <a:spAutoFit/>
          </a:bodyPr>
          <a:lstStyle/>
          <a:p>
            <a:pPr marL="0" marR="0">
              <a:lnSpc>
                <a:spcPct val="115000"/>
              </a:lnSpc>
              <a:spcBef>
                <a:spcPts val="0"/>
              </a:spcBef>
              <a:spcAft>
                <a:spcPts val="1000"/>
              </a:spcAft>
            </a:pPr>
            <a:r>
              <a:rPr lang="fr-FR" sz="2400" u="none" strike="noStrike" baseline="30000" dirty="0">
                <a:solidFill>
                  <a:schemeClr val="bg1"/>
                </a:solidFill>
                <a:effectLst/>
                <a:latin typeface="Calibri" panose="020F0502020204030204" pitchFamily="34" charset="0"/>
              </a:rPr>
              <a:t>12</a:t>
            </a:r>
            <a:r>
              <a:rPr lang="fr-FR" sz="2400" u="none" strike="noStrike" dirty="0">
                <a:solidFill>
                  <a:schemeClr val="bg1"/>
                </a:solidFill>
                <a:effectLst/>
                <a:latin typeface="Calibri" panose="020F0502020204030204" pitchFamily="34" charset="0"/>
              </a:rPr>
              <a:t> </a:t>
            </a:r>
            <a:r>
              <a:rPr lang="fr-FR" sz="2800" dirty="0">
                <a:solidFill>
                  <a:schemeClr val="bg1"/>
                </a:solidFill>
                <a:effectLst/>
                <a:latin typeface="Calibri" panose="020F0502020204030204" pitchFamily="34" charset="0"/>
              </a:rPr>
              <a:t>avec joie rendez grâces au Père qui vous a rendus capables d’avoir part à l’héritage des saints dans la lumière. </a:t>
            </a:r>
            <a:r>
              <a:rPr lang="fr-FR" sz="2400" u="none" strike="noStrike" baseline="30000" dirty="0">
                <a:solidFill>
                  <a:schemeClr val="bg1"/>
                </a:solidFill>
                <a:effectLst/>
                <a:latin typeface="Calibri" panose="020F0502020204030204" pitchFamily="34" charset="0"/>
              </a:rPr>
              <a:t>13</a:t>
            </a:r>
            <a:r>
              <a:rPr lang="fr-FR" sz="2400" u="none" strike="noStrike" dirty="0">
                <a:solidFill>
                  <a:schemeClr val="bg1"/>
                </a:solidFill>
                <a:effectLst/>
                <a:latin typeface="Calibri" panose="020F0502020204030204" pitchFamily="34" charset="0"/>
              </a:rPr>
              <a:t> </a:t>
            </a:r>
            <a:r>
              <a:rPr lang="fr-FR" sz="2800" dirty="0">
                <a:solidFill>
                  <a:schemeClr val="bg1"/>
                </a:solidFill>
                <a:effectLst/>
                <a:latin typeface="Calibri" panose="020F0502020204030204" pitchFamily="34" charset="0"/>
              </a:rPr>
              <a:t>Il nous a délivrés du pouvoir des ténèbres et nous a transportés dans le royaume de son Fils bien-aimé, </a:t>
            </a:r>
            <a:r>
              <a:rPr lang="fr-FR" sz="2400" u="none" strike="noStrike" baseline="30000" dirty="0">
                <a:solidFill>
                  <a:schemeClr val="bg1"/>
                </a:solidFill>
                <a:effectLst/>
                <a:latin typeface="Calibri" panose="020F0502020204030204" pitchFamily="34" charset="0"/>
              </a:rPr>
              <a:t>14</a:t>
            </a:r>
            <a:r>
              <a:rPr lang="fr-FR" sz="2400" u="none" strike="noStrike" dirty="0">
                <a:solidFill>
                  <a:schemeClr val="bg1"/>
                </a:solidFill>
                <a:effectLst/>
                <a:latin typeface="Calibri" panose="020F0502020204030204" pitchFamily="34" charset="0"/>
              </a:rPr>
              <a:t> </a:t>
            </a:r>
            <a:r>
              <a:rPr lang="fr-FR" sz="2800" dirty="0">
                <a:solidFill>
                  <a:schemeClr val="bg1"/>
                </a:solidFill>
                <a:effectLst/>
                <a:latin typeface="Calibri" panose="020F0502020204030204" pitchFamily="34" charset="0"/>
              </a:rPr>
              <a:t>en qui nous avons la rédemption, le pardon des péchés.</a:t>
            </a:r>
            <a:r>
              <a:rPr lang="fr-FR" sz="2400" dirty="0">
                <a:solidFill>
                  <a:schemeClr val="bg1"/>
                </a:solidFill>
                <a:effectLst/>
                <a:latin typeface="Calibri" panose="020F0502020204030204" pitchFamily="34" charset="0"/>
              </a:rPr>
              <a:t> Colossiens 1.12–14 </a:t>
            </a:r>
          </a:p>
        </p:txBody>
      </p:sp>
    </p:spTree>
    <p:extLst>
      <p:ext uri="{BB962C8B-B14F-4D97-AF65-F5344CB8AC3E}">
        <p14:creationId xmlns:p14="http://schemas.microsoft.com/office/powerpoint/2010/main" val="22499217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F0207E-B57F-078B-CD99-7C3461619AB3}"/>
              </a:ext>
            </a:extLst>
          </p:cNvPr>
          <p:cNvSpPr>
            <a:spLocks noGrp="1"/>
          </p:cNvSpPr>
          <p:nvPr>
            <p:ph type="title"/>
          </p:nvPr>
        </p:nvSpPr>
        <p:spPr/>
        <p:txBody>
          <a:bodyPr/>
          <a:lstStyle/>
          <a:p>
            <a:r>
              <a:rPr lang="fr-FR" dirty="0"/>
              <a:t>Influences: la lutte du chrétien est </a:t>
            </a:r>
            <a:r>
              <a:rPr lang="fr-FR" b="1" i="1" dirty="0">
                <a:solidFill>
                  <a:srgbClr val="FFC000"/>
                </a:solidFill>
              </a:rPr>
              <a:t>défensive</a:t>
            </a:r>
          </a:p>
        </p:txBody>
      </p:sp>
      <p:sp>
        <p:nvSpPr>
          <p:cNvPr id="3" name="Espace réservé du contenu 2">
            <a:extLst>
              <a:ext uri="{FF2B5EF4-FFF2-40B4-BE49-F238E27FC236}">
                <a16:creationId xmlns:a16="http://schemas.microsoft.com/office/drawing/2014/main" id="{3146C8EB-3627-4B4D-F243-98FA75E63779}"/>
              </a:ext>
            </a:extLst>
          </p:cNvPr>
          <p:cNvSpPr>
            <a:spLocks noGrp="1"/>
          </p:cNvSpPr>
          <p:nvPr>
            <p:ph sz="half" idx="1"/>
          </p:nvPr>
        </p:nvSpPr>
        <p:spPr/>
        <p:txBody>
          <a:bodyPr>
            <a:normAutofit fontScale="92500" lnSpcReduction="10000"/>
          </a:bodyPr>
          <a:lstStyle/>
          <a:p>
            <a:r>
              <a:rPr lang="fr-FR" dirty="0"/>
              <a:t>Jacques 4.7</a:t>
            </a:r>
          </a:p>
          <a:p>
            <a:r>
              <a:rPr lang="fr-FR" dirty="0" err="1"/>
              <a:t>Ép</a:t>
            </a:r>
            <a:r>
              <a:rPr lang="fr-FR" dirty="0"/>
              <a:t> 6.10-20</a:t>
            </a:r>
          </a:p>
          <a:p>
            <a:r>
              <a:rPr lang="fr-FR" dirty="0"/>
              <a:t>1 Pi 5.8-9</a:t>
            </a:r>
          </a:p>
        </p:txBody>
      </p:sp>
      <p:sp>
        <p:nvSpPr>
          <p:cNvPr id="4" name="Espace réservé du contenu 3">
            <a:extLst>
              <a:ext uri="{FF2B5EF4-FFF2-40B4-BE49-F238E27FC236}">
                <a16:creationId xmlns:a16="http://schemas.microsoft.com/office/drawing/2014/main" id="{05831BF1-9190-44BC-E3BB-8AF3CEF6C205}"/>
              </a:ext>
            </a:extLst>
          </p:cNvPr>
          <p:cNvSpPr>
            <a:spLocks noGrp="1"/>
          </p:cNvSpPr>
          <p:nvPr>
            <p:ph sz="half" idx="2"/>
          </p:nvPr>
        </p:nvSpPr>
        <p:spPr>
          <a:xfrm>
            <a:off x="3193960" y="1822450"/>
            <a:ext cx="8636358" cy="4351338"/>
          </a:xfrm>
        </p:spPr>
        <p:txBody>
          <a:bodyPr>
            <a:normAutofit fontScale="92500" lnSpcReduction="10000"/>
          </a:bodyPr>
          <a:lstStyle/>
          <a:p>
            <a:pPr marL="0" indent="0">
              <a:buNone/>
            </a:pPr>
            <a:r>
              <a:rPr lang="fr-FR" sz="2400" dirty="0"/>
              <a:t>Graham Cole , </a:t>
            </a:r>
            <a:r>
              <a:rPr lang="fr-FR" sz="2400" i="1" dirty="0"/>
              <a:t>Against the </a:t>
            </a:r>
            <a:r>
              <a:rPr lang="fr-FR" sz="2400" i="1" dirty="0" err="1"/>
              <a:t>Darkness</a:t>
            </a:r>
            <a:endParaRPr lang="fr-FR" sz="2400" dirty="0"/>
          </a:p>
          <a:p>
            <a:pPr marL="514350" lvl="0" indent="-514350">
              <a:buFont typeface="+mj-lt"/>
              <a:buAutoNum type="arabicPeriod"/>
            </a:pPr>
            <a:r>
              <a:rPr lang="fr-FR" sz="2400" dirty="0"/>
              <a:t>Le chrétien doit croire qu’il est impliqué dans une lutte à l’ampleur cosmique (</a:t>
            </a:r>
            <a:r>
              <a:rPr lang="fr-FR" sz="2400" dirty="0" err="1"/>
              <a:t>Ép</a:t>
            </a:r>
            <a:r>
              <a:rPr lang="fr-FR" sz="2400" dirty="0"/>
              <a:t> 6.12)</a:t>
            </a:r>
          </a:p>
          <a:p>
            <a:pPr marL="514350" lvl="0" indent="-514350">
              <a:buFont typeface="+mj-lt"/>
              <a:buAutoNum type="arabicPeriod"/>
            </a:pPr>
            <a:r>
              <a:rPr lang="fr-FR" sz="2400" dirty="0"/>
              <a:t>Le chrétien doit demeurer vigilant, ferme (1 P 5.8)</a:t>
            </a:r>
          </a:p>
          <a:p>
            <a:pPr marL="514350" lvl="0" indent="-514350">
              <a:buFont typeface="+mj-lt"/>
              <a:buAutoNum type="arabicPeriod"/>
            </a:pPr>
            <a:r>
              <a:rPr lang="fr-FR" sz="2400" dirty="0"/>
              <a:t>Le chrétien doit intentionnellement se revêtir de Christ (</a:t>
            </a:r>
            <a:r>
              <a:rPr lang="fr-FR" sz="2400" dirty="0" err="1"/>
              <a:t>Ép</a:t>
            </a:r>
            <a:r>
              <a:rPr lang="fr-FR" sz="2400" dirty="0"/>
              <a:t> 6)</a:t>
            </a:r>
          </a:p>
          <a:p>
            <a:pPr marL="514350" lvl="0" indent="-514350">
              <a:buFont typeface="+mj-lt"/>
              <a:buAutoNum type="arabicPeriod"/>
            </a:pPr>
            <a:r>
              <a:rPr lang="fr-FR" sz="2400" dirty="0"/>
              <a:t>La vigilance se manifestera dans sa vie de prière </a:t>
            </a:r>
          </a:p>
          <a:p>
            <a:pPr marL="514350" lvl="0" indent="-514350">
              <a:buFont typeface="+mj-lt"/>
              <a:buAutoNum type="arabicPeriod"/>
            </a:pPr>
            <a:r>
              <a:rPr lang="fr-FR" sz="2400" dirty="0"/>
              <a:t>L’humilité est une vertu cardinale nécessaire</a:t>
            </a:r>
          </a:p>
          <a:p>
            <a:pPr marL="514350" lvl="0" indent="-514350">
              <a:buFont typeface="+mj-lt"/>
              <a:buAutoNum type="arabicPeriod"/>
            </a:pPr>
            <a:r>
              <a:rPr lang="fr-FR" sz="2400" dirty="0"/>
              <a:t>Le chrétien ne doit pas laisser de place à l’adversaire (</a:t>
            </a:r>
            <a:r>
              <a:rPr lang="fr-FR" sz="2400" dirty="0" err="1"/>
              <a:t>Ép</a:t>
            </a:r>
            <a:r>
              <a:rPr lang="fr-FR" sz="2400" dirty="0"/>
              <a:t> 4.26-27)</a:t>
            </a:r>
          </a:p>
          <a:p>
            <a:pPr marL="514350" lvl="0" indent="-514350">
              <a:buFont typeface="+mj-lt"/>
              <a:buAutoNum type="arabicPeriod"/>
            </a:pPr>
            <a:r>
              <a:rPr lang="fr-FR" sz="2400" dirty="0"/>
              <a:t>La persécution est une opportunité en or pour le diable (1 Th 3.5)</a:t>
            </a:r>
          </a:p>
          <a:p>
            <a:pPr marL="514350" lvl="0" indent="-514350">
              <a:buFont typeface="+mj-lt"/>
              <a:buAutoNum type="arabicPeriod"/>
            </a:pPr>
            <a:r>
              <a:rPr lang="fr-FR" sz="2400" dirty="0"/>
              <a:t>Le refus de pardonner ou l’amertume sont une autre opportunité en or pour que le diable entre (2 Co 2.5-11). </a:t>
            </a:r>
          </a:p>
        </p:txBody>
      </p:sp>
    </p:spTree>
    <p:extLst>
      <p:ext uri="{BB962C8B-B14F-4D97-AF65-F5344CB8AC3E}">
        <p14:creationId xmlns:p14="http://schemas.microsoft.com/office/powerpoint/2010/main" val="416256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57" name="Freeform: Shape 2056">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a:extLst>
              <a:ext uri="{FF2B5EF4-FFF2-40B4-BE49-F238E27FC236}">
                <a16:creationId xmlns:a16="http://schemas.microsoft.com/office/drawing/2014/main" id="{4493D327-0195-FD2F-911C-B70E3B9B21D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16457" y="643466"/>
            <a:ext cx="3701943" cy="5566833"/>
          </a:xfrm>
          <a:prstGeom prst="rect">
            <a:avLst/>
          </a:prstGeom>
          <a:noFill/>
          <a:extLst>
            <a:ext uri="{909E8E84-426E-40DD-AFC4-6F175D3DCCD1}">
              <a14:hiddenFill xmlns:a14="http://schemas.microsoft.com/office/drawing/2010/main">
                <a:solidFill>
                  <a:srgbClr val="FFFFFF"/>
                </a:solidFill>
              </a14:hiddenFill>
            </a:ext>
          </a:extLst>
        </p:spPr>
      </p:pic>
      <p:grpSp>
        <p:nvGrpSpPr>
          <p:cNvPr id="2059" name="Group 2058">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2060"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2061"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8766434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621CD-7754-3BBD-E7CB-413970B95594}"/>
            </a:ext>
          </a:extLst>
        </p:cNvPr>
        <p:cNvGrpSpPr/>
        <p:nvPr/>
      </p:nvGrpSpPr>
      <p:grpSpPr>
        <a:xfrm>
          <a:off x="0" y="0"/>
          <a:ext cx="0" cy="0"/>
          <a:chOff x="0" y="0"/>
          <a:chExt cx="0" cy="0"/>
        </a:xfrm>
      </p:grpSpPr>
      <p:pic>
        <p:nvPicPr>
          <p:cNvPr id="3" name="Image 2" descr="Une image contenant plein air, ciel, lever de soleil, coucher de soleil&#10;&#10;Description générée automatiquement">
            <a:extLst>
              <a:ext uri="{FF2B5EF4-FFF2-40B4-BE49-F238E27FC236}">
                <a16:creationId xmlns:a16="http://schemas.microsoft.com/office/drawing/2014/main" id="{82351D46-C045-C689-EEC6-39C2FF06CB7C}"/>
              </a:ext>
            </a:extLst>
          </p:cNvPr>
          <p:cNvPicPr>
            <a:picLocks noChangeAspect="1"/>
          </p:cNvPicPr>
          <p:nvPr/>
        </p:nvPicPr>
        <p:blipFill>
          <a:blip r:embed="rId2"/>
          <a:srcRect l="6564"/>
          <a:stretch/>
        </p:blipFill>
        <p:spPr>
          <a:xfrm>
            <a:off x="-1" y="0"/>
            <a:ext cx="12192001" cy="6858000"/>
          </a:xfrm>
          <a:prstGeom prst="rect">
            <a:avLst/>
          </a:prstGeom>
        </p:spPr>
      </p:pic>
      <p:sp>
        <p:nvSpPr>
          <p:cNvPr id="4" name="Rectangle 3">
            <a:extLst>
              <a:ext uri="{FF2B5EF4-FFF2-40B4-BE49-F238E27FC236}">
                <a16:creationId xmlns:a16="http://schemas.microsoft.com/office/drawing/2014/main" id="{EE998526-9549-3AEB-FBB6-6A8B2BB14CF2}"/>
              </a:ext>
            </a:extLst>
          </p:cNvPr>
          <p:cNvSpPr/>
          <p:nvPr/>
        </p:nvSpPr>
        <p:spPr>
          <a:xfrm>
            <a:off x="210590" y="193139"/>
            <a:ext cx="3338927" cy="3416320"/>
          </a:xfrm>
          <a:prstGeom prst="rect">
            <a:avLst/>
          </a:prstGeom>
          <a:noFill/>
        </p:spPr>
        <p:txBody>
          <a:bodyPr wrap="none" lIns="91440" tIns="45720" rIns="91440" bIns="45720">
            <a:spAutoFit/>
          </a:bodyPr>
          <a:lstStyle/>
          <a:p>
            <a:pPr algn="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Culpabilité</a:t>
            </a:r>
          </a:p>
          <a:p>
            <a:pPr algn="r"/>
            <a:r>
              <a:rPr lang="fr-FR" sz="5400" b="1" spc="50" dirty="0">
                <a:ln w="9525" cmpd="sng">
                  <a:solidFill>
                    <a:schemeClr val="accent1"/>
                  </a:solidFill>
                  <a:prstDash val="solid"/>
                </a:ln>
                <a:solidFill>
                  <a:srgbClr val="70AD47">
                    <a:tint val="1000"/>
                  </a:srgbClr>
                </a:solidFill>
                <a:effectLst>
                  <a:glow rad="38100">
                    <a:schemeClr val="accent1">
                      <a:alpha val="40000"/>
                    </a:schemeClr>
                  </a:glow>
                </a:effectLst>
              </a:rPr>
              <a:t>Honte</a:t>
            </a:r>
          </a:p>
          <a:p>
            <a:pPr algn="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Peur</a:t>
            </a:r>
          </a:p>
          <a:p>
            <a:pPr algn="r"/>
            <a:r>
              <a:rPr lang="fr-FR" sz="5400" b="1" i="1" spc="50" dirty="0">
                <a:ln w="9525" cmpd="sng">
                  <a:solidFill>
                    <a:schemeClr val="accent1"/>
                  </a:solidFill>
                  <a:prstDash val="solid"/>
                </a:ln>
                <a:solidFill>
                  <a:srgbClr val="70AD47">
                    <a:tint val="1000"/>
                  </a:srgbClr>
                </a:solidFill>
                <a:effectLst>
                  <a:glow rad="38100">
                    <a:schemeClr val="accent1">
                      <a:alpha val="40000"/>
                    </a:schemeClr>
                  </a:glow>
                </a:effectLst>
              </a:rPr>
              <a:t>Douleur</a:t>
            </a:r>
            <a:endParaRPr lang="fr-FR" sz="5400" b="1" i="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Rectangle 4">
            <a:extLst>
              <a:ext uri="{FF2B5EF4-FFF2-40B4-BE49-F238E27FC236}">
                <a16:creationId xmlns:a16="http://schemas.microsoft.com/office/drawing/2014/main" id="{2786A27D-CF71-67A9-A7CB-A2E62C64C0E3}"/>
              </a:ext>
            </a:extLst>
          </p:cNvPr>
          <p:cNvSpPr/>
          <p:nvPr/>
        </p:nvSpPr>
        <p:spPr>
          <a:xfrm>
            <a:off x="3883936" y="193139"/>
            <a:ext cx="3055645" cy="3416320"/>
          </a:xfrm>
          <a:prstGeom prst="rect">
            <a:avLst/>
          </a:prstGeom>
          <a:noFill/>
        </p:spPr>
        <p:txBody>
          <a:bodyPr wrap="none" lIns="91440" tIns="45720" rIns="91440" bIns="45720">
            <a:spAutoFit/>
          </a:bodyPr>
          <a:lstStyle/>
          <a:p>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Justice</a:t>
            </a:r>
          </a:p>
          <a:p>
            <a:r>
              <a:rPr lang="fr-FR" sz="5400" b="1" spc="50" dirty="0">
                <a:ln w="9525" cmpd="sng">
                  <a:solidFill>
                    <a:schemeClr val="accent1"/>
                  </a:solidFill>
                  <a:prstDash val="solid"/>
                </a:ln>
                <a:solidFill>
                  <a:srgbClr val="70AD47">
                    <a:tint val="1000"/>
                  </a:srgbClr>
                </a:solidFill>
                <a:effectLst>
                  <a:glow rad="38100">
                    <a:schemeClr val="accent1">
                      <a:alpha val="40000"/>
                    </a:schemeClr>
                  </a:glow>
                </a:effectLst>
              </a:rPr>
              <a:t>Honneur</a:t>
            </a:r>
          </a:p>
          <a:p>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Puissance</a:t>
            </a:r>
          </a:p>
          <a:p>
            <a:r>
              <a:rPr lang="fr-FR" sz="5400" b="1" i="1" spc="50" dirty="0">
                <a:ln w="9525" cmpd="sng">
                  <a:solidFill>
                    <a:schemeClr val="accent1"/>
                  </a:solidFill>
                  <a:prstDash val="solid"/>
                </a:ln>
                <a:solidFill>
                  <a:srgbClr val="70AD47">
                    <a:tint val="1000"/>
                  </a:srgbClr>
                </a:solidFill>
                <a:effectLst>
                  <a:glow rad="38100">
                    <a:schemeClr val="accent1">
                      <a:alpha val="40000"/>
                    </a:schemeClr>
                  </a:glow>
                </a:effectLst>
              </a:rPr>
              <a:t>Plaisir</a:t>
            </a:r>
            <a:endParaRPr lang="fr-FR" sz="5400" b="1" i="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Forme libre 1">
            <a:extLst>
              <a:ext uri="{FF2B5EF4-FFF2-40B4-BE49-F238E27FC236}">
                <a16:creationId xmlns:a16="http://schemas.microsoft.com/office/drawing/2014/main" id="{CF7972B9-1529-B441-EEC1-26F42F5A0427}"/>
              </a:ext>
            </a:extLst>
          </p:cNvPr>
          <p:cNvSpPr/>
          <p:nvPr/>
        </p:nvSpPr>
        <p:spPr>
          <a:xfrm>
            <a:off x="210590" y="2612849"/>
            <a:ext cx="7037629" cy="216076"/>
          </a:xfrm>
          <a:custGeom>
            <a:avLst/>
            <a:gdLst>
              <a:gd name="connsiteX0" fmla="*/ 0 w 5992238"/>
              <a:gd name="connsiteY0" fmla="*/ 0 h 214009"/>
              <a:gd name="connsiteX1" fmla="*/ 1011676 w 5992238"/>
              <a:gd name="connsiteY1" fmla="*/ 38911 h 214009"/>
              <a:gd name="connsiteX2" fmla="*/ 1206229 w 5992238"/>
              <a:gd name="connsiteY2" fmla="*/ 97277 h 214009"/>
              <a:gd name="connsiteX3" fmla="*/ 1400783 w 5992238"/>
              <a:gd name="connsiteY3" fmla="*/ 136188 h 214009"/>
              <a:gd name="connsiteX4" fmla="*/ 1498059 w 5992238"/>
              <a:gd name="connsiteY4" fmla="*/ 155643 h 214009"/>
              <a:gd name="connsiteX5" fmla="*/ 1556425 w 5992238"/>
              <a:gd name="connsiteY5" fmla="*/ 175098 h 214009"/>
              <a:gd name="connsiteX6" fmla="*/ 1945531 w 5992238"/>
              <a:gd name="connsiteY6" fmla="*/ 214009 h 214009"/>
              <a:gd name="connsiteX7" fmla="*/ 2821021 w 5992238"/>
              <a:gd name="connsiteY7" fmla="*/ 194554 h 214009"/>
              <a:gd name="connsiteX8" fmla="*/ 3385225 w 5992238"/>
              <a:gd name="connsiteY8" fmla="*/ 155643 h 214009"/>
              <a:gd name="connsiteX9" fmla="*/ 3852153 w 5992238"/>
              <a:gd name="connsiteY9" fmla="*/ 136188 h 214009"/>
              <a:gd name="connsiteX10" fmla="*/ 4085617 w 5992238"/>
              <a:gd name="connsiteY10" fmla="*/ 97277 h 214009"/>
              <a:gd name="connsiteX11" fmla="*/ 4182893 w 5992238"/>
              <a:gd name="connsiteY11" fmla="*/ 77822 h 214009"/>
              <a:gd name="connsiteX12" fmla="*/ 4416357 w 5992238"/>
              <a:gd name="connsiteY12" fmla="*/ 58366 h 214009"/>
              <a:gd name="connsiteX13" fmla="*/ 5038927 w 5992238"/>
              <a:gd name="connsiteY13" fmla="*/ 77822 h 214009"/>
              <a:gd name="connsiteX14" fmla="*/ 5330757 w 5992238"/>
              <a:gd name="connsiteY14" fmla="*/ 136188 h 214009"/>
              <a:gd name="connsiteX15" fmla="*/ 5408578 w 5992238"/>
              <a:gd name="connsiteY15" fmla="*/ 155643 h 214009"/>
              <a:gd name="connsiteX16" fmla="*/ 5525310 w 5992238"/>
              <a:gd name="connsiteY16" fmla="*/ 194554 h 214009"/>
              <a:gd name="connsiteX17" fmla="*/ 5583676 w 5992238"/>
              <a:gd name="connsiteY17" fmla="*/ 214009 h 214009"/>
              <a:gd name="connsiteX18" fmla="*/ 5992238 w 5992238"/>
              <a:gd name="connsiteY18" fmla="*/ 214009 h 214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992238" h="214009">
                <a:moveTo>
                  <a:pt x="0" y="0"/>
                </a:moveTo>
                <a:cubicBezTo>
                  <a:pt x="451527" y="64506"/>
                  <a:pt x="-77534" y="-5546"/>
                  <a:pt x="1011676" y="38911"/>
                </a:cubicBezTo>
                <a:cubicBezTo>
                  <a:pt x="1056484" y="40740"/>
                  <a:pt x="1175808" y="92207"/>
                  <a:pt x="1206229" y="97277"/>
                </a:cubicBezTo>
                <a:cubicBezTo>
                  <a:pt x="1434976" y="135401"/>
                  <a:pt x="1226641" y="97490"/>
                  <a:pt x="1400783" y="136188"/>
                </a:cubicBezTo>
                <a:cubicBezTo>
                  <a:pt x="1433063" y="143361"/>
                  <a:pt x="1465979" y="147623"/>
                  <a:pt x="1498059" y="155643"/>
                </a:cubicBezTo>
                <a:cubicBezTo>
                  <a:pt x="1517954" y="160617"/>
                  <a:pt x="1536406" y="170649"/>
                  <a:pt x="1556425" y="175098"/>
                </a:cubicBezTo>
                <a:cubicBezTo>
                  <a:pt x="1686863" y="204084"/>
                  <a:pt x="1809356" y="204282"/>
                  <a:pt x="1945531" y="214009"/>
                </a:cubicBezTo>
                <a:lnTo>
                  <a:pt x="2821021" y="194554"/>
                </a:lnTo>
                <a:cubicBezTo>
                  <a:pt x="3009381" y="186918"/>
                  <a:pt x="3196874" y="163491"/>
                  <a:pt x="3385225" y="155643"/>
                </a:cubicBezTo>
                <a:lnTo>
                  <a:pt x="3852153" y="136188"/>
                </a:lnTo>
                <a:cubicBezTo>
                  <a:pt x="3929974" y="123218"/>
                  <a:pt x="4008254" y="112749"/>
                  <a:pt x="4085617" y="97277"/>
                </a:cubicBezTo>
                <a:cubicBezTo>
                  <a:pt x="4118042" y="90792"/>
                  <a:pt x="4150052" y="81686"/>
                  <a:pt x="4182893" y="77822"/>
                </a:cubicBezTo>
                <a:cubicBezTo>
                  <a:pt x="4260449" y="68698"/>
                  <a:pt x="4338536" y="64851"/>
                  <a:pt x="4416357" y="58366"/>
                </a:cubicBezTo>
                <a:cubicBezTo>
                  <a:pt x="4623880" y="64851"/>
                  <a:pt x="4831575" y="67188"/>
                  <a:pt x="5038927" y="77822"/>
                </a:cubicBezTo>
                <a:cubicBezTo>
                  <a:pt x="5140902" y="83052"/>
                  <a:pt x="5232263" y="111564"/>
                  <a:pt x="5330757" y="136188"/>
                </a:cubicBezTo>
                <a:cubicBezTo>
                  <a:pt x="5356697" y="142673"/>
                  <a:pt x="5383211" y="147187"/>
                  <a:pt x="5408578" y="155643"/>
                </a:cubicBezTo>
                <a:lnTo>
                  <a:pt x="5525310" y="194554"/>
                </a:lnTo>
                <a:cubicBezTo>
                  <a:pt x="5544765" y="201039"/>
                  <a:pt x="5563168" y="214009"/>
                  <a:pt x="5583676" y="214009"/>
                </a:cubicBezTo>
                <a:lnTo>
                  <a:pt x="5992238" y="214009"/>
                </a:lnTo>
              </a:path>
            </a:pathLst>
          </a:custGeom>
          <a:noFill/>
          <a:ln w="1016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125208E-A7F6-C31E-0453-1827C9131045}"/>
              </a:ext>
            </a:extLst>
          </p:cNvPr>
          <p:cNvSpPr/>
          <p:nvPr/>
        </p:nvSpPr>
        <p:spPr>
          <a:xfrm>
            <a:off x="210590" y="5741531"/>
            <a:ext cx="11650485" cy="923330"/>
          </a:xfrm>
          <a:prstGeom prst="rect">
            <a:avLst/>
          </a:prstGeom>
          <a:noFill/>
        </p:spPr>
        <p:txBody>
          <a:bodyPr wrap="square" lIns="91440" tIns="45720" rIns="91440" bIns="45720">
            <a:spAutoFit/>
          </a:bodyPr>
          <a:lstStyle/>
          <a:p>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Les axes de conscience</a:t>
            </a:r>
            <a:endParaRPr lang="fr-FR" sz="5400" b="1" i="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81898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01A2F-BF18-2F0A-5B69-29416B28B6E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5A4537F-8A3F-4FEA-3D8F-B6F985D071BB}"/>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29183027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4FC94-65EE-395D-619C-3FA58DFB92E9}"/>
            </a:ext>
          </a:extLst>
        </p:cNvPr>
        <p:cNvGrpSpPr/>
        <p:nvPr/>
      </p:nvGrpSpPr>
      <p:grpSpPr>
        <a:xfrm>
          <a:off x="0" y="0"/>
          <a:ext cx="0" cy="0"/>
          <a:chOff x="0" y="0"/>
          <a:chExt cx="0" cy="0"/>
        </a:xfrm>
      </p:grpSpPr>
      <p:pic>
        <p:nvPicPr>
          <p:cNvPr id="6" name="Espace réservé du contenu 5" descr="Une image contenant vase, plante d’intérieur, pot de fleurs, Plats et corbeilles&#10;&#10;Description générée automatiquement">
            <a:extLst>
              <a:ext uri="{FF2B5EF4-FFF2-40B4-BE49-F238E27FC236}">
                <a16:creationId xmlns:a16="http://schemas.microsoft.com/office/drawing/2014/main" id="{508F6A05-7A2D-0C4C-F9EE-4AC65A80F65C}"/>
              </a:ext>
            </a:extLst>
          </p:cNvPr>
          <p:cNvPicPr>
            <a:picLocks noGrp="1" noChangeAspect="1"/>
          </p:cNvPicPr>
          <p:nvPr>
            <p:ph sz="half" idx="2"/>
          </p:nvPr>
        </p:nvPicPr>
        <p:blipFill rotWithShape="1">
          <a:blip r:embed="rId2">
            <a:alphaModFix amt="59000"/>
          </a:blip>
          <a:srcRect t="9350" b="6019"/>
          <a:stretch/>
        </p:blipFill>
        <p:spPr>
          <a:xfrm>
            <a:off x="20" y="-7624"/>
            <a:ext cx="12191981" cy="6887365"/>
          </a:xfrm>
          <a:prstGeom prst="rect">
            <a:avLst/>
          </a:prstGeom>
        </p:spPr>
      </p:pic>
      <p:sp>
        <p:nvSpPr>
          <p:cNvPr id="7" name="Rectangle 6">
            <a:extLst>
              <a:ext uri="{FF2B5EF4-FFF2-40B4-BE49-F238E27FC236}">
                <a16:creationId xmlns:a16="http://schemas.microsoft.com/office/drawing/2014/main" id="{3F210EBC-8091-9B1D-12F7-95A5216EFA6F}"/>
              </a:ext>
            </a:extLst>
          </p:cNvPr>
          <p:cNvSpPr/>
          <p:nvPr/>
        </p:nvSpPr>
        <p:spPr>
          <a:xfrm>
            <a:off x="8568552" y="4129929"/>
            <a:ext cx="2579104" cy="923330"/>
          </a:xfrm>
          <a:prstGeom prst="rect">
            <a:avLst/>
          </a:prstGeom>
          <a:noFill/>
        </p:spPr>
        <p:txBody>
          <a:bodyPr wrap="none" lIns="91440" tIns="45720" rIns="91440" bIns="45720">
            <a:spAutoFit/>
          </a:bodyPr>
          <a:lstStyle/>
          <a:p>
            <a:pPr algn="ctr"/>
            <a:r>
              <a:rPr lang="fr-FR" sz="5400" b="0" i="1" cap="none" spc="0" dirty="0">
                <a:ln w="0"/>
                <a:solidFill>
                  <a:schemeClr val="tx1"/>
                </a:solidFill>
                <a:effectLst>
                  <a:outerShdw blurRad="38100" dist="19050" dir="2700000" algn="tl" rotWithShape="0">
                    <a:schemeClr val="dk1">
                      <a:alpha val="40000"/>
                    </a:schemeClr>
                  </a:outerShdw>
                </a:effectLst>
              </a:rPr>
              <a:t>Pause </a:t>
            </a:r>
            <a:r>
              <a:rPr lang="fr-FR" sz="5400" b="0" i="1" cap="none" spc="0" dirty="0">
                <a:ln w="0"/>
                <a:solidFill>
                  <a:schemeClr val="tx1"/>
                </a:solidFill>
                <a:effectLst>
                  <a:outerShdw blurRad="38100" dist="19050" dir="2700000" algn="tl" rotWithShape="0">
                    <a:schemeClr val="dk1">
                      <a:alpha val="40000"/>
                    </a:schemeClr>
                  </a:outerShdw>
                </a:effectLst>
                <a:sym typeface="Wingdings" pitchFamily="2" charset="2"/>
              </a:rPr>
              <a:t></a:t>
            </a:r>
            <a:endParaRPr lang="fr-FR" sz="5400" b="0" i="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897971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426114E-DBE4-754C-B1E5-48856E65BC1C}"/>
              </a:ext>
            </a:extLst>
          </p:cNvPr>
          <p:cNvSpPr>
            <a:spLocks noGrp="1"/>
          </p:cNvSpPr>
          <p:nvPr>
            <p:ph type="title"/>
          </p:nvPr>
        </p:nvSpPr>
        <p:spPr/>
        <p:txBody>
          <a:bodyPr/>
          <a:lstStyle/>
          <a:p>
            <a:r>
              <a:rPr lang="fr-FR" dirty="0"/>
              <a:t>La délivrance apostolique, </a:t>
            </a:r>
            <a:r>
              <a:rPr lang="fr-FR" i="1" dirty="0" err="1"/>
              <a:t>ekbalistique</a:t>
            </a:r>
            <a:r>
              <a:rPr lang="fr-FR" dirty="0"/>
              <a:t> (!)</a:t>
            </a:r>
          </a:p>
        </p:txBody>
      </p:sp>
      <p:sp>
        <p:nvSpPr>
          <p:cNvPr id="4" name="Espace réservé du contenu 3">
            <a:extLst>
              <a:ext uri="{FF2B5EF4-FFF2-40B4-BE49-F238E27FC236}">
                <a16:creationId xmlns:a16="http://schemas.microsoft.com/office/drawing/2014/main" id="{22A0503E-6ADB-2E4C-940C-A16A75A7434A}"/>
              </a:ext>
            </a:extLst>
          </p:cNvPr>
          <p:cNvSpPr>
            <a:spLocks noGrp="1"/>
          </p:cNvSpPr>
          <p:nvPr>
            <p:ph idx="1"/>
          </p:nvPr>
        </p:nvSpPr>
        <p:spPr/>
        <p:txBody>
          <a:bodyPr/>
          <a:lstStyle/>
          <a:p>
            <a:r>
              <a:rPr lang="fr-FR" dirty="0"/>
              <a:t>Matthieu 10.1 : « Puis Jésus appela ses douze disciples et leur donna le pouvoir de chasser les esprits impurs et de guérir toute maladie et toute infirmité. »</a:t>
            </a:r>
          </a:p>
          <a:p>
            <a:r>
              <a:rPr lang="fr-FR" dirty="0"/>
              <a:t>Marc 16.17 « Voici les signes qui accompagneront ceux qui auront cru : En mon nom, </a:t>
            </a:r>
            <a:r>
              <a:rPr lang="fr-FR" i="1" dirty="0"/>
              <a:t>ils chasseront les démons</a:t>
            </a:r>
            <a:r>
              <a:rPr lang="fr-FR" dirty="0"/>
              <a:t> ; ils parleront de nouvelles langues »</a:t>
            </a:r>
          </a:p>
          <a:p>
            <a:endParaRPr lang="fr-FR" dirty="0"/>
          </a:p>
          <a:p>
            <a:endParaRPr lang="fr-FR" dirty="0"/>
          </a:p>
        </p:txBody>
      </p:sp>
    </p:spTree>
    <p:extLst>
      <p:ext uri="{BB962C8B-B14F-4D97-AF65-F5344CB8AC3E}">
        <p14:creationId xmlns:p14="http://schemas.microsoft.com/office/powerpoint/2010/main" val="30902715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D61E990A-828A-3AD2-CB45-4D11CD0951CC}"/>
              </a:ext>
            </a:extLst>
          </p:cNvPr>
          <p:cNvSpPr txBox="1"/>
          <p:nvPr/>
        </p:nvSpPr>
        <p:spPr>
          <a:xfrm>
            <a:off x="6096000" y="197346"/>
            <a:ext cx="5812716" cy="6370975"/>
          </a:xfrm>
          <a:prstGeom prst="rect">
            <a:avLst/>
          </a:prstGeom>
          <a:noFill/>
        </p:spPr>
        <p:txBody>
          <a:bodyPr wrap="square" rtlCol="0">
            <a:spAutoFit/>
          </a:bodyPr>
          <a:lstStyle/>
          <a:p>
            <a:r>
              <a:rPr lang="fr-FR" sz="2400" baseline="30000" dirty="0">
                <a:solidFill>
                  <a:schemeClr val="bg1"/>
                </a:solidFill>
                <a:effectLst/>
                <a:latin typeface="Calibri" panose="020F0502020204030204" pitchFamily="34" charset="0"/>
                <a:ea typeface="Calibri" panose="020F0502020204030204" pitchFamily="34" charset="0"/>
              </a:rPr>
              <a:t>15</a:t>
            </a:r>
            <a:r>
              <a:rPr lang="fr-FR" sz="2400" dirty="0">
                <a:solidFill>
                  <a:schemeClr val="bg1"/>
                </a:solidFill>
                <a:effectLst/>
                <a:latin typeface="Calibri" panose="020F0502020204030204" pitchFamily="34" charset="0"/>
                <a:ea typeface="Calibri" panose="020F0502020204030204" pitchFamily="34" charset="0"/>
              </a:rPr>
              <a:t>Puis il leur dit : Allez dans le monde entier et prêchez la bonne nouvelle à toute la création. </a:t>
            </a:r>
            <a:r>
              <a:rPr lang="fr-FR" sz="2400" baseline="30000" dirty="0">
                <a:solidFill>
                  <a:schemeClr val="bg1"/>
                </a:solidFill>
                <a:effectLst/>
                <a:latin typeface="Calibri" panose="020F0502020204030204" pitchFamily="34" charset="0"/>
                <a:ea typeface="Calibri" panose="020F0502020204030204" pitchFamily="34" charset="0"/>
              </a:rPr>
              <a:t>16</a:t>
            </a:r>
            <a:r>
              <a:rPr lang="fr-FR" sz="2400" dirty="0">
                <a:solidFill>
                  <a:schemeClr val="bg1"/>
                </a:solidFill>
                <a:effectLst/>
                <a:latin typeface="Calibri" panose="020F0502020204030204" pitchFamily="34" charset="0"/>
                <a:ea typeface="Calibri" panose="020F0502020204030204" pitchFamily="34" charset="0"/>
              </a:rPr>
              <a:t>Celui qui croira et qui sera baptisé sera sauvé, mais celui qui ne croira pas sera condamné. </a:t>
            </a:r>
            <a:r>
              <a:rPr lang="fr-FR" sz="2400" baseline="30000" dirty="0">
                <a:solidFill>
                  <a:schemeClr val="bg1"/>
                </a:solidFill>
                <a:effectLst/>
                <a:latin typeface="Calibri" panose="020F0502020204030204" pitchFamily="34" charset="0"/>
                <a:ea typeface="Calibri" panose="020F0502020204030204" pitchFamily="34" charset="0"/>
              </a:rPr>
              <a:t>17</a:t>
            </a:r>
            <a:r>
              <a:rPr lang="fr-FR" sz="2400" dirty="0">
                <a:solidFill>
                  <a:schemeClr val="bg1"/>
                </a:solidFill>
                <a:effectLst/>
                <a:latin typeface="Calibri" panose="020F0502020204030204" pitchFamily="34" charset="0"/>
                <a:ea typeface="Calibri" panose="020F0502020204030204" pitchFamily="34" charset="0"/>
              </a:rPr>
              <a:t>Voici les signes qui accompagneront ceux qui auront cru : </a:t>
            </a:r>
            <a:r>
              <a:rPr lang="fr-FR" sz="2400" b="1" dirty="0">
                <a:solidFill>
                  <a:srgbClr val="FFFF00"/>
                </a:solidFill>
                <a:effectLst/>
                <a:latin typeface="Calibri" panose="020F0502020204030204" pitchFamily="34" charset="0"/>
                <a:ea typeface="Calibri" panose="020F0502020204030204" pitchFamily="34" charset="0"/>
              </a:rPr>
              <a:t>En mon nom, ils chasseront les démons </a:t>
            </a:r>
            <a:r>
              <a:rPr lang="fr-FR" sz="2400" dirty="0">
                <a:solidFill>
                  <a:schemeClr val="bg1"/>
                </a:solidFill>
                <a:effectLst/>
                <a:latin typeface="Calibri" panose="020F0502020204030204" pitchFamily="34" charset="0"/>
                <a:ea typeface="Calibri" panose="020F0502020204030204" pitchFamily="34" charset="0"/>
              </a:rPr>
              <a:t>; ils parleront de nouvelles langues ; </a:t>
            </a:r>
            <a:r>
              <a:rPr lang="fr-FR" sz="2400" baseline="30000" dirty="0">
                <a:solidFill>
                  <a:schemeClr val="bg1"/>
                </a:solidFill>
                <a:effectLst/>
                <a:latin typeface="Calibri" panose="020F0502020204030204" pitchFamily="34" charset="0"/>
                <a:ea typeface="Calibri" panose="020F0502020204030204" pitchFamily="34" charset="0"/>
              </a:rPr>
              <a:t>18</a:t>
            </a:r>
            <a:r>
              <a:rPr lang="fr-FR" sz="2400" dirty="0">
                <a:solidFill>
                  <a:schemeClr val="bg1"/>
                </a:solidFill>
                <a:effectLst/>
                <a:latin typeface="Calibri" panose="020F0502020204030204" pitchFamily="34" charset="0"/>
                <a:ea typeface="Calibri" panose="020F0502020204030204" pitchFamily="34" charset="0"/>
              </a:rPr>
              <a:t>ils saisiront des serpents ; s’ils boivent quelque breuvage mortel, il ne leur fera point de mal ; ils imposeront les mains aux malades et ceux-ci seront guéris. </a:t>
            </a:r>
            <a:r>
              <a:rPr lang="fr-FR" sz="2400" baseline="30000" dirty="0">
                <a:solidFill>
                  <a:schemeClr val="bg1"/>
                </a:solidFill>
                <a:effectLst/>
                <a:latin typeface="Calibri" panose="020F0502020204030204" pitchFamily="34" charset="0"/>
                <a:ea typeface="Calibri" panose="020F0502020204030204" pitchFamily="34" charset="0"/>
              </a:rPr>
              <a:t>19</a:t>
            </a:r>
            <a:r>
              <a:rPr lang="fr-FR" sz="2400" dirty="0">
                <a:solidFill>
                  <a:schemeClr val="bg1"/>
                </a:solidFill>
                <a:effectLst/>
                <a:latin typeface="Calibri" panose="020F0502020204030204" pitchFamily="34" charset="0"/>
                <a:ea typeface="Calibri" panose="020F0502020204030204" pitchFamily="34" charset="0"/>
              </a:rPr>
              <a:t>Le Seigneur, après leur avoir parlé, « fut enlevé au ciel et il s’assit à la droite de Dieu ». </a:t>
            </a:r>
            <a:r>
              <a:rPr lang="fr-FR" sz="2400" baseline="30000" dirty="0">
                <a:solidFill>
                  <a:schemeClr val="bg1"/>
                </a:solidFill>
                <a:effectLst/>
                <a:latin typeface="Calibri" panose="020F0502020204030204" pitchFamily="34" charset="0"/>
                <a:ea typeface="Calibri" panose="020F0502020204030204" pitchFamily="34" charset="0"/>
              </a:rPr>
              <a:t>20</a:t>
            </a:r>
            <a:r>
              <a:rPr lang="fr-FR" sz="2400" dirty="0">
                <a:solidFill>
                  <a:schemeClr val="bg1"/>
                </a:solidFill>
                <a:effectLst/>
                <a:latin typeface="Calibri" panose="020F0502020204030204" pitchFamily="34" charset="0"/>
                <a:ea typeface="Calibri" panose="020F0502020204030204" pitchFamily="34" charset="0"/>
              </a:rPr>
              <a:t>Et ils s’en allèrent prêcher partout. Le Seigneur travaillait avec eux et confirmait la parole par les signes qui l’accompagnaient. </a:t>
            </a:r>
          </a:p>
        </p:txBody>
      </p:sp>
    </p:spTree>
    <p:extLst>
      <p:ext uri="{BB962C8B-B14F-4D97-AF65-F5344CB8AC3E}">
        <p14:creationId xmlns:p14="http://schemas.microsoft.com/office/powerpoint/2010/main" val="15865338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D61E990A-828A-3AD2-CB45-4D11CD0951CC}"/>
              </a:ext>
            </a:extLst>
          </p:cNvPr>
          <p:cNvSpPr txBox="1"/>
          <p:nvPr/>
        </p:nvSpPr>
        <p:spPr>
          <a:xfrm>
            <a:off x="6096000" y="197346"/>
            <a:ext cx="5812716" cy="6370975"/>
          </a:xfrm>
          <a:prstGeom prst="rect">
            <a:avLst/>
          </a:prstGeom>
          <a:noFill/>
        </p:spPr>
        <p:txBody>
          <a:bodyPr wrap="square" rtlCol="0">
            <a:spAutoFit/>
          </a:bodyPr>
          <a:lstStyle/>
          <a:p>
            <a:r>
              <a:rPr lang="fr-FR" sz="2400" baseline="30000" dirty="0">
                <a:solidFill>
                  <a:schemeClr val="bg1"/>
                </a:solidFill>
                <a:effectLst/>
                <a:ea typeface="Calibri" panose="020F0502020204030204" pitchFamily="34" charset="0"/>
              </a:rPr>
              <a:t>15</a:t>
            </a:r>
            <a:r>
              <a:rPr lang="fr-FR" sz="2400" dirty="0">
                <a:solidFill>
                  <a:schemeClr val="bg1"/>
                </a:solidFill>
                <a:effectLst/>
                <a:ea typeface="Calibri" panose="020F0502020204030204" pitchFamily="34" charset="0"/>
              </a:rPr>
              <a:t>Puis il leur dit : Allez dans le monde entier et prêchez la bonne nouvelle à toute la création. </a:t>
            </a:r>
            <a:r>
              <a:rPr lang="fr-FR" sz="2400" baseline="30000" dirty="0">
                <a:solidFill>
                  <a:schemeClr val="bg1"/>
                </a:solidFill>
                <a:effectLst/>
                <a:ea typeface="Calibri" panose="020F0502020204030204" pitchFamily="34" charset="0"/>
              </a:rPr>
              <a:t>16</a:t>
            </a:r>
            <a:r>
              <a:rPr lang="fr-FR" sz="2400" dirty="0">
                <a:solidFill>
                  <a:schemeClr val="bg1"/>
                </a:solidFill>
                <a:effectLst/>
                <a:ea typeface="Calibri" panose="020F0502020204030204" pitchFamily="34" charset="0"/>
              </a:rPr>
              <a:t>Celui qui croira et qui sera baptisé sera sauvé, mais celui qui ne croira pas sera condamné. </a:t>
            </a:r>
            <a:r>
              <a:rPr lang="fr-FR" sz="2400" baseline="30000" dirty="0">
                <a:solidFill>
                  <a:schemeClr val="bg1">
                    <a:lumMod val="50000"/>
                  </a:schemeClr>
                </a:solidFill>
                <a:effectLst/>
                <a:ea typeface="Calibri" panose="020F0502020204030204" pitchFamily="34" charset="0"/>
              </a:rPr>
              <a:t>17</a:t>
            </a:r>
            <a:r>
              <a:rPr lang="fr-FR" sz="2400" dirty="0">
                <a:solidFill>
                  <a:schemeClr val="bg1">
                    <a:lumMod val="50000"/>
                  </a:schemeClr>
                </a:solidFill>
                <a:effectLst/>
                <a:ea typeface="Calibri" panose="020F0502020204030204" pitchFamily="34" charset="0"/>
              </a:rPr>
              <a:t>Voici les signes qui accompagneront ceux qui auront cru : En mon nom, ils chasseront les démons ; ils parleront de nouvelles langues ; </a:t>
            </a:r>
            <a:r>
              <a:rPr lang="fr-FR" sz="2400" baseline="30000" dirty="0">
                <a:solidFill>
                  <a:schemeClr val="bg1">
                    <a:lumMod val="50000"/>
                  </a:schemeClr>
                </a:solidFill>
                <a:effectLst/>
                <a:ea typeface="Calibri" panose="020F0502020204030204" pitchFamily="34" charset="0"/>
              </a:rPr>
              <a:t>18</a:t>
            </a:r>
            <a:r>
              <a:rPr lang="fr-FR" sz="2400" dirty="0">
                <a:solidFill>
                  <a:schemeClr val="bg1">
                    <a:lumMod val="50000"/>
                  </a:schemeClr>
                </a:solidFill>
                <a:effectLst/>
                <a:ea typeface="Calibri" panose="020F0502020204030204" pitchFamily="34" charset="0"/>
              </a:rPr>
              <a:t>ils saisiront des serpents ; s’ils boivent quelque breuvage mortel, il ne leur fera point de mal ; ils imposeront les mains aux malades et ceux-ci seront guéris. </a:t>
            </a:r>
            <a:r>
              <a:rPr lang="fr-FR" sz="2400" baseline="30000" dirty="0">
                <a:solidFill>
                  <a:schemeClr val="bg1">
                    <a:lumMod val="50000"/>
                  </a:schemeClr>
                </a:solidFill>
                <a:effectLst/>
                <a:ea typeface="Calibri" panose="020F0502020204030204" pitchFamily="34" charset="0"/>
              </a:rPr>
              <a:t>19</a:t>
            </a:r>
            <a:r>
              <a:rPr lang="fr-FR" sz="2400" dirty="0">
                <a:solidFill>
                  <a:schemeClr val="bg1">
                    <a:lumMod val="50000"/>
                  </a:schemeClr>
                </a:solidFill>
                <a:effectLst/>
                <a:ea typeface="Calibri" panose="020F0502020204030204" pitchFamily="34" charset="0"/>
              </a:rPr>
              <a:t>Le Seigneur, après leur avoir parlé, « fut enlevé au ciel et il s’assit à la droite de Dieu ». </a:t>
            </a:r>
            <a:r>
              <a:rPr lang="fr-FR" sz="2400" baseline="30000" dirty="0">
                <a:solidFill>
                  <a:schemeClr val="bg1">
                    <a:lumMod val="50000"/>
                  </a:schemeClr>
                </a:solidFill>
                <a:effectLst/>
                <a:ea typeface="Calibri" panose="020F0502020204030204" pitchFamily="34" charset="0"/>
              </a:rPr>
              <a:t>20</a:t>
            </a:r>
            <a:r>
              <a:rPr lang="fr-FR" sz="2400" dirty="0">
                <a:solidFill>
                  <a:schemeClr val="bg1">
                    <a:lumMod val="50000"/>
                  </a:schemeClr>
                </a:solidFill>
                <a:effectLst/>
                <a:ea typeface="Calibri" panose="020F0502020204030204" pitchFamily="34" charset="0"/>
              </a:rPr>
              <a:t>Et ils s’en allèrent prêcher partout. Le Seigneur travaillait avec eux et confirmait la parole par les signes qui l’accompagnaient. </a:t>
            </a:r>
          </a:p>
        </p:txBody>
      </p:sp>
      <p:sp>
        <p:nvSpPr>
          <p:cNvPr id="2" name="Rectangle 1">
            <a:extLst>
              <a:ext uri="{FF2B5EF4-FFF2-40B4-BE49-F238E27FC236}">
                <a16:creationId xmlns:a16="http://schemas.microsoft.com/office/drawing/2014/main" id="{9D000772-D6C0-B3E2-437F-7B17C4A83ED3}"/>
              </a:ext>
            </a:extLst>
          </p:cNvPr>
          <p:cNvSpPr/>
          <p:nvPr/>
        </p:nvSpPr>
        <p:spPr>
          <a:xfrm>
            <a:off x="283284" y="197346"/>
            <a:ext cx="5684569" cy="1200329"/>
          </a:xfrm>
          <a:prstGeom prst="rect">
            <a:avLst/>
          </a:prstGeom>
          <a:noFill/>
        </p:spPr>
        <p:txBody>
          <a:bodyPr wrap="none" lIns="91440" tIns="45720" rIns="91440" bIns="45720">
            <a:spAutoFit/>
          </a:bodyPr>
          <a:lstStyle/>
          <a:p>
            <a:r>
              <a:rPr lang="fr-FR" sz="3600" b="1" kern="0" dirty="0">
                <a:solidFill>
                  <a:schemeClr val="accent4">
                    <a:lumMod val="40000"/>
                    <a:lumOff val="60000"/>
                  </a:schemeClr>
                </a:solidFill>
                <a:effectLst/>
                <a:ea typeface="Times New Roman" panose="02020603050405020304" pitchFamily="18" charset="0"/>
                <a:cs typeface="Times New Roman" panose="02020603050405020304" pitchFamily="18" charset="0"/>
              </a:rPr>
              <a:t>Proclamer la bonne nouvelle</a:t>
            </a:r>
          </a:p>
          <a:p>
            <a:endParaRPr lang="fr-FR" sz="3600" b="1" kern="0" dirty="0">
              <a:solidFill>
                <a:schemeClr val="accent4">
                  <a:lumMod val="40000"/>
                  <a:lumOff val="60000"/>
                </a:schemeClr>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95618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D61E990A-828A-3AD2-CB45-4D11CD0951CC}"/>
              </a:ext>
            </a:extLst>
          </p:cNvPr>
          <p:cNvSpPr txBox="1"/>
          <p:nvPr/>
        </p:nvSpPr>
        <p:spPr>
          <a:xfrm>
            <a:off x="6096000" y="197346"/>
            <a:ext cx="5812716" cy="6370975"/>
          </a:xfrm>
          <a:prstGeom prst="rect">
            <a:avLst/>
          </a:prstGeom>
          <a:noFill/>
        </p:spPr>
        <p:txBody>
          <a:bodyPr wrap="square" rtlCol="0">
            <a:spAutoFit/>
          </a:bodyPr>
          <a:lstStyle/>
          <a:p>
            <a:r>
              <a:rPr lang="fr-FR" sz="2400" baseline="30000" dirty="0">
                <a:solidFill>
                  <a:schemeClr val="bg1">
                    <a:lumMod val="50000"/>
                  </a:schemeClr>
                </a:solidFill>
                <a:effectLst/>
                <a:ea typeface="Calibri" panose="020F0502020204030204" pitchFamily="34" charset="0"/>
              </a:rPr>
              <a:t>15</a:t>
            </a:r>
            <a:r>
              <a:rPr lang="fr-FR" sz="2400" dirty="0">
                <a:solidFill>
                  <a:schemeClr val="bg1">
                    <a:lumMod val="50000"/>
                  </a:schemeClr>
                </a:solidFill>
                <a:effectLst/>
                <a:ea typeface="Calibri" panose="020F0502020204030204" pitchFamily="34" charset="0"/>
              </a:rPr>
              <a:t>Puis il leur dit : Allez dans le monde entier et prêchez la bonne nouvelle à toute la création. </a:t>
            </a:r>
            <a:r>
              <a:rPr lang="fr-FR" sz="2400" baseline="30000" dirty="0">
                <a:solidFill>
                  <a:schemeClr val="bg1">
                    <a:lumMod val="50000"/>
                  </a:schemeClr>
                </a:solidFill>
                <a:effectLst/>
                <a:ea typeface="Calibri" panose="020F0502020204030204" pitchFamily="34" charset="0"/>
              </a:rPr>
              <a:t>16</a:t>
            </a:r>
            <a:r>
              <a:rPr lang="fr-FR" sz="2400" dirty="0">
                <a:solidFill>
                  <a:schemeClr val="bg1">
                    <a:lumMod val="50000"/>
                  </a:schemeClr>
                </a:solidFill>
                <a:effectLst/>
                <a:ea typeface="Calibri" panose="020F0502020204030204" pitchFamily="34" charset="0"/>
              </a:rPr>
              <a:t>Celui qui croira et qui sera baptisé sera sauvé, mais celui qui ne croira pas sera condamné. </a:t>
            </a:r>
            <a:r>
              <a:rPr lang="fr-FR" sz="2400" baseline="30000" dirty="0">
                <a:solidFill>
                  <a:schemeClr val="bg1"/>
                </a:solidFill>
                <a:effectLst/>
                <a:ea typeface="Calibri" panose="020F0502020204030204" pitchFamily="34" charset="0"/>
              </a:rPr>
              <a:t>17</a:t>
            </a:r>
            <a:r>
              <a:rPr lang="fr-FR" sz="2400" dirty="0">
                <a:solidFill>
                  <a:schemeClr val="bg1"/>
                </a:solidFill>
                <a:effectLst/>
                <a:ea typeface="Calibri" panose="020F0502020204030204" pitchFamily="34" charset="0"/>
              </a:rPr>
              <a:t>Voici les signes qui accompagneront ceux qui auront cru : </a:t>
            </a:r>
            <a:r>
              <a:rPr lang="fr-FR" sz="2400" dirty="0">
                <a:solidFill>
                  <a:srgbClr val="FFFF00"/>
                </a:solidFill>
                <a:effectLst/>
                <a:ea typeface="Calibri" panose="020F0502020204030204" pitchFamily="34" charset="0"/>
              </a:rPr>
              <a:t>En mon nom, ils chasseront les démons </a:t>
            </a:r>
            <a:r>
              <a:rPr lang="fr-FR" sz="2400" dirty="0">
                <a:solidFill>
                  <a:schemeClr val="bg1"/>
                </a:solidFill>
                <a:effectLst/>
                <a:ea typeface="Calibri" panose="020F0502020204030204" pitchFamily="34" charset="0"/>
              </a:rPr>
              <a:t>; ils parleront de nouvelles langues ; </a:t>
            </a:r>
            <a:r>
              <a:rPr lang="fr-FR" sz="2400" baseline="30000" dirty="0">
                <a:solidFill>
                  <a:schemeClr val="bg1"/>
                </a:solidFill>
                <a:effectLst/>
                <a:ea typeface="Calibri" panose="020F0502020204030204" pitchFamily="34" charset="0"/>
              </a:rPr>
              <a:t>18</a:t>
            </a:r>
            <a:r>
              <a:rPr lang="fr-FR" sz="2400" dirty="0">
                <a:solidFill>
                  <a:schemeClr val="bg1"/>
                </a:solidFill>
                <a:effectLst/>
                <a:ea typeface="Calibri" panose="020F0502020204030204" pitchFamily="34" charset="0"/>
              </a:rPr>
              <a:t>ils saisiront des serpents ; s’ils boivent quelque breuvage mortel, il ne leur fera point de mal ; ils imposeront les mains aux malades et ceux-ci seront guéris. </a:t>
            </a:r>
            <a:r>
              <a:rPr lang="fr-FR" sz="2400" baseline="30000" dirty="0">
                <a:solidFill>
                  <a:schemeClr val="bg1">
                    <a:lumMod val="50000"/>
                  </a:schemeClr>
                </a:solidFill>
                <a:effectLst/>
                <a:ea typeface="Calibri" panose="020F0502020204030204" pitchFamily="34" charset="0"/>
              </a:rPr>
              <a:t>19</a:t>
            </a:r>
            <a:r>
              <a:rPr lang="fr-FR" sz="2400" dirty="0">
                <a:solidFill>
                  <a:schemeClr val="bg1">
                    <a:lumMod val="50000"/>
                  </a:schemeClr>
                </a:solidFill>
                <a:effectLst/>
                <a:ea typeface="Calibri" panose="020F0502020204030204" pitchFamily="34" charset="0"/>
              </a:rPr>
              <a:t>Le Seigneur, après leur avoir parlé, « fut enlevé au ciel et il s’assit à la droite de Dieu ». </a:t>
            </a:r>
            <a:r>
              <a:rPr lang="fr-FR" sz="2400" baseline="30000" dirty="0">
                <a:solidFill>
                  <a:schemeClr val="bg1">
                    <a:lumMod val="50000"/>
                  </a:schemeClr>
                </a:solidFill>
                <a:effectLst/>
                <a:ea typeface="Calibri" panose="020F0502020204030204" pitchFamily="34" charset="0"/>
              </a:rPr>
              <a:t>20</a:t>
            </a:r>
            <a:r>
              <a:rPr lang="fr-FR" sz="2400" dirty="0">
                <a:solidFill>
                  <a:schemeClr val="bg1">
                    <a:lumMod val="50000"/>
                  </a:schemeClr>
                </a:solidFill>
                <a:effectLst/>
                <a:ea typeface="Calibri" panose="020F0502020204030204" pitchFamily="34" charset="0"/>
              </a:rPr>
              <a:t>Et ils s’en allèrent prêcher partout. Le Seigneur travaillait avec eux et confirmait la parole par les signes qui l’accompagnaient. </a:t>
            </a:r>
          </a:p>
        </p:txBody>
      </p:sp>
      <p:sp>
        <p:nvSpPr>
          <p:cNvPr id="2" name="Rectangle 1">
            <a:extLst>
              <a:ext uri="{FF2B5EF4-FFF2-40B4-BE49-F238E27FC236}">
                <a16:creationId xmlns:a16="http://schemas.microsoft.com/office/drawing/2014/main" id="{9D000772-D6C0-B3E2-437F-7B17C4A83ED3}"/>
              </a:ext>
            </a:extLst>
          </p:cNvPr>
          <p:cNvSpPr/>
          <p:nvPr/>
        </p:nvSpPr>
        <p:spPr>
          <a:xfrm>
            <a:off x="283284" y="197346"/>
            <a:ext cx="5122749" cy="584775"/>
          </a:xfrm>
          <a:prstGeom prst="rect">
            <a:avLst/>
          </a:prstGeom>
          <a:noFill/>
        </p:spPr>
        <p:txBody>
          <a:bodyPr wrap="none" lIns="91440" tIns="45720" rIns="91440" bIns="45720">
            <a:spAutoFit/>
          </a:bodyPr>
          <a:lstStyle/>
          <a:p>
            <a:r>
              <a:rPr lang="fr-FR" sz="3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Proclamer la Bonne Nouvelle</a:t>
            </a:r>
          </a:p>
        </p:txBody>
      </p:sp>
      <p:sp>
        <p:nvSpPr>
          <p:cNvPr id="3" name="Rectangle 2">
            <a:extLst>
              <a:ext uri="{FF2B5EF4-FFF2-40B4-BE49-F238E27FC236}">
                <a16:creationId xmlns:a16="http://schemas.microsoft.com/office/drawing/2014/main" id="{7F16DD9D-83EB-D143-17BC-05D91AA179C6}"/>
              </a:ext>
            </a:extLst>
          </p:cNvPr>
          <p:cNvSpPr/>
          <p:nvPr/>
        </p:nvSpPr>
        <p:spPr>
          <a:xfrm>
            <a:off x="283284" y="1963397"/>
            <a:ext cx="5242782" cy="584775"/>
          </a:xfrm>
          <a:prstGeom prst="rect">
            <a:avLst/>
          </a:prstGeom>
          <a:noFill/>
        </p:spPr>
        <p:txBody>
          <a:bodyPr wrap="none" lIns="91440" tIns="45720" rIns="91440" bIns="45720">
            <a:spAutoFit/>
          </a:bodyPr>
          <a:lstStyle/>
          <a:p>
            <a:r>
              <a:rPr lang="fr-FR" sz="3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Démontrer la Bonne Nouvelle</a:t>
            </a:r>
          </a:p>
        </p:txBody>
      </p:sp>
    </p:spTree>
    <p:extLst>
      <p:ext uri="{BB962C8B-B14F-4D97-AF65-F5344CB8AC3E}">
        <p14:creationId xmlns:p14="http://schemas.microsoft.com/office/powerpoint/2010/main" val="39149123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D61E990A-828A-3AD2-CB45-4D11CD0951CC}"/>
              </a:ext>
            </a:extLst>
          </p:cNvPr>
          <p:cNvSpPr txBox="1"/>
          <p:nvPr/>
        </p:nvSpPr>
        <p:spPr>
          <a:xfrm>
            <a:off x="6096000" y="197346"/>
            <a:ext cx="5812716" cy="6370975"/>
          </a:xfrm>
          <a:prstGeom prst="rect">
            <a:avLst/>
          </a:prstGeom>
          <a:noFill/>
        </p:spPr>
        <p:txBody>
          <a:bodyPr wrap="square" rtlCol="0">
            <a:spAutoFit/>
          </a:bodyPr>
          <a:lstStyle/>
          <a:p>
            <a:r>
              <a:rPr lang="fr-FR" sz="2400" baseline="30000" dirty="0">
                <a:solidFill>
                  <a:schemeClr val="bg1">
                    <a:lumMod val="50000"/>
                  </a:schemeClr>
                </a:solidFill>
                <a:effectLst/>
                <a:ea typeface="Calibri" panose="020F0502020204030204" pitchFamily="34" charset="0"/>
              </a:rPr>
              <a:t>15</a:t>
            </a:r>
            <a:r>
              <a:rPr lang="fr-FR" sz="2400" dirty="0">
                <a:solidFill>
                  <a:schemeClr val="bg1">
                    <a:lumMod val="50000"/>
                  </a:schemeClr>
                </a:solidFill>
                <a:effectLst/>
                <a:ea typeface="Calibri" panose="020F0502020204030204" pitchFamily="34" charset="0"/>
              </a:rPr>
              <a:t>Puis il leur dit : Allez dans le monde entier et prêchez la bonne nouvelle à toute la création. </a:t>
            </a:r>
            <a:r>
              <a:rPr lang="fr-FR" sz="2400" b="1" baseline="30000" dirty="0">
                <a:solidFill>
                  <a:schemeClr val="bg1">
                    <a:lumMod val="50000"/>
                  </a:schemeClr>
                </a:solidFill>
                <a:effectLst/>
                <a:ea typeface="Calibri" panose="020F0502020204030204" pitchFamily="34" charset="0"/>
              </a:rPr>
              <a:t>16</a:t>
            </a:r>
            <a:r>
              <a:rPr lang="fr-FR" sz="2400" b="1" dirty="0">
                <a:solidFill>
                  <a:srgbClr val="FFFF00"/>
                </a:solidFill>
                <a:effectLst/>
                <a:ea typeface="Calibri" panose="020F0502020204030204" pitchFamily="34" charset="0"/>
              </a:rPr>
              <a:t>Celui qui croira </a:t>
            </a:r>
            <a:r>
              <a:rPr lang="fr-FR" sz="2400" dirty="0">
                <a:solidFill>
                  <a:schemeClr val="bg1">
                    <a:lumMod val="50000"/>
                  </a:schemeClr>
                </a:solidFill>
                <a:effectLst/>
                <a:ea typeface="Calibri" panose="020F0502020204030204" pitchFamily="34" charset="0"/>
              </a:rPr>
              <a:t>et qui sera baptisé sera sauvé, mais celui qui ne croira pas sera condamné. </a:t>
            </a:r>
            <a:r>
              <a:rPr lang="fr-FR" sz="2400" baseline="30000" dirty="0">
                <a:solidFill>
                  <a:schemeClr val="bg1"/>
                </a:solidFill>
                <a:effectLst/>
                <a:ea typeface="Calibri" panose="020F0502020204030204" pitchFamily="34" charset="0"/>
              </a:rPr>
              <a:t>17</a:t>
            </a:r>
            <a:r>
              <a:rPr lang="fr-FR" sz="2400" dirty="0">
                <a:solidFill>
                  <a:schemeClr val="bg1"/>
                </a:solidFill>
                <a:effectLst/>
                <a:ea typeface="Calibri" panose="020F0502020204030204" pitchFamily="34" charset="0"/>
              </a:rPr>
              <a:t>Voici </a:t>
            </a:r>
            <a:r>
              <a:rPr lang="fr-FR" sz="2400" b="1" dirty="0">
                <a:solidFill>
                  <a:srgbClr val="FFFF00"/>
                </a:solidFill>
                <a:effectLst/>
                <a:ea typeface="Calibri" panose="020F0502020204030204" pitchFamily="34" charset="0"/>
              </a:rPr>
              <a:t>les signes </a:t>
            </a:r>
            <a:r>
              <a:rPr lang="fr-FR" sz="2400" dirty="0">
                <a:solidFill>
                  <a:schemeClr val="bg1"/>
                </a:solidFill>
                <a:effectLst/>
                <a:ea typeface="Calibri" panose="020F0502020204030204" pitchFamily="34" charset="0"/>
              </a:rPr>
              <a:t>qui accompagneront </a:t>
            </a:r>
            <a:r>
              <a:rPr lang="fr-FR" sz="2400" b="1" dirty="0">
                <a:solidFill>
                  <a:srgbClr val="FFFF00"/>
                </a:solidFill>
                <a:effectLst/>
                <a:ea typeface="Calibri" panose="020F0502020204030204" pitchFamily="34" charset="0"/>
              </a:rPr>
              <a:t>ceux qui auront cru </a:t>
            </a:r>
            <a:r>
              <a:rPr lang="fr-FR" sz="2400" dirty="0">
                <a:solidFill>
                  <a:schemeClr val="bg1"/>
                </a:solidFill>
                <a:effectLst/>
                <a:ea typeface="Calibri" panose="020F0502020204030204" pitchFamily="34" charset="0"/>
              </a:rPr>
              <a:t>: En mon nom, ils chasseront les démons ; ils parleront de nouvelles langues ; </a:t>
            </a:r>
            <a:r>
              <a:rPr lang="fr-FR" sz="2400" baseline="30000" dirty="0">
                <a:solidFill>
                  <a:schemeClr val="bg1"/>
                </a:solidFill>
                <a:effectLst/>
                <a:ea typeface="Calibri" panose="020F0502020204030204" pitchFamily="34" charset="0"/>
              </a:rPr>
              <a:t>18</a:t>
            </a:r>
            <a:r>
              <a:rPr lang="fr-FR" sz="2400" dirty="0">
                <a:solidFill>
                  <a:schemeClr val="bg1"/>
                </a:solidFill>
                <a:effectLst/>
                <a:ea typeface="Calibri" panose="020F0502020204030204" pitchFamily="34" charset="0"/>
              </a:rPr>
              <a:t>ils saisiront des serpents ; s’ils boivent quelque breuvage mortel, il ne leur fera point de mal ; ils imposeront les mains aux malades et ceux-ci seront guéris. </a:t>
            </a:r>
            <a:r>
              <a:rPr lang="fr-FR" sz="2400" baseline="30000" dirty="0">
                <a:solidFill>
                  <a:schemeClr val="bg1">
                    <a:lumMod val="50000"/>
                  </a:schemeClr>
                </a:solidFill>
                <a:effectLst/>
                <a:ea typeface="Calibri" panose="020F0502020204030204" pitchFamily="34" charset="0"/>
              </a:rPr>
              <a:t>19</a:t>
            </a:r>
            <a:r>
              <a:rPr lang="fr-FR" sz="2400" dirty="0">
                <a:solidFill>
                  <a:schemeClr val="bg1">
                    <a:lumMod val="50000"/>
                  </a:schemeClr>
                </a:solidFill>
                <a:effectLst/>
                <a:ea typeface="Calibri" panose="020F0502020204030204" pitchFamily="34" charset="0"/>
              </a:rPr>
              <a:t>Le Seigneur, après leur avoir parlé, « fut enlevé au ciel et il s’assit à la droite de Dieu ». </a:t>
            </a:r>
            <a:r>
              <a:rPr lang="fr-FR" sz="2400" baseline="30000" dirty="0">
                <a:solidFill>
                  <a:schemeClr val="bg1">
                    <a:lumMod val="50000"/>
                  </a:schemeClr>
                </a:solidFill>
                <a:effectLst/>
                <a:ea typeface="Calibri" panose="020F0502020204030204" pitchFamily="34" charset="0"/>
              </a:rPr>
              <a:t>20</a:t>
            </a:r>
            <a:r>
              <a:rPr lang="fr-FR" sz="2400" dirty="0">
                <a:solidFill>
                  <a:schemeClr val="bg1">
                    <a:lumMod val="50000"/>
                  </a:schemeClr>
                </a:solidFill>
                <a:effectLst/>
                <a:ea typeface="Calibri" panose="020F0502020204030204" pitchFamily="34" charset="0"/>
              </a:rPr>
              <a:t>Et ils s’en allèrent prêcher partout. Le Seigneur travaillait avec eux et confirmait la parole par les signes qui l’accompagnaient. </a:t>
            </a:r>
          </a:p>
        </p:txBody>
      </p:sp>
      <p:sp>
        <p:nvSpPr>
          <p:cNvPr id="5" name="Demi-tour 4">
            <a:extLst>
              <a:ext uri="{FF2B5EF4-FFF2-40B4-BE49-F238E27FC236}">
                <a16:creationId xmlns:a16="http://schemas.microsoft.com/office/drawing/2014/main" id="{312F6921-ED06-7D31-32A5-5FCC768C3CAE}"/>
              </a:ext>
            </a:extLst>
          </p:cNvPr>
          <p:cNvSpPr/>
          <p:nvPr/>
        </p:nvSpPr>
        <p:spPr>
          <a:xfrm rot="16200000">
            <a:off x="4615031" y="1301675"/>
            <a:ext cx="1602891" cy="1000462"/>
          </a:xfrm>
          <a:prstGeom prst="uturnArrow">
            <a:avLst>
              <a:gd name="adj1" fmla="val 16815"/>
              <a:gd name="adj2" fmla="val 25000"/>
              <a:gd name="adj3" fmla="val 38641"/>
              <a:gd name="adj4" fmla="val 50000"/>
              <a:gd name="adj5" fmla="val 75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1293237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E20B427-08F1-023F-D2DC-9D00F366D9D1}"/>
              </a:ext>
            </a:extLst>
          </p:cNvPr>
          <p:cNvSpPr txBox="1"/>
          <p:nvPr/>
        </p:nvSpPr>
        <p:spPr>
          <a:xfrm>
            <a:off x="159572" y="197346"/>
            <a:ext cx="5624779" cy="6109365"/>
          </a:xfrm>
          <a:prstGeom prst="rect">
            <a:avLst/>
          </a:prstGeom>
          <a:noFill/>
        </p:spPr>
        <p:txBody>
          <a:bodyPr wrap="square" rtlCol="0">
            <a:spAutoFit/>
          </a:bodyPr>
          <a:lstStyle/>
          <a:p>
            <a:pPr marL="548640" marR="548640">
              <a:spcBef>
                <a:spcPts val="1000"/>
              </a:spcBef>
              <a:spcAft>
                <a:spcPts val="800"/>
              </a:spcAft>
            </a:pPr>
            <a:r>
              <a:rPr lang="fr-FR" sz="2300" baseline="30000" dirty="0">
                <a:solidFill>
                  <a:schemeClr val="bg1"/>
                </a:solidFill>
                <a:effectLst/>
                <a:latin typeface="Calibri" panose="020F0502020204030204" pitchFamily="34" charset="0"/>
                <a:ea typeface="Calibri" panose="020F0502020204030204" pitchFamily="34" charset="0"/>
              </a:rPr>
              <a:t>10</a:t>
            </a:r>
            <a:r>
              <a:rPr lang="fr-FR" sz="2300" dirty="0">
                <a:solidFill>
                  <a:schemeClr val="bg1"/>
                </a:solidFill>
                <a:effectLst/>
                <a:latin typeface="Calibri" panose="020F0502020204030204" pitchFamily="34" charset="0"/>
                <a:ea typeface="Calibri" panose="020F0502020204030204" pitchFamily="34" charset="0"/>
              </a:rPr>
              <a:t>Elle [Marie de Magdala] alla en porter la nouvelle à ceux qui avaient été avec lui, et qui menaient deuil et pleuraient. </a:t>
            </a:r>
            <a:r>
              <a:rPr lang="fr-FR" sz="2300" baseline="30000" dirty="0">
                <a:solidFill>
                  <a:schemeClr val="bg1"/>
                </a:solidFill>
                <a:effectLst/>
                <a:latin typeface="Calibri" panose="020F0502020204030204" pitchFamily="34" charset="0"/>
                <a:ea typeface="Calibri" panose="020F0502020204030204" pitchFamily="34" charset="0"/>
              </a:rPr>
              <a:t>11</a:t>
            </a:r>
            <a:r>
              <a:rPr lang="fr-FR" sz="2300" dirty="0">
                <a:solidFill>
                  <a:schemeClr val="bg1"/>
                </a:solidFill>
                <a:effectLst/>
                <a:latin typeface="Calibri" panose="020F0502020204030204" pitchFamily="34" charset="0"/>
                <a:ea typeface="Calibri" panose="020F0502020204030204" pitchFamily="34" charset="0"/>
              </a:rPr>
              <a:t>Quand ils entendirent qu’il vivait et qu’elle l’avait vu, </a:t>
            </a:r>
            <a:r>
              <a:rPr lang="fr-FR" sz="2300" b="1" dirty="0">
                <a:solidFill>
                  <a:srgbClr val="FFFF00"/>
                </a:solidFill>
                <a:effectLst/>
                <a:latin typeface="Calibri" panose="020F0502020204030204" pitchFamily="34" charset="0"/>
                <a:ea typeface="Calibri" panose="020F0502020204030204" pitchFamily="34" charset="0"/>
              </a:rPr>
              <a:t>ils ne (la) crurent pa</a:t>
            </a:r>
            <a:r>
              <a:rPr lang="fr-FR" sz="2300" b="1" dirty="0">
                <a:solidFill>
                  <a:srgbClr val="FFFF00"/>
                </a:solidFill>
                <a:latin typeface="Calibri" panose="020F0502020204030204" pitchFamily="34" charset="0"/>
                <a:ea typeface="Calibri" panose="020F0502020204030204" pitchFamily="34" charset="0"/>
              </a:rPr>
              <a:t>s</a:t>
            </a:r>
            <a:r>
              <a:rPr lang="fr-FR" sz="2300" dirty="0">
                <a:solidFill>
                  <a:srgbClr val="404040"/>
                </a:solidFill>
                <a:effectLst/>
                <a:latin typeface="Calibri" panose="020F0502020204030204" pitchFamily="34" charset="0"/>
                <a:ea typeface="Calibri" panose="020F0502020204030204" pitchFamily="34" charset="0"/>
              </a:rPr>
              <a:t>. </a:t>
            </a:r>
            <a:r>
              <a:rPr lang="fr-FR" sz="2300" baseline="30000" dirty="0">
                <a:solidFill>
                  <a:schemeClr val="bg1"/>
                </a:solidFill>
                <a:effectLst/>
                <a:latin typeface="Calibri" panose="020F0502020204030204" pitchFamily="34" charset="0"/>
                <a:ea typeface="Calibri" panose="020F0502020204030204" pitchFamily="34" charset="0"/>
              </a:rPr>
              <a:t>12</a:t>
            </a:r>
            <a:r>
              <a:rPr lang="fr-FR" sz="2300" dirty="0">
                <a:solidFill>
                  <a:schemeClr val="bg1"/>
                </a:solidFill>
                <a:effectLst/>
                <a:latin typeface="Calibri" panose="020F0502020204030204" pitchFamily="34" charset="0"/>
                <a:ea typeface="Calibri" panose="020F0502020204030204" pitchFamily="34" charset="0"/>
              </a:rPr>
              <a:t>Après cela, il se montra sous une autre forme à deux d’entre eux qui étaient en chemin et se rendaient à la campagne</a:t>
            </a:r>
            <a:r>
              <a:rPr lang="fr-FR" sz="2300" dirty="0">
                <a:solidFill>
                  <a:schemeClr val="bg1"/>
                </a:solidFill>
                <a:latin typeface="Calibri" panose="020F0502020204030204" pitchFamily="34" charset="0"/>
                <a:ea typeface="Calibri" panose="020F0502020204030204" pitchFamily="34" charset="0"/>
              </a:rPr>
              <a:t>.</a:t>
            </a:r>
            <a:r>
              <a:rPr lang="fr-FR" sz="2300" baseline="30000" dirty="0">
                <a:solidFill>
                  <a:schemeClr val="bg1"/>
                </a:solidFill>
                <a:effectLst/>
                <a:latin typeface="Calibri" panose="020F0502020204030204" pitchFamily="34" charset="0"/>
                <a:ea typeface="Calibri" panose="020F0502020204030204" pitchFamily="34" charset="0"/>
              </a:rPr>
              <a:t>13</a:t>
            </a:r>
            <a:r>
              <a:rPr lang="fr-FR" sz="2300" dirty="0">
                <a:solidFill>
                  <a:schemeClr val="bg1"/>
                </a:solidFill>
                <a:effectLst/>
                <a:latin typeface="Calibri" panose="020F0502020204030204" pitchFamily="34" charset="0"/>
                <a:ea typeface="Calibri" panose="020F0502020204030204" pitchFamily="34" charset="0"/>
              </a:rPr>
              <a:t>Ils revinrent eux aussi l’annoncer aux autres,</a:t>
            </a:r>
            <a:r>
              <a:rPr lang="fr-FR" sz="2300" dirty="0">
                <a:solidFill>
                  <a:srgbClr val="404040"/>
                </a:solidFill>
                <a:effectLst/>
                <a:latin typeface="Calibri" panose="020F0502020204030204" pitchFamily="34" charset="0"/>
                <a:ea typeface="Calibri" panose="020F0502020204030204" pitchFamily="34" charset="0"/>
              </a:rPr>
              <a:t> </a:t>
            </a:r>
            <a:r>
              <a:rPr lang="fr-FR" sz="2300" b="1" dirty="0">
                <a:solidFill>
                  <a:srgbClr val="FFFF00"/>
                </a:solidFill>
                <a:effectLst/>
                <a:latin typeface="Calibri" panose="020F0502020204030204" pitchFamily="34" charset="0"/>
                <a:ea typeface="Calibri" panose="020F0502020204030204" pitchFamily="34" charset="0"/>
              </a:rPr>
              <a:t>qui ne les crurent pas </a:t>
            </a:r>
            <a:r>
              <a:rPr lang="fr-FR" sz="2300" dirty="0">
                <a:solidFill>
                  <a:schemeClr val="bg1"/>
                </a:solidFill>
                <a:effectLst/>
                <a:latin typeface="Calibri" panose="020F0502020204030204" pitchFamily="34" charset="0"/>
                <a:ea typeface="Calibri" panose="020F0502020204030204" pitchFamily="34" charset="0"/>
              </a:rPr>
              <a:t>non plus. </a:t>
            </a:r>
            <a:r>
              <a:rPr lang="fr-FR" sz="2300" baseline="30000" dirty="0">
                <a:solidFill>
                  <a:schemeClr val="bg1"/>
                </a:solidFill>
                <a:effectLst/>
                <a:latin typeface="Calibri" panose="020F0502020204030204" pitchFamily="34" charset="0"/>
                <a:ea typeface="Calibri" panose="020F0502020204030204" pitchFamily="34" charset="0"/>
              </a:rPr>
              <a:t>14</a:t>
            </a:r>
            <a:r>
              <a:rPr lang="fr-FR" sz="2300" dirty="0">
                <a:solidFill>
                  <a:schemeClr val="bg1"/>
                </a:solidFill>
                <a:effectLst/>
                <a:latin typeface="Calibri" panose="020F0502020204030204" pitchFamily="34" charset="0"/>
                <a:ea typeface="Calibri" panose="020F0502020204030204" pitchFamily="34" charset="0"/>
              </a:rPr>
              <a:t>Enfin, il se montra aux onze pendant qu’ils étaient à table, et il leur reprocha leur </a:t>
            </a:r>
            <a:r>
              <a:rPr lang="fr-FR" sz="2300" b="1" dirty="0">
                <a:solidFill>
                  <a:srgbClr val="FFFF00"/>
                </a:solidFill>
                <a:effectLst/>
                <a:latin typeface="Calibri" panose="020F0502020204030204" pitchFamily="34" charset="0"/>
                <a:ea typeface="Calibri" panose="020F0502020204030204" pitchFamily="34" charset="0"/>
              </a:rPr>
              <a:t>incrédulité</a:t>
            </a:r>
            <a:r>
              <a:rPr lang="fr-FR" sz="2300" dirty="0">
                <a:solidFill>
                  <a:srgbClr val="404040"/>
                </a:solidFill>
                <a:effectLst/>
                <a:latin typeface="Calibri" panose="020F0502020204030204" pitchFamily="34" charset="0"/>
                <a:ea typeface="Calibri" panose="020F0502020204030204" pitchFamily="34" charset="0"/>
              </a:rPr>
              <a:t> </a:t>
            </a:r>
            <a:r>
              <a:rPr lang="fr-FR" sz="2300" dirty="0">
                <a:solidFill>
                  <a:schemeClr val="bg1"/>
                </a:solidFill>
                <a:effectLst/>
                <a:latin typeface="Calibri" panose="020F0502020204030204" pitchFamily="34" charset="0"/>
                <a:ea typeface="Calibri" panose="020F0502020204030204" pitchFamily="34" charset="0"/>
              </a:rPr>
              <a:t>et la dureté de leur cœur, parce </a:t>
            </a:r>
            <a:r>
              <a:rPr lang="fr-FR" sz="2300" b="1" dirty="0">
                <a:solidFill>
                  <a:srgbClr val="FFFF00"/>
                </a:solidFill>
                <a:effectLst/>
                <a:latin typeface="Calibri" panose="020F0502020204030204" pitchFamily="34" charset="0"/>
                <a:ea typeface="Calibri" panose="020F0502020204030204" pitchFamily="34" charset="0"/>
              </a:rPr>
              <a:t>qu’ils n’avaient pas cru </a:t>
            </a:r>
            <a:r>
              <a:rPr lang="fr-FR" sz="2300" dirty="0">
                <a:solidFill>
                  <a:schemeClr val="bg1"/>
                </a:solidFill>
                <a:effectLst/>
                <a:latin typeface="Calibri" panose="020F0502020204030204" pitchFamily="34" charset="0"/>
                <a:ea typeface="Calibri" panose="020F0502020204030204" pitchFamily="34" charset="0"/>
              </a:rPr>
              <a:t>ceux qui l’avaient vu ressuscité</a:t>
            </a:r>
            <a:endParaRPr lang="fr-FR" sz="2300" dirty="0">
              <a:effectLst/>
              <a:latin typeface="Calibri" panose="020F0502020204030204" pitchFamily="34" charset="0"/>
              <a:ea typeface="Calibri" panose="020F0502020204030204" pitchFamily="34" charset="0"/>
            </a:endParaRPr>
          </a:p>
        </p:txBody>
      </p:sp>
      <p:sp>
        <p:nvSpPr>
          <p:cNvPr id="2" name="ZoneTexte 1">
            <a:extLst>
              <a:ext uri="{FF2B5EF4-FFF2-40B4-BE49-F238E27FC236}">
                <a16:creationId xmlns:a16="http://schemas.microsoft.com/office/drawing/2014/main" id="{E97AB291-8988-F632-0229-87D5EEFAF067}"/>
              </a:ext>
            </a:extLst>
          </p:cNvPr>
          <p:cNvSpPr txBox="1"/>
          <p:nvPr/>
        </p:nvSpPr>
        <p:spPr>
          <a:xfrm>
            <a:off x="6096000" y="197346"/>
            <a:ext cx="5812716" cy="6370975"/>
          </a:xfrm>
          <a:prstGeom prst="rect">
            <a:avLst/>
          </a:prstGeom>
          <a:noFill/>
        </p:spPr>
        <p:txBody>
          <a:bodyPr wrap="square" rtlCol="0">
            <a:spAutoFit/>
          </a:bodyPr>
          <a:lstStyle/>
          <a:p>
            <a:r>
              <a:rPr lang="fr-FR" sz="2400" baseline="30000" dirty="0">
                <a:solidFill>
                  <a:schemeClr val="bg1">
                    <a:lumMod val="50000"/>
                  </a:schemeClr>
                </a:solidFill>
                <a:effectLst/>
                <a:ea typeface="Calibri" panose="020F0502020204030204" pitchFamily="34" charset="0"/>
              </a:rPr>
              <a:t>15</a:t>
            </a:r>
            <a:r>
              <a:rPr lang="fr-FR" sz="2400" dirty="0">
                <a:solidFill>
                  <a:schemeClr val="bg1">
                    <a:lumMod val="50000"/>
                  </a:schemeClr>
                </a:solidFill>
                <a:effectLst/>
                <a:ea typeface="Calibri" panose="020F0502020204030204" pitchFamily="34" charset="0"/>
              </a:rPr>
              <a:t>Puis il leur dit : Allez dans le monde entier et prêchez la bonne nouvelle à toute la création. </a:t>
            </a:r>
            <a:r>
              <a:rPr lang="fr-FR" sz="2400" b="1" baseline="30000" dirty="0">
                <a:solidFill>
                  <a:schemeClr val="bg1">
                    <a:lumMod val="50000"/>
                  </a:schemeClr>
                </a:solidFill>
                <a:effectLst/>
                <a:ea typeface="Calibri" panose="020F0502020204030204" pitchFamily="34" charset="0"/>
              </a:rPr>
              <a:t>16</a:t>
            </a:r>
            <a:r>
              <a:rPr lang="fr-FR" sz="2400" b="1" dirty="0">
                <a:solidFill>
                  <a:srgbClr val="FFFF00"/>
                </a:solidFill>
                <a:effectLst/>
                <a:ea typeface="Calibri" panose="020F0502020204030204" pitchFamily="34" charset="0"/>
              </a:rPr>
              <a:t>Celui qui croira </a:t>
            </a:r>
            <a:r>
              <a:rPr lang="fr-FR" sz="2400" dirty="0">
                <a:solidFill>
                  <a:schemeClr val="bg1">
                    <a:lumMod val="50000"/>
                  </a:schemeClr>
                </a:solidFill>
                <a:effectLst/>
                <a:ea typeface="Calibri" panose="020F0502020204030204" pitchFamily="34" charset="0"/>
              </a:rPr>
              <a:t>et qui sera baptisé sera sauvé, mais celui qui ne croira pas sera condamné. </a:t>
            </a:r>
            <a:r>
              <a:rPr lang="fr-FR" sz="2400" baseline="30000" dirty="0">
                <a:solidFill>
                  <a:schemeClr val="bg1"/>
                </a:solidFill>
                <a:effectLst/>
                <a:ea typeface="Calibri" panose="020F0502020204030204" pitchFamily="34" charset="0"/>
              </a:rPr>
              <a:t>17</a:t>
            </a:r>
            <a:r>
              <a:rPr lang="fr-FR" sz="2400" dirty="0">
                <a:solidFill>
                  <a:schemeClr val="bg1"/>
                </a:solidFill>
                <a:effectLst/>
                <a:ea typeface="Calibri" panose="020F0502020204030204" pitchFamily="34" charset="0"/>
              </a:rPr>
              <a:t>Voici </a:t>
            </a:r>
            <a:r>
              <a:rPr lang="fr-FR" sz="2400" b="1" dirty="0">
                <a:solidFill>
                  <a:srgbClr val="FFFF00"/>
                </a:solidFill>
                <a:effectLst/>
                <a:ea typeface="Calibri" panose="020F0502020204030204" pitchFamily="34" charset="0"/>
              </a:rPr>
              <a:t>les signes </a:t>
            </a:r>
            <a:r>
              <a:rPr lang="fr-FR" sz="2400" dirty="0">
                <a:solidFill>
                  <a:schemeClr val="bg1"/>
                </a:solidFill>
                <a:effectLst/>
                <a:ea typeface="Calibri" panose="020F0502020204030204" pitchFamily="34" charset="0"/>
              </a:rPr>
              <a:t>qui accompagneront </a:t>
            </a:r>
            <a:r>
              <a:rPr lang="fr-FR" sz="2400" b="1" dirty="0">
                <a:solidFill>
                  <a:srgbClr val="FFFF00"/>
                </a:solidFill>
                <a:effectLst/>
                <a:ea typeface="Calibri" panose="020F0502020204030204" pitchFamily="34" charset="0"/>
              </a:rPr>
              <a:t>ceux qui auront cru </a:t>
            </a:r>
            <a:r>
              <a:rPr lang="fr-FR" sz="2400" dirty="0">
                <a:solidFill>
                  <a:schemeClr val="bg1"/>
                </a:solidFill>
                <a:effectLst/>
                <a:ea typeface="Calibri" panose="020F0502020204030204" pitchFamily="34" charset="0"/>
              </a:rPr>
              <a:t>: En mon nom, ils chasseront les démons ; ils parleront de nouvelles langues ; </a:t>
            </a:r>
            <a:r>
              <a:rPr lang="fr-FR" sz="2400" baseline="30000" dirty="0">
                <a:solidFill>
                  <a:schemeClr val="bg1"/>
                </a:solidFill>
                <a:effectLst/>
                <a:ea typeface="Calibri" panose="020F0502020204030204" pitchFamily="34" charset="0"/>
              </a:rPr>
              <a:t>18</a:t>
            </a:r>
            <a:r>
              <a:rPr lang="fr-FR" sz="2400" dirty="0">
                <a:solidFill>
                  <a:schemeClr val="bg1"/>
                </a:solidFill>
                <a:effectLst/>
                <a:ea typeface="Calibri" panose="020F0502020204030204" pitchFamily="34" charset="0"/>
              </a:rPr>
              <a:t>ils saisiront des serpents ; s’ils boivent quelque breuvage mortel, il ne leur fera point de mal ; ils imposeront les mains aux malades et ceux-ci seront guéris. </a:t>
            </a:r>
            <a:r>
              <a:rPr lang="fr-FR" sz="2400" baseline="30000" dirty="0">
                <a:solidFill>
                  <a:schemeClr val="bg1">
                    <a:lumMod val="50000"/>
                  </a:schemeClr>
                </a:solidFill>
                <a:effectLst/>
                <a:ea typeface="Calibri" panose="020F0502020204030204" pitchFamily="34" charset="0"/>
              </a:rPr>
              <a:t>19</a:t>
            </a:r>
            <a:r>
              <a:rPr lang="fr-FR" sz="2400" dirty="0">
                <a:solidFill>
                  <a:schemeClr val="bg1">
                    <a:lumMod val="50000"/>
                  </a:schemeClr>
                </a:solidFill>
                <a:effectLst/>
                <a:ea typeface="Calibri" panose="020F0502020204030204" pitchFamily="34" charset="0"/>
              </a:rPr>
              <a:t>Le Seigneur, après leur avoir parlé, « fut enlevé au ciel et il s’assit à la droite de Dieu ». </a:t>
            </a:r>
            <a:r>
              <a:rPr lang="fr-FR" sz="2400" baseline="30000" dirty="0">
                <a:solidFill>
                  <a:schemeClr val="bg1">
                    <a:lumMod val="50000"/>
                  </a:schemeClr>
                </a:solidFill>
                <a:effectLst/>
                <a:ea typeface="Calibri" panose="020F0502020204030204" pitchFamily="34" charset="0"/>
              </a:rPr>
              <a:t>20</a:t>
            </a:r>
            <a:r>
              <a:rPr lang="fr-FR" sz="2400" dirty="0">
                <a:solidFill>
                  <a:schemeClr val="bg1">
                    <a:lumMod val="50000"/>
                  </a:schemeClr>
                </a:solidFill>
                <a:effectLst/>
                <a:ea typeface="Calibri" panose="020F0502020204030204" pitchFamily="34" charset="0"/>
              </a:rPr>
              <a:t>Et ils s’en allèrent prêcher partout. Le Seigneur travaillait avec eux et confirmait la parole par les signes qui l’accompagnaient. </a:t>
            </a:r>
          </a:p>
        </p:txBody>
      </p:sp>
      <p:sp>
        <p:nvSpPr>
          <p:cNvPr id="3" name="Accolade fermante 2">
            <a:extLst>
              <a:ext uri="{FF2B5EF4-FFF2-40B4-BE49-F238E27FC236}">
                <a16:creationId xmlns:a16="http://schemas.microsoft.com/office/drawing/2014/main" id="{1253B65A-A179-5D8E-B4EC-7E1F8720999C}"/>
              </a:ext>
            </a:extLst>
          </p:cNvPr>
          <p:cNvSpPr/>
          <p:nvPr/>
        </p:nvSpPr>
        <p:spPr>
          <a:xfrm>
            <a:off x="5117443" y="197346"/>
            <a:ext cx="764740" cy="6109365"/>
          </a:xfrm>
          <a:prstGeom prst="rightBrace">
            <a:avLst>
              <a:gd name="adj1" fmla="val 8333"/>
              <a:gd name="adj2" fmla="val 34363"/>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14229311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709" name="Line 77"/>
          <p:cNvSpPr>
            <a:spLocks noChangeShapeType="1"/>
          </p:cNvSpPr>
          <p:nvPr/>
        </p:nvSpPr>
        <p:spPr bwMode="auto">
          <a:xfrm>
            <a:off x="611870" y="1397226"/>
            <a:ext cx="10956015" cy="35964"/>
          </a:xfrm>
          <a:prstGeom prst="line">
            <a:avLst/>
          </a:prstGeom>
          <a:noFill/>
          <a:ln w="101600">
            <a:solidFill>
              <a:schemeClr val="bg1"/>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fr-FR" dirty="0"/>
          </a:p>
        </p:txBody>
      </p:sp>
      <p:sp>
        <p:nvSpPr>
          <p:cNvPr id="325710" name="Text Box 78"/>
          <p:cNvSpPr txBox="1">
            <a:spLocks noChangeArrowheads="1"/>
          </p:cNvSpPr>
          <p:nvPr/>
        </p:nvSpPr>
        <p:spPr bwMode="auto">
          <a:xfrm>
            <a:off x="1691148" y="878113"/>
            <a:ext cx="1009650" cy="519113"/>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+30</a:t>
            </a:r>
          </a:p>
        </p:txBody>
      </p:sp>
      <p:sp>
        <p:nvSpPr>
          <p:cNvPr id="325711" name="Text Box 79"/>
          <p:cNvSpPr txBox="1">
            <a:spLocks noChangeArrowheads="1"/>
          </p:cNvSpPr>
          <p:nvPr/>
        </p:nvSpPr>
        <p:spPr bwMode="auto">
          <a:xfrm>
            <a:off x="484648" y="2012630"/>
            <a:ext cx="1711325" cy="519112"/>
          </a:xfrm>
          <a:prstGeom prst="rect">
            <a:avLst/>
          </a:prstGeom>
          <a:solidFill>
            <a:schemeClr val="accent4"/>
          </a:solidFill>
          <a:ln>
            <a:noFill/>
          </a:ln>
          <a:effectLst/>
        </p:spPr>
        <p:txBody>
          <a:bodyPr>
            <a:spAutoFit/>
          </a:bodyPr>
          <a:lstStyle/>
          <a:p>
            <a:pPr algn="ctr">
              <a:spcBef>
                <a:spcPct val="50000"/>
              </a:spcBef>
            </a:pPr>
            <a:r>
              <a:rPr lang="fr-FR" sz="2800" b="1" dirty="0"/>
              <a:t>Marc 16</a:t>
            </a:r>
          </a:p>
        </p:txBody>
      </p:sp>
      <p:sp>
        <p:nvSpPr>
          <p:cNvPr id="325712" name="Text Box 80"/>
          <p:cNvSpPr txBox="1">
            <a:spLocks noChangeArrowheads="1"/>
          </p:cNvSpPr>
          <p:nvPr/>
        </p:nvSpPr>
        <p:spPr bwMode="auto">
          <a:xfrm>
            <a:off x="6273347" y="878114"/>
            <a:ext cx="1009650" cy="519112"/>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+60</a:t>
            </a:r>
          </a:p>
        </p:txBody>
      </p:sp>
      <p:sp>
        <p:nvSpPr>
          <p:cNvPr id="325713" name="Text Box 81"/>
          <p:cNvSpPr txBox="1">
            <a:spLocks noChangeArrowheads="1"/>
          </p:cNvSpPr>
          <p:nvPr/>
        </p:nvSpPr>
        <p:spPr bwMode="auto">
          <a:xfrm>
            <a:off x="2207307" y="1457552"/>
            <a:ext cx="4570865" cy="519112"/>
          </a:xfrm>
          <a:prstGeom prst="rect">
            <a:avLst/>
          </a:prstGeom>
          <a:solidFill>
            <a:schemeClr val="accent4"/>
          </a:solidFill>
          <a:ln>
            <a:noFill/>
          </a:ln>
          <a:effectLst/>
        </p:spPr>
        <p:txBody>
          <a:bodyPr wrap="square">
            <a:spAutoFit/>
          </a:bodyPr>
          <a:lstStyle/>
          <a:p>
            <a:pPr algn="ctr">
              <a:spcBef>
                <a:spcPct val="50000"/>
              </a:spcBef>
            </a:pPr>
            <a:r>
              <a:rPr lang="fr-FR" sz="2800" b="1" dirty="0"/>
              <a:t>Actes </a:t>
            </a:r>
            <a:r>
              <a:rPr lang="fr-FR" sz="2800" b="1" i="1" dirty="0"/>
              <a:t>des Apôtres</a:t>
            </a:r>
          </a:p>
        </p:txBody>
      </p:sp>
      <p:sp>
        <p:nvSpPr>
          <p:cNvPr id="2" name="ZoneTexte 1">
            <a:extLst>
              <a:ext uri="{FF2B5EF4-FFF2-40B4-BE49-F238E27FC236}">
                <a16:creationId xmlns:a16="http://schemas.microsoft.com/office/drawing/2014/main" id="{F5FDAC71-D958-B11E-0716-1546C1F4C0A7}"/>
              </a:ext>
            </a:extLst>
          </p:cNvPr>
          <p:cNvSpPr txBox="1"/>
          <p:nvPr/>
        </p:nvSpPr>
        <p:spPr>
          <a:xfrm>
            <a:off x="2700797" y="2315038"/>
            <a:ext cx="6943945" cy="954107"/>
          </a:xfrm>
          <a:prstGeom prst="rect">
            <a:avLst/>
          </a:prstGeom>
          <a:noFill/>
        </p:spPr>
        <p:txBody>
          <a:bodyPr wrap="square" rtlCol="0">
            <a:spAutoFit/>
          </a:bodyPr>
          <a:lstStyle/>
          <a:p>
            <a:r>
              <a:rPr lang="fr-FR" sz="2800" dirty="0">
                <a:solidFill>
                  <a:schemeClr val="bg1"/>
                </a:solidFill>
              </a:rPr>
              <a:t>Les apôtres </a:t>
            </a:r>
            <a:br>
              <a:rPr lang="fr-FR" sz="2800" dirty="0">
                <a:solidFill>
                  <a:schemeClr val="bg1"/>
                </a:solidFill>
              </a:rPr>
            </a:br>
            <a:r>
              <a:rPr lang="fr-FR" sz="2800" dirty="0">
                <a:solidFill>
                  <a:schemeClr val="bg1"/>
                </a:solidFill>
              </a:rPr>
              <a:t>(</a:t>
            </a:r>
            <a:r>
              <a:rPr lang="fr-FR" sz="2800" dirty="0" err="1">
                <a:solidFill>
                  <a:schemeClr val="bg1"/>
                </a:solidFill>
              </a:rPr>
              <a:t>Ac</a:t>
            </a:r>
            <a:r>
              <a:rPr lang="fr-FR" sz="2800" dirty="0">
                <a:solidFill>
                  <a:schemeClr val="bg1"/>
                </a:solidFill>
              </a:rPr>
              <a:t> 2.43, 5.12-16, 19.12, etc.)</a:t>
            </a:r>
          </a:p>
        </p:txBody>
      </p:sp>
      <p:sp>
        <p:nvSpPr>
          <p:cNvPr id="6" name="Rectangle : coins arrondis 5">
            <a:extLst>
              <a:ext uri="{FF2B5EF4-FFF2-40B4-BE49-F238E27FC236}">
                <a16:creationId xmlns:a16="http://schemas.microsoft.com/office/drawing/2014/main" id="{D37237FE-2FFE-730A-7CB9-BE3FE1BF4E74}"/>
              </a:ext>
            </a:extLst>
          </p:cNvPr>
          <p:cNvSpPr/>
          <p:nvPr/>
        </p:nvSpPr>
        <p:spPr>
          <a:xfrm>
            <a:off x="2700797" y="3555728"/>
            <a:ext cx="4570865" cy="2424158"/>
          </a:xfrm>
          <a:custGeom>
            <a:avLst/>
            <a:gdLst>
              <a:gd name="csX0" fmla="*/ 0 w 4570865"/>
              <a:gd name="csY0" fmla="*/ 404034 h 2424158"/>
              <a:gd name="csX1" fmla="*/ 404034 w 4570865"/>
              <a:gd name="csY1" fmla="*/ 0 h 2424158"/>
              <a:gd name="csX2" fmla="*/ 979204 w 4570865"/>
              <a:gd name="csY2" fmla="*/ 0 h 2424158"/>
              <a:gd name="csX3" fmla="*/ 1441491 w 4570865"/>
              <a:gd name="csY3" fmla="*/ 0 h 2424158"/>
              <a:gd name="csX4" fmla="*/ 2016661 w 4570865"/>
              <a:gd name="csY4" fmla="*/ 0 h 2424158"/>
              <a:gd name="csX5" fmla="*/ 2441320 w 4570865"/>
              <a:gd name="csY5" fmla="*/ 0 h 2424158"/>
              <a:gd name="csX6" fmla="*/ 3016490 w 4570865"/>
              <a:gd name="csY6" fmla="*/ 0 h 2424158"/>
              <a:gd name="csX7" fmla="*/ 3478777 w 4570865"/>
              <a:gd name="csY7" fmla="*/ 0 h 2424158"/>
              <a:gd name="csX8" fmla="*/ 4166831 w 4570865"/>
              <a:gd name="csY8" fmla="*/ 0 h 2424158"/>
              <a:gd name="csX9" fmla="*/ 4570865 w 4570865"/>
              <a:gd name="csY9" fmla="*/ 404034 h 2424158"/>
              <a:gd name="csX10" fmla="*/ 4570865 w 4570865"/>
              <a:gd name="csY10" fmla="*/ 910409 h 2424158"/>
              <a:gd name="csX11" fmla="*/ 4570865 w 4570865"/>
              <a:gd name="csY11" fmla="*/ 1400623 h 2424158"/>
              <a:gd name="csX12" fmla="*/ 4570865 w 4570865"/>
              <a:gd name="csY12" fmla="*/ 2020124 h 2424158"/>
              <a:gd name="csX13" fmla="*/ 4166831 w 4570865"/>
              <a:gd name="csY13" fmla="*/ 2424158 h 2424158"/>
              <a:gd name="csX14" fmla="*/ 3742172 w 4570865"/>
              <a:gd name="csY14" fmla="*/ 2424158 h 2424158"/>
              <a:gd name="csX15" fmla="*/ 3129374 w 4570865"/>
              <a:gd name="csY15" fmla="*/ 2424158 h 2424158"/>
              <a:gd name="csX16" fmla="*/ 2591832 w 4570865"/>
              <a:gd name="csY16" fmla="*/ 2424158 h 2424158"/>
              <a:gd name="csX17" fmla="*/ 1979033 w 4570865"/>
              <a:gd name="csY17" fmla="*/ 2424158 h 2424158"/>
              <a:gd name="csX18" fmla="*/ 1403863 w 4570865"/>
              <a:gd name="csY18" fmla="*/ 2424158 h 2424158"/>
              <a:gd name="csX19" fmla="*/ 903948 w 4570865"/>
              <a:gd name="csY19" fmla="*/ 2424158 h 2424158"/>
              <a:gd name="csX20" fmla="*/ 404034 w 4570865"/>
              <a:gd name="csY20" fmla="*/ 2424158 h 2424158"/>
              <a:gd name="csX21" fmla="*/ 0 w 4570865"/>
              <a:gd name="csY21" fmla="*/ 2020124 h 2424158"/>
              <a:gd name="csX22" fmla="*/ 0 w 4570865"/>
              <a:gd name="csY22" fmla="*/ 1481427 h 2424158"/>
              <a:gd name="csX23" fmla="*/ 0 w 4570865"/>
              <a:gd name="csY23" fmla="*/ 910409 h 2424158"/>
              <a:gd name="csX24" fmla="*/ 0 w 4570865"/>
              <a:gd name="csY24" fmla="*/ 404034 h 2424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570865" h="2424158" fill="none" extrusionOk="0">
                <a:moveTo>
                  <a:pt x="0" y="404034"/>
                </a:moveTo>
                <a:cubicBezTo>
                  <a:pt x="-25041" y="231161"/>
                  <a:pt x="149429" y="-41746"/>
                  <a:pt x="404034" y="0"/>
                </a:cubicBezTo>
                <a:cubicBezTo>
                  <a:pt x="529329" y="-60331"/>
                  <a:pt x="838247" y="15937"/>
                  <a:pt x="979204" y="0"/>
                </a:cubicBezTo>
                <a:cubicBezTo>
                  <a:pt x="1120161" y="-15937"/>
                  <a:pt x="1239245" y="6962"/>
                  <a:pt x="1441491" y="0"/>
                </a:cubicBezTo>
                <a:cubicBezTo>
                  <a:pt x="1643737" y="-6962"/>
                  <a:pt x="1884491" y="8100"/>
                  <a:pt x="2016661" y="0"/>
                </a:cubicBezTo>
                <a:cubicBezTo>
                  <a:pt x="2148831" y="-8100"/>
                  <a:pt x="2285331" y="11423"/>
                  <a:pt x="2441320" y="0"/>
                </a:cubicBezTo>
                <a:cubicBezTo>
                  <a:pt x="2597309" y="-11423"/>
                  <a:pt x="2731921" y="56988"/>
                  <a:pt x="3016490" y="0"/>
                </a:cubicBezTo>
                <a:cubicBezTo>
                  <a:pt x="3301059" y="-56988"/>
                  <a:pt x="3321260" y="45478"/>
                  <a:pt x="3478777" y="0"/>
                </a:cubicBezTo>
                <a:cubicBezTo>
                  <a:pt x="3636294" y="-45478"/>
                  <a:pt x="3840021" y="50888"/>
                  <a:pt x="4166831" y="0"/>
                </a:cubicBezTo>
                <a:cubicBezTo>
                  <a:pt x="4395658" y="-24813"/>
                  <a:pt x="4510147" y="178935"/>
                  <a:pt x="4570865" y="404034"/>
                </a:cubicBezTo>
                <a:cubicBezTo>
                  <a:pt x="4628539" y="640532"/>
                  <a:pt x="4562656" y="661266"/>
                  <a:pt x="4570865" y="910409"/>
                </a:cubicBezTo>
                <a:cubicBezTo>
                  <a:pt x="4579074" y="1159552"/>
                  <a:pt x="4529348" y="1157789"/>
                  <a:pt x="4570865" y="1400623"/>
                </a:cubicBezTo>
                <a:cubicBezTo>
                  <a:pt x="4612382" y="1643457"/>
                  <a:pt x="4540576" y="1874269"/>
                  <a:pt x="4570865" y="2020124"/>
                </a:cubicBezTo>
                <a:cubicBezTo>
                  <a:pt x="4583191" y="2273394"/>
                  <a:pt x="4417663" y="2451550"/>
                  <a:pt x="4166831" y="2424158"/>
                </a:cubicBezTo>
                <a:cubicBezTo>
                  <a:pt x="3964023" y="2457479"/>
                  <a:pt x="3913391" y="2386839"/>
                  <a:pt x="3742172" y="2424158"/>
                </a:cubicBezTo>
                <a:cubicBezTo>
                  <a:pt x="3570953" y="2461477"/>
                  <a:pt x="3416619" y="2382622"/>
                  <a:pt x="3129374" y="2424158"/>
                </a:cubicBezTo>
                <a:cubicBezTo>
                  <a:pt x="2842129" y="2465694"/>
                  <a:pt x="2700773" y="2366892"/>
                  <a:pt x="2591832" y="2424158"/>
                </a:cubicBezTo>
                <a:cubicBezTo>
                  <a:pt x="2482891" y="2481424"/>
                  <a:pt x="2236279" y="2417758"/>
                  <a:pt x="1979033" y="2424158"/>
                </a:cubicBezTo>
                <a:cubicBezTo>
                  <a:pt x="1721787" y="2430558"/>
                  <a:pt x="1649531" y="2395827"/>
                  <a:pt x="1403863" y="2424158"/>
                </a:cubicBezTo>
                <a:cubicBezTo>
                  <a:pt x="1158195" y="2452489"/>
                  <a:pt x="1047034" y="2374518"/>
                  <a:pt x="903948" y="2424158"/>
                </a:cubicBezTo>
                <a:cubicBezTo>
                  <a:pt x="760863" y="2473798"/>
                  <a:pt x="580763" y="2399902"/>
                  <a:pt x="404034" y="2424158"/>
                </a:cubicBezTo>
                <a:cubicBezTo>
                  <a:pt x="182240" y="2485530"/>
                  <a:pt x="19006" y="2226212"/>
                  <a:pt x="0" y="2020124"/>
                </a:cubicBezTo>
                <a:cubicBezTo>
                  <a:pt x="-52600" y="1897852"/>
                  <a:pt x="63695" y="1744459"/>
                  <a:pt x="0" y="1481427"/>
                </a:cubicBezTo>
                <a:cubicBezTo>
                  <a:pt x="-63695" y="1218395"/>
                  <a:pt x="53449" y="1037761"/>
                  <a:pt x="0" y="910409"/>
                </a:cubicBezTo>
                <a:cubicBezTo>
                  <a:pt x="-53449" y="783057"/>
                  <a:pt x="26920" y="517799"/>
                  <a:pt x="0" y="404034"/>
                </a:cubicBezTo>
                <a:close/>
              </a:path>
              <a:path w="4570865" h="2424158" stroke="0" extrusionOk="0">
                <a:moveTo>
                  <a:pt x="0" y="404034"/>
                </a:moveTo>
                <a:cubicBezTo>
                  <a:pt x="-29475" y="162711"/>
                  <a:pt x="173329" y="2838"/>
                  <a:pt x="404034" y="0"/>
                </a:cubicBezTo>
                <a:cubicBezTo>
                  <a:pt x="567217" y="-1018"/>
                  <a:pt x="810279" y="52969"/>
                  <a:pt x="1016832" y="0"/>
                </a:cubicBezTo>
                <a:cubicBezTo>
                  <a:pt x="1223385" y="-52969"/>
                  <a:pt x="1381793" y="55700"/>
                  <a:pt x="1516747" y="0"/>
                </a:cubicBezTo>
                <a:cubicBezTo>
                  <a:pt x="1651702" y="-55700"/>
                  <a:pt x="1758819" y="19655"/>
                  <a:pt x="1979033" y="0"/>
                </a:cubicBezTo>
                <a:cubicBezTo>
                  <a:pt x="2199247" y="-19655"/>
                  <a:pt x="2425388" y="22445"/>
                  <a:pt x="2554204" y="0"/>
                </a:cubicBezTo>
                <a:cubicBezTo>
                  <a:pt x="2683020" y="-22445"/>
                  <a:pt x="2843448" y="23971"/>
                  <a:pt x="3054118" y="0"/>
                </a:cubicBezTo>
                <a:cubicBezTo>
                  <a:pt x="3264788" y="-23971"/>
                  <a:pt x="3434015" y="33451"/>
                  <a:pt x="3666917" y="0"/>
                </a:cubicBezTo>
                <a:cubicBezTo>
                  <a:pt x="3899819" y="-33451"/>
                  <a:pt x="4001255" y="5490"/>
                  <a:pt x="4166831" y="0"/>
                </a:cubicBezTo>
                <a:cubicBezTo>
                  <a:pt x="4365016" y="41285"/>
                  <a:pt x="4555031" y="162527"/>
                  <a:pt x="4570865" y="404034"/>
                </a:cubicBezTo>
                <a:cubicBezTo>
                  <a:pt x="4618082" y="605979"/>
                  <a:pt x="4526232" y="752649"/>
                  <a:pt x="4570865" y="910409"/>
                </a:cubicBezTo>
                <a:cubicBezTo>
                  <a:pt x="4615498" y="1068170"/>
                  <a:pt x="4519747" y="1326293"/>
                  <a:pt x="4570865" y="1449106"/>
                </a:cubicBezTo>
                <a:cubicBezTo>
                  <a:pt x="4621983" y="1571919"/>
                  <a:pt x="4523815" y="1899753"/>
                  <a:pt x="4570865" y="2020124"/>
                </a:cubicBezTo>
                <a:cubicBezTo>
                  <a:pt x="4593927" y="2271515"/>
                  <a:pt x="4397480" y="2417585"/>
                  <a:pt x="4166831" y="2424158"/>
                </a:cubicBezTo>
                <a:cubicBezTo>
                  <a:pt x="4017844" y="2435574"/>
                  <a:pt x="3785349" y="2402825"/>
                  <a:pt x="3629289" y="2424158"/>
                </a:cubicBezTo>
                <a:cubicBezTo>
                  <a:pt x="3473229" y="2445491"/>
                  <a:pt x="3237196" y="2384431"/>
                  <a:pt x="3091746" y="2424158"/>
                </a:cubicBezTo>
                <a:cubicBezTo>
                  <a:pt x="2946296" y="2463885"/>
                  <a:pt x="2699969" y="2403979"/>
                  <a:pt x="2478948" y="2424158"/>
                </a:cubicBezTo>
                <a:cubicBezTo>
                  <a:pt x="2257927" y="2444337"/>
                  <a:pt x="2103848" y="2393916"/>
                  <a:pt x="1941405" y="2424158"/>
                </a:cubicBezTo>
                <a:cubicBezTo>
                  <a:pt x="1778962" y="2454400"/>
                  <a:pt x="1645466" y="2420698"/>
                  <a:pt x="1516747" y="2424158"/>
                </a:cubicBezTo>
                <a:cubicBezTo>
                  <a:pt x="1388028" y="2427618"/>
                  <a:pt x="1217892" y="2395071"/>
                  <a:pt x="1054460" y="2424158"/>
                </a:cubicBezTo>
                <a:cubicBezTo>
                  <a:pt x="891028" y="2453245"/>
                  <a:pt x="686867" y="2370151"/>
                  <a:pt x="404034" y="2424158"/>
                </a:cubicBezTo>
                <a:cubicBezTo>
                  <a:pt x="191840" y="2421842"/>
                  <a:pt x="1041" y="2253152"/>
                  <a:pt x="0" y="2020124"/>
                </a:cubicBezTo>
                <a:cubicBezTo>
                  <a:pt x="-32115" y="1842221"/>
                  <a:pt x="37589" y="1674664"/>
                  <a:pt x="0" y="1513749"/>
                </a:cubicBezTo>
                <a:cubicBezTo>
                  <a:pt x="-37589" y="1352834"/>
                  <a:pt x="15568" y="1230580"/>
                  <a:pt x="0" y="1023535"/>
                </a:cubicBezTo>
                <a:cubicBezTo>
                  <a:pt x="-15568" y="816490"/>
                  <a:pt x="306" y="616938"/>
                  <a:pt x="0" y="404034"/>
                </a:cubicBezTo>
                <a:close/>
              </a:path>
            </a:pathLst>
          </a:custGeom>
          <a:solidFill>
            <a:srgbClr val="C0000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aseline="30000" dirty="0"/>
              <a:t>12</a:t>
            </a:r>
            <a:r>
              <a:rPr lang="fr-FR" sz="2400" dirty="0"/>
              <a:t>Les </a:t>
            </a:r>
            <a:r>
              <a:rPr lang="fr-FR" sz="2400" u="sng" dirty="0"/>
              <a:t>signes distinctifs de l’apôtre</a:t>
            </a:r>
            <a:r>
              <a:rPr lang="fr-FR" sz="2400" dirty="0"/>
              <a:t> ont été vus à l’œuvre au milieu de vous par une patience à toute épreuve, par des signes, des prodiges et des miracles.  </a:t>
            </a:r>
            <a:b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(2 Co 12.12)</a:t>
            </a:r>
            <a:endParaRPr lang="fr-FR" sz="2200" dirty="0"/>
          </a:p>
        </p:txBody>
      </p:sp>
    </p:spTree>
    <p:extLst>
      <p:ext uri="{BB962C8B-B14F-4D97-AF65-F5344CB8AC3E}">
        <p14:creationId xmlns:p14="http://schemas.microsoft.com/office/powerpoint/2010/main" val="8315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709" name="Line 77"/>
          <p:cNvSpPr>
            <a:spLocks noChangeShapeType="1"/>
          </p:cNvSpPr>
          <p:nvPr/>
        </p:nvSpPr>
        <p:spPr bwMode="auto">
          <a:xfrm>
            <a:off x="611870" y="1397226"/>
            <a:ext cx="10956015" cy="35964"/>
          </a:xfrm>
          <a:prstGeom prst="line">
            <a:avLst/>
          </a:prstGeom>
          <a:noFill/>
          <a:ln w="101600">
            <a:solidFill>
              <a:schemeClr val="bg1"/>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fr-FR" dirty="0"/>
          </a:p>
        </p:txBody>
      </p:sp>
      <p:sp>
        <p:nvSpPr>
          <p:cNvPr id="325710" name="Text Box 78"/>
          <p:cNvSpPr txBox="1">
            <a:spLocks noChangeArrowheads="1"/>
          </p:cNvSpPr>
          <p:nvPr/>
        </p:nvSpPr>
        <p:spPr bwMode="auto">
          <a:xfrm>
            <a:off x="1691148" y="878113"/>
            <a:ext cx="1009650" cy="519113"/>
          </a:xfrm>
          <a:prstGeom prst="rect">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fr-FR" sz="2800" b="1" dirty="0"/>
              <a:t>+30</a:t>
            </a:r>
          </a:p>
        </p:txBody>
      </p:sp>
      <p:sp>
        <p:nvSpPr>
          <p:cNvPr id="325711" name="Text Box 79"/>
          <p:cNvSpPr txBox="1">
            <a:spLocks noChangeArrowheads="1"/>
          </p:cNvSpPr>
          <p:nvPr/>
        </p:nvSpPr>
        <p:spPr bwMode="auto">
          <a:xfrm>
            <a:off x="484648" y="2012630"/>
            <a:ext cx="1711325" cy="519112"/>
          </a:xfrm>
          <a:prstGeom prst="rect">
            <a:avLst/>
          </a:prstGeom>
          <a:solidFill>
            <a:schemeClr val="accent4"/>
          </a:solidFill>
          <a:ln>
            <a:noFill/>
          </a:ln>
          <a:effectLst/>
        </p:spPr>
        <p:txBody>
          <a:bodyPr>
            <a:spAutoFit/>
          </a:bodyPr>
          <a:lstStyle/>
          <a:p>
            <a:pPr algn="ctr">
              <a:spcBef>
                <a:spcPct val="50000"/>
              </a:spcBef>
            </a:pPr>
            <a:r>
              <a:rPr lang="fr-FR" sz="2800" b="1" dirty="0"/>
              <a:t>Marc 16</a:t>
            </a:r>
          </a:p>
        </p:txBody>
      </p:sp>
      <p:sp>
        <p:nvSpPr>
          <p:cNvPr id="325712" name="Text Box 80"/>
          <p:cNvSpPr txBox="1">
            <a:spLocks noChangeArrowheads="1"/>
          </p:cNvSpPr>
          <p:nvPr/>
        </p:nvSpPr>
        <p:spPr bwMode="auto">
          <a:xfrm>
            <a:off x="6273347" y="878114"/>
            <a:ext cx="1009650" cy="519112"/>
          </a:xfrm>
          <a:prstGeom prst="rect">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fr-FR" sz="2800" b="1" dirty="0"/>
              <a:t>+60</a:t>
            </a:r>
          </a:p>
        </p:txBody>
      </p:sp>
      <p:sp>
        <p:nvSpPr>
          <p:cNvPr id="325713" name="Text Box 81"/>
          <p:cNvSpPr txBox="1">
            <a:spLocks noChangeArrowheads="1"/>
          </p:cNvSpPr>
          <p:nvPr/>
        </p:nvSpPr>
        <p:spPr bwMode="auto">
          <a:xfrm>
            <a:off x="2207307" y="1457552"/>
            <a:ext cx="4570865" cy="519112"/>
          </a:xfrm>
          <a:prstGeom prst="rect">
            <a:avLst/>
          </a:prstGeom>
          <a:solidFill>
            <a:schemeClr val="accent4"/>
          </a:solidFill>
          <a:ln>
            <a:noFill/>
          </a:ln>
          <a:effectLst/>
        </p:spPr>
        <p:txBody>
          <a:bodyPr wrap="square">
            <a:spAutoFit/>
          </a:bodyPr>
          <a:lstStyle/>
          <a:p>
            <a:pPr algn="ctr">
              <a:spcBef>
                <a:spcPct val="50000"/>
              </a:spcBef>
            </a:pPr>
            <a:r>
              <a:rPr lang="fr-FR" sz="2800" b="1" dirty="0"/>
              <a:t>Actes </a:t>
            </a:r>
            <a:r>
              <a:rPr lang="fr-FR" sz="2800" b="1" i="1" dirty="0"/>
              <a:t>des Apôtres</a:t>
            </a:r>
          </a:p>
        </p:txBody>
      </p:sp>
      <p:sp>
        <p:nvSpPr>
          <p:cNvPr id="4" name="ZoneTexte 3">
            <a:extLst>
              <a:ext uri="{FF2B5EF4-FFF2-40B4-BE49-F238E27FC236}">
                <a16:creationId xmlns:a16="http://schemas.microsoft.com/office/drawing/2014/main" id="{5AEF65A7-609A-7314-83F7-21AD6648474B}"/>
              </a:ext>
            </a:extLst>
          </p:cNvPr>
          <p:cNvSpPr txBox="1"/>
          <p:nvPr/>
        </p:nvSpPr>
        <p:spPr>
          <a:xfrm>
            <a:off x="2349960" y="2305615"/>
            <a:ext cx="5196293" cy="2246769"/>
          </a:xfrm>
          <a:prstGeom prst="rect">
            <a:avLst/>
          </a:prstGeom>
          <a:noFill/>
        </p:spPr>
        <p:txBody>
          <a:bodyPr wrap="square" rtlCol="0">
            <a:spAutoFit/>
          </a:bodyPr>
          <a:lstStyle/>
          <a:p>
            <a:r>
              <a:rPr lang="fr-FR" sz="2800" dirty="0">
                <a:solidFill>
                  <a:schemeClr val="bg1"/>
                </a:solidFill>
              </a:rPr>
              <a:t>Les apôtres</a:t>
            </a:r>
            <a:br>
              <a:rPr lang="fr-FR" sz="2800" dirty="0">
                <a:solidFill>
                  <a:schemeClr val="bg1"/>
                </a:solidFill>
              </a:rPr>
            </a:br>
            <a:r>
              <a:rPr lang="fr-FR" sz="2800" dirty="0">
                <a:solidFill>
                  <a:schemeClr val="bg1"/>
                </a:solidFill>
              </a:rPr>
              <a:t>(</a:t>
            </a:r>
            <a:r>
              <a:rPr lang="fr-FR" sz="2800" dirty="0" err="1">
                <a:solidFill>
                  <a:schemeClr val="bg1"/>
                </a:solidFill>
              </a:rPr>
              <a:t>Ac</a:t>
            </a:r>
            <a:r>
              <a:rPr lang="fr-FR" sz="2800" dirty="0">
                <a:solidFill>
                  <a:schemeClr val="bg1"/>
                </a:solidFill>
              </a:rPr>
              <a:t> 2.43, 5.12-16, 19.12, etc.)</a:t>
            </a:r>
          </a:p>
          <a:p>
            <a:endParaRPr lang="fr-FR" sz="2800" dirty="0">
              <a:solidFill>
                <a:schemeClr val="bg1"/>
              </a:solidFill>
            </a:endParaRPr>
          </a:p>
          <a:p>
            <a:r>
              <a:rPr lang="fr-FR" sz="2800" dirty="0">
                <a:solidFill>
                  <a:schemeClr val="bg1"/>
                </a:solidFill>
              </a:rPr>
              <a:t>Les 7 représentants des apôtres (</a:t>
            </a:r>
            <a:r>
              <a:rPr lang="fr-FR" sz="2800" dirty="0" err="1">
                <a:solidFill>
                  <a:schemeClr val="bg1"/>
                </a:solidFill>
              </a:rPr>
              <a:t>Ac</a:t>
            </a:r>
            <a:r>
              <a:rPr lang="fr-FR" sz="2800" dirty="0">
                <a:solidFill>
                  <a:schemeClr val="bg1"/>
                </a:solidFill>
              </a:rPr>
              <a:t> 6.6, 8, 8.6)</a:t>
            </a:r>
          </a:p>
        </p:txBody>
      </p:sp>
    </p:spTree>
    <p:extLst>
      <p:ext uri="{BB962C8B-B14F-4D97-AF65-F5344CB8AC3E}">
        <p14:creationId xmlns:p14="http://schemas.microsoft.com/office/powerpoint/2010/main" val="40025216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709" name="Line 77"/>
          <p:cNvSpPr>
            <a:spLocks noChangeShapeType="1"/>
          </p:cNvSpPr>
          <p:nvPr/>
        </p:nvSpPr>
        <p:spPr bwMode="auto">
          <a:xfrm>
            <a:off x="611870" y="1397226"/>
            <a:ext cx="10956015" cy="35964"/>
          </a:xfrm>
          <a:prstGeom prst="line">
            <a:avLst/>
          </a:prstGeom>
          <a:noFill/>
          <a:ln w="101600">
            <a:solidFill>
              <a:schemeClr val="bg1"/>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fr-FR" dirty="0"/>
          </a:p>
        </p:txBody>
      </p:sp>
      <p:sp>
        <p:nvSpPr>
          <p:cNvPr id="325710" name="Text Box 78"/>
          <p:cNvSpPr txBox="1">
            <a:spLocks noChangeArrowheads="1"/>
          </p:cNvSpPr>
          <p:nvPr/>
        </p:nvSpPr>
        <p:spPr bwMode="auto">
          <a:xfrm>
            <a:off x="1691148" y="878113"/>
            <a:ext cx="1009650" cy="519113"/>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+30</a:t>
            </a:r>
          </a:p>
        </p:txBody>
      </p:sp>
      <p:sp>
        <p:nvSpPr>
          <p:cNvPr id="325711" name="Text Box 79"/>
          <p:cNvSpPr txBox="1">
            <a:spLocks noChangeArrowheads="1"/>
          </p:cNvSpPr>
          <p:nvPr/>
        </p:nvSpPr>
        <p:spPr bwMode="auto">
          <a:xfrm>
            <a:off x="484648" y="2012630"/>
            <a:ext cx="1711325" cy="519112"/>
          </a:xfrm>
          <a:prstGeom prst="rect">
            <a:avLst/>
          </a:prstGeom>
          <a:solidFill>
            <a:schemeClr val="accent4"/>
          </a:solidFill>
          <a:ln>
            <a:noFill/>
          </a:ln>
          <a:effectLst/>
        </p:spPr>
        <p:txBody>
          <a:bodyPr>
            <a:spAutoFit/>
          </a:bodyPr>
          <a:lstStyle/>
          <a:p>
            <a:pPr algn="ctr">
              <a:spcBef>
                <a:spcPct val="50000"/>
              </a:spcBef>
            </a:pPr>
            <a:r>
              <a:rPr lang="fr-FR" sz="2800" b="1" dirty="0"/>
              <a:t>Marc 16</a:t>
            </a:r>
          </a:p>
        </p:txBody>
      </p:sp>
      <p:sp>
        <p:nvSpPr>
          <p:cNvPr id="325712" name="Text Box 80"/>
          <p:cNvSpPr txBox="1">
            <a:spLocks noChangeArrowheads="1"/>
          </p:cNvSpPr>
          <p:nvPr/>
        </p:nvSpPr>
        <p:spPr bwMode="auto">
          <a:xfrm>
            <a:off x="6273347" y="878114"/>
            <a:ext cx="1009650" cy="519112"/>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+60</a:t>
            </a:r>
          </a:p>
        </p:txBody>
      </p:sp>
      <p:sp>
        <p:nvSpPr>
          <p:cNvPr id="325713" name="Text Box 81"/>
          <p:cNvSpPr txBox="1">
            <a:spLocks noChangeArrowheads="1"/>
          </p:cNvSpPr>
          <p:nvPr/>
        </p:nvSpPr>
        <p:spPr bwMode="auto">
          <a:xfrm>
            <a:off x="2207307" y="1457552"/>
            <a:ext cx="4570865" cy="519112"/>
          </a:xfrm>
          <a:prstGeom prst="rect">
            <a:avLst/>
          </a:prstGeom>
          <a:solidFill>
            <a:schemeClr val="accent4"/>
          </a:solidFill>
          <a:ln>
            <a:noFill/>
          </a:ln>
          <a:effectLst/>
        </p:spPr>
        <p:txBody>
          <a:bodyPr wrap="square">
            <a:spAutoFit/>
          </a:bodyPr>
          <a:lstStyle/>
          <a:p>
            <a:pPr algn="ctr">
              <a:spcBef>
                <a:spcPct val="50000"/>
              </a:spcBef>
            </a:pPr>
            <a:r>
              <a:rPr lang="fr-FR" sz="2800" b="1" dirty="0"/>
              <a:t>Actes </a:t>
            </a:r>
            <a:r>
              <a:rPr lang="fr-FR" sz="2800" b="1" i="1" dirty="0"/>
              <a:t>des Apôtres</a:t>
            </a:r>
          </a:p>
        </p:txBody>
      </p:sp>
      <p:sp>
        <p:nvSpPr>
          <p:cNvPr id="5" name="Text Box 79">
            <a:extLst>
              <a:ext uri="{FF2B5EF4-FFF2-40B4-BE49-F238E27FC236}">
                <a16:creationId xmlns:a16="http://schemas.microsoft.com/office/drawing/2014/main" id="{39EF7CF0-2C15-7A4C-3F4B-CF9EC7937AC5}"/>
              </a:ext>
            </a:extLst>
          </p:cNvPr>
          <p:cNvSpPr txBox="1">
            <a:spLocks noChangeArrowheads="1"/>
          </p:cNvSpPr>
          <p:nvPr/>
        </p:nvSpPr>
        <p:spPr bwMode="auto">
          <a:xfrm>
            <a:off x="7546253" y="3700033"/>
            <a:ext cx="1711325" cy="519112"/>
          </a:xfrm>
          <a:prstGeom prst="rect">
            <a:avLst/>
          </a:prstGeom>
          <a:solidFill>
            <a:schemeClr val="accent4"/>
          </a:solidFill>
          <a:ln>
            <a:noFill/>
          </a:ln>
          <a:effectLst/>
        </p:spPr>
        <p:txBody>
          <a:bodyPr>
            <a:spAutoFit/>
          </a:bodyPr>
          <a:lstStyle/>
          <a:p>
            <a:pPr algn="ctr">
              <a:spcBef>
                <a:spcPct val="50000"/>
              </a:spcBef>
            </a:pPr>
            <a:r>
              <a:rPr lang="fr-FR" sz="2800" b="1" dirty="0"/>
              <a:t>Hé 2.3-4</a:t>
            </a:r>
          </a:p>
        </p:txBody>
      </p:sp>
      <p:sp>
        <p:nvSpPr>
          <p:cNvPr id="6" name="Text Box 79">
            <a:extLst>
              <a:ext uri="{FF2B5EF4-FFF2-40B4-BE49-F238E27FC236}">
                <a16:creationId xmlns:a16="http://schemas.microsoft.com/office/drawing/2014/main" id="{7E796105-BE22-6D08-5DCF-505637B164B1}"/>
              </a:ext>
            </a:extLst>
          </p:cNvPr>
          <p:cNvSpPr txBox="1">
            <a:spLocks noChangeArrowheads="1"/>
          </p:cNvSpPr>
          <p:nvPr/>
        </p:nvSpPr>
        <p:spPr bwMode="auto">
          <a:xfrm>
            <a:off x="8088540" y="4820392"/>
            <a:ext cx="2535917" cy="523220"/>
          </a:xfrm>
          <a:prstGeom prst="rect">
            <a:avLst/>
          </a:prstGeom>
          <a:solidFill>
            <a:schemeClr val="accent4"/>
          </a:solidFill>
          <a:ln>
            <a:noFill/>
          </a:ln>
          <a:effectLst/>
        </p:spPr>
        <p:txBody>
          <a:bodyPr wrap="square">
            <a:spAutoFit/>
          </a:bodyPr>
          <a:lstStyle/>
          <a:p>
            <a:pPr algn="ctr">
              <a:spcBef>
                <a:spcPct val="50000"/>
              </a:spcBef>
            </a:pPr>
            <a:r>
              <a:rPr lang="fr-FR" sz="2800" b="1" dirty="0"/>
              <a:t>1 Pi 4.10-11</a:t>
            </a:r>
          </a:p>
        </p:txBody>
      </p:sp>
      <p:sp>
        <p:nvSpPr>
          <p:cNvPr id="3" name="ZoneTexte 2">
            <a:extLst>
              <a:ext uri="{FF2B5EF4-FFF2-40B4-BE49-F238E27FC236}">
                <a16:creationId xmlns:a16="http://schemas.microsoft.com/office/drawing/2014/main" id="{85020DF8-6A9B-E3C1-D37F-5C9CB0E35361}"/>
              </a:ext>
            </a:extLst>
          </p:cNvPr>
          <p:cNvSpPr txBox="1"/>
          <p:nvPr/>
        </p:nvSpPr>
        <p:spPr>
          <a:xfrm>
            <a:off x="2349960" y="2305615"/>
            <a:ext cx="5196293" cy="2246769"/>
          </a:xfrm>
          <a:prstGeom prst="rect">
            <a:avLst/>
          </a:prstGeom>
          <a:noFill/>
        </p:spPr>
        <p:txBody>
          <a:bodyPr wrap="square" rtlCol="0">
            <a:spAutoFit/>
          </a:bodyPr>
          <a:lstStyle/>
          <a:p>
            <a:r>
              <a:rPr lang="fr-FR" sz="2800" dirty="0">
                <a:solidFill>
                  <a:schemeClr val="bg1"/>
                </a:solidFill>
              </a:rPr>
              <a:t>Les apôtres</a:t>
            </a:r>
            <a:br>
              <a:rPr lang="fr-FR" sz="2800" dirty="0">
                <a:solidFill>
                  <a:schemeClr val="bg1"/>
                </a:solidFill>
              </a:rPr>
            </a:br>
            <a:r>
              <a:rPr lang="fr-FR" sz="2800" dirty="0">
                <a:solidFill>
                  <a:schemeClr val="bg1"/>
                </a:solidFill>
              </a:rPr>
              <a:t>(</a:t>
            </a:r>
            <a:r>
              <a:rPr lang="fr-FR" sz="2800" dirty="0" err="1">
                <a:solidFill>
                  <a:schemeClr val="bg1"/>
                </a:solidFill>
              </a:rPr>
              <a:t>Ac</a:t>
            </a:r>
            <a:r>
              <a:rPr lang="fr-FR" sz="2800" dirty="0">
                <a:solidFill>
                  <a:schemeClr val="bg1"/>
                </a:solidFill>
              </a:rPr>
              <a:t> 2.43, 5.12-16, 19.12, etc.)</a:t>
            </a:r>
          </a:p>
          <a:p>
            <a:endParaRPr lang="fr-FR" sz="2800" dirty="0">
              <a:solidFill>
                <a:schemeClr val="bg1"/>
              </a:solidFill>
            </a:endParaRPr>
          </a:p>
          <a:p>
            <a:r>
              <a:rPr lang="fr-FR" sz="2800" dirty="0">
                <a:solidFill>
                  <a:schemeClr val="bg1"/>
                </a:solidFill>
              </a:rPr>
              <a:t>Les 7 représentants des apôtres (</a:t>
            </a:r>
            <a:r>
              <a:rPr lang="fr-FR" sz="2800" dirty="0" err="1">
                <a:solidFill>
                  <a:schemeClr val="bg1"/>
                </a:solidFill>
              </a:rPr>
              <a:t>Ac</a:t>
            </a:r>
            <a:r>
              <a:rPr lang="fr-FR" sz="2800" dirty="0">
                <a:solidFill>
                  <a:schemeClr val="bg1"/>
                </a:solidFill>
              </a:rPr>
              <a:t> 6.6, 8, 8.6)</a:t>
            </a:r>
          </a:p>
        </p:txBody>
      </p:sp>
    </p:spTree>
    <p:extLst>
      <p:ext uri="{BB962C8B-B14F-4D97-AF65-F5344CB8AC3E}">
        <p14:creationId xmlns:p14="http://schemas.microsoft.com/office/powerpoint/2010/main" val="17622381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E655D5-0EA9-3240-8020-03D5C341596D}"/>
              </a:ext>
            </a:extLst>
          </p:cNvPr>
          <p:cNvSpPr>
            <a:spLocks noGrp="1"/>
          </p:cNvSpPr>
          <p:nvPr>
            <p:ph type="title"/>
          </p:nvPr>
        </p:nvSpPr>
        <p:spPr/>
        <p:txBody>
          <a:bodyPr/>
          <a:lstStyle/>
          <a:p>
            <a:r>
              <a:rPr lang="fr-FR" dirty="0"/>
              <a:t>La délivrance pastorale, </a:t>
            </a:r>
            <a:r>
              <a:rPr lang="fr-FR" i="1" dirty="0"/>
              <a:t>exhortative</a:t>
            </a:r>
            <a:r>
              <a:rPr lang="fr-FR" dirty="0"/>
              <a:t> </a:t>
            </a:r>
          </a:p>
        </p:txBody>
      </p:sp>
      <p:sp>
        <p:nvSpPr>
          <p:cNvPr id="3" name="Espace réservé du contenu 2">
            <a:extLst>
              <a:ext uri="{FF2B5EF4-FFF2-40B4-BE49-F238E27FC236}">
                <a16:creationId xmlns:a16="http://schemas.microsoft.com/office/drawing/2014/main" id="{A474DF64-88BC-2949-A8EB-617A6C5C1EC6}"/>
              </a:ext>
            </a:extLst>
          </p:cNvPr>
          <p:cNvSpPr>
            <a:spLocks noGrp="1"/>
          </p:cNvSpPr>
          <p:nvPr>
            <p:ph idx="1"/>
          </p:nvPr>
        </p:nvSpPr>
        <p:spPr/>
        <p:txBody>
          <a:bodyPr/>
          <a:lstStyle/>
          <a:p>
            <a:pPr marL="0" indent="0">
              <a:buNone/>
            </a:pPr>
            <a:r>
              <a:rPr lang="fr-FR" dirty="0"/>
              <a:t>L’exemple d’Éphèse (Actes 19 / </a:t>
            </a:r>
            <a:r>
              <a:rPr lang="fr-FR" dirty="0" err="1"/>
              <a:t>Éph</a:t>
            </a:r>
            <a:r>
              <a:rPr lang="fr-FR" dirty="0"/>
              <a:t> / 1 &amp; 2 Tim / 1 </a:t>
            </a:r>
            <a:r>
              <a:rPr lang="fr-FR" dirty="0" err="1"/>
              <a:t>Jn</a:t>
            </a:r>
            <a:r>
              <a:rPr lang="fr-FR" dirty="0"/>
              <a:t> / </a:t>
            </a:r>
            <a:r>
              <a:rPr lang="fr-FR" dirty="0" err="1"/>
              <a:t>Ap</a:t>
            </a:r>
            <a:r>
              <a:rPr lang="fr-FR" dirty="0"/>
              <a:t>)</a:t>
            </a:r>
          </a:p>
          <a:p>
            <a:pPr marL="0" indent="0">
              <a:buNone/>
            </a:pPr>
            <a:endParaRPr lang="fr-FR" dirty="0"/>
          </a:p>
          <a:p>
            <a:pPr marL="0" indent="0">
              <a:buNone/>
            </a:pPr>
            <a:r>
              <a:rPr lang="fr-FR" dirty="0"/>
              <a:t>2 Timothée 2:24-26 Or il ne faut pas que le serviteur du Seigneur ait des querelles. Il doit au contraire être affable envers tous, avoir le don d’enseigner et de supporter ; il doit redresser avec douceur les contradicteurs, dans l’espoir que Dieu leur donnera la repentance, pour arriver à la connaissance de la vérité, 26  pour revenir à leur bon sens et pour se dégager des pièges du diable qui les a capturés, afin de les soumettre à sa volonté.</a:t>
            </a:r>
          </a:p>
          <a:p>
            <a:pPr marL="0" indent="0">
              <a:buNone/>
            </a:pPr>
            <a:r>
              <a:rPr lang="fr-FR" dirty="0"/>
              <a:t> </a:t>
            </a:r>
          </a:p>
        </p:txBody>
      </p:sp>
    </p:spTree>
    <p:extLst>
      <p:ext uri="{BB962C8B-B14F-4D97-AF65-F5344CB8AC3E}">
        <p14:creationId xmlns:p14="http://schemas.microsoft.com/office/powerpoint/2010/main" val="179787456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28832-EC9F-1D99-3D6D-744BC98CC67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30C451-6906-1B55-9C6F-C8248F7ADAFD}"/>
              </a:ext>
            </a:extLst>
          </p:cNvPr>
          <p:cNvSpPr>
            <a:spLocks noGrp="1"/>
          </p:cNvSpPr>
          <p:nvPr>
            <p:ph type="title"/>
          </p:nvPr>
        </p:nvSpPr>
        <p:spPr/>
        <p:txBody>
          <a:bodyPr/>
          <a:lstStyle/>
          <a:p>
            <a:r>
              <a:rPr lang="fr-FR" dirty="0"/>
              <a:t>La délivrance pastorale, </a:t>
            </a:r>
            <a:r>
              <a:rPr lang="fr-FR" i="1" dirty="0"/>
              <a:t>exhortative</a:t>
            </a:r>
            <a:r>
              <a:rPr lang="fr-FR" dirty="0"/>
              <a:t> </a:t>
            </a:r>
          </a:p>
        </p:txBody>
      </p:sp>
      <p:sp>
        <p:nvSpPr>
          <p:cNvPr id="3" name="Espace réservé du contenu 2">
            <a:extLst>
              <a:ext uri="{FF2B5EF4-FFF2-40B4-BE49-F238E27FC236}">
                <a16:creationId xmlns:a16="http://schemas.microsoft.com/office/drawing/2014/main" id="{B7E71651-8334-91F8-0385-EFE6C3AF8F65}"/>
              </a:ext>
            </a:extLst>
          </p:cNvPr>
          <p:cNvSpPr>
            <a:spLocks noGrp="1"/>
          </p:cNvSpPr>
          <p:nvPr>
            <p:ph idx="1"/>
          </p:nvPr>
        </p:nvSpPr>
        <p:spPr/>
        <p:txBody>
          <a:bodyPr/>
          <a:lstStyle/>
          <a:p>
            <a:pPr marL="0" indent="0">
              <a:buNone/>
            </a:pPr>
            <a:r>
              <a:rPr lang="fr-FR" dirty="0"/>
              <a:t>L’exemple d’Éphèse (Actes 19 / </a:t>
            </a:r>
            <a:r>
              <a:rPr lang="fr-FR" dirty="0" err="1"/>
              <a:t>Éph</a:t>
            </a:r>
            <a:r>
              <a:rPr lang="fr-FR" dirty="0"/>
              <a:t> / 1 &amp; 2 Tim / 1 </a:t>
            </a:r>
            <a:r>
              <a:rPr lang="fr-FR" dirty="0" err="1"/>
              <a:t>Jn</a:t>
            </a:r>
            <a:r>
              <a:rPr lang="fr-FR" dirty="0"/>
              <a:t> / </a:t>
            </a:r>
            <a:r>
              <a:rPr lang="fr-FR" dirty="0" err="1"/>
              <a:t>Ap</a:t>
            </a:r>
            <a:r>
              <a:rPr lang="fr-FR" dirty="0"/>
              <a:t>)</a:t>
            </a:r>
          </a:p>
          <a:p>
            <a:pPr marL="0" indent="0">
              <a:buNone/>
            </a:pPr>
            <a:endParaRPr lang="fr-FR" dirty="0"/>
          </a:p>
          <a:p>
            <a:pPr marL="0" indent="0">
              <a:buNone/>
            </a:pPr>
            <a:r>
              <a:rPr lang="fr-FR" dirty="0"/>
              <a:t>2 Timothée 2:24-26 Or il ne faut pas que le </a:t>
            </a:r>
            <a:r>
              <a:rPr lang="fr-FR" dirty="0">
                <a:solidFill>
                  <a:schemeClr val="accent4"/>
                </a:solidFill>
              </a:rPr>
              <a:t>serviteur du Seigneur </a:t>
            </a:r>
            <a:r>
              <a:rPr lang="fr-FR" dirty="0"/>
              <a:t>ait des querelles. Il doit au contraire être affable envers tous, avoir le don d’enseigner et de supporter ; il doit redresser avec douceur les </a:t>
            </a:r>
            <a:r>
              <a:rPr lang="fr-FR" dirty="0">
                <a:solidFill>
                  <a:schemeClr val="accent4"/>
                </a:solidFill>
              </a:rPr>
              <a:t>contradicteurs</a:t>
            </a:r>
            <a:r>
              <a:rPr lang="fr-FR" dirty="0"/>
              <a:t>, dans l’espoir que </a:t>
            </a:r>
            <a:r>
              <a:rPr lang="fr-FR" dirty="0">
                <a:solidFill>
                  <a:schemeClr val="accent4"/>
                </a:solidFill>
              </a:rPr>
              <a:t>Dieu</a:t>
            </a:r>
            <a:r>
              <a:rPr lang="fr-FR" dirty="0"/>
              <a:t> leur donnera la </a:t>
            </a:r>
            <a:r>
              <a:rPr lang="fr-FR" dirty="0">
                <a:solidFill>
                  <a:srgbClr val="92D050"/>
                </a:solidFill>
              </a:rPr>
              <a:t>repentance</a:t>
            </a:r>
            <a:r>
              <a:rPr lang="fr-FR" dirty="0"/>
              <a:t>, pour arriver à la connaissance de la vérité, 26  pour revenir à leur bon sens et pour </a:t>
            </a:r>
            <a:r>
              <a:rPr lang="fr-FR" dirty="0">
                <a:solidFill>
                  <a:srgbClr val="92D050"/>
                </a:solidFill>
              </a:rPr>
              <a:t>se dégager des pièges </a:t>
            </a:r>
            <a:r>
              <a:rPr lang="fr-FR" dirty="0"/>
              <a:t>du </a:t>
            </a:r>
            <a:r>
              <a:rPr lang="fr-FR" dirty="0">
                <a:solidFill>
                  <a:schemeClr val="accent4"/>
                </a:solidFill>
              </a:rPr>
              <a:t>diable</a:t>
            </a:r>
            <a:r>
              <a:rPr lang="fr-FR" dirty="0"/>
              <a:t> qui les a capturés, afin de les soumettre à sa volonté.</a:t>
            </a:r>
          </a:p>
          <a:p>
            <a:pPr marL="0" indent="0">
              <a:buNone/>
            </a:pPr>
            <a:r>
              <a:rPr lang="fr-FR" dirty="0"/>
              <a:t> </a:t>
            </a:r>
          </a:p>
        </p:txBody>
      </p:sp>
    </p:spTree>
    <p:extLst>
      <p:ext uri="{BB962C8B-B14F-4D97-AF65-F5344CB8AC3E}">
        <p14:creationId xmlns:p14="http://schemas.microsoft.com/office/powerpoint/2010/main" val="6381967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Sept pratiques fondamentales: </a:t>
            </a:r>
          </a:p>
        </p:txBody>
      </p:sp>
      <p:sp>
        <p:nvSpPr>
          <p:cNvPr id="3" name="Espace réservé du contenu 2"/>
          <p:cNvSpPr>
            <a:spLocks noGrp="1"/>
          </p:cNvSpPr>
          <p:nvPr>
            <p:ph sz="half" idx="1"/>
          </p:nvPr>
        </p:nvSpPr>
        <p:spPr/>
        <p:txBody>
          <a:bodyPr>
            <a:normAutofit/>
          </a:bodyPr>
          <a:lstStyle/>
          <a:p>
            <a:pPr marL="229515" indent="-229515">
              <a:buFont typeface="+mj-lt"/>
              <a:buAutoNum type="arabicPeriod"/>
            </a:pPr>
            <a:r>
              <a:rPr lang="fr-FR" dirty="0"/>
              <a:t>Prier pour une illumination puissante des vérités chrétiennes</a:t>
            </a:r>
          </a:p>
          <a:p>
            <a:pPr marL="229515" indent="-229515">
              <a:buFont typeface="+mj-lt"/>
              <a:buAutoNum type="arabicPeriod"/>
            </a:pPr>
            <a:r>
              <a:rPr lang="fr-FR" dirty="0"/>
              <a:t>Enseigner l’Évangile dans la puissance de l’Esprit</a:t>
            </a:r>
          </a:p>
          <a:p>
            <a:pPr marL="229515" indent="-229515">
              <a:buFont typeface="+mj-lt"/>
              <a:buAutoNum type="arabicPeriod"/>
            </a:pPr>
            <a:r>
              <a:rPr lang="fr-FR" dirty="0"/>
              <a:t>Enseigner la victoire objective du Christ</a:t>
            </a:r>
          </a:p>
          <a:p>
            <a:pPr marL="229515" indent="-229515">
              <a:buFont typeface="+mj-lt"/>
              <a:buAutoNum type="arabicPeriod"/>
            </a:pPr>
            <a:r>
              <a:rPr lang="fr-FR" dirty="0"/>
              <a:t>Enseigner la mise en pratique auprès des jeunes chrétiens</a:t>
            </a:r>
          </a:p>
        </p:txBody>
      </p:sp>
      <p:sp>
        <p:nvSpPr>
          <p:cNvPr id="4" name="Espace réservé du contenu 3">
            <a:extLst>
              <a:ext uri="{FF2B5EF4-FFF2-40B4-BE49-F238E27FC236}">
                <a16:creationId xmlns:a16="http://schemas.microsoft.com/office/drawing/2014/main" id="{028EB829-B106-7129-7B41-1B7B890B3F5C}"/>
              </a:ext>
            </a:extLst>
          </p:cNvPr>
          <p:cNvSpPr>
            <a:spLocks noGrp="1"/>
          </p:cNvSpPr>
          <p:nvPr>
            <p:ph sz="half" idx="2"/>
          </p:nvPr>
        </p:nvSpPr>
        <p:spPr/>
        <p:txBody>
          <a:bodyPr>
            <a:normAutofit/>
          </a:bodyPr>
          <a:lstStyle/>
          <a:p>
            <a:pPr marL="266700" indent="-257175">
              <a:buFont typeface="+mj-lt"/>
              <a:buAutoNum type="arabicPeriod" startAt="5"/>
            </a:pPr>
            <a:r>
              <a:rPr lang="fr-FR" dirty="0"/>
              <a:t>Enseigner le devoir d’une repentance spécifique</a:t>
            </a:r>
          </a:p>
          <a:p>
            <a:pPr marL="266700" indent="-257175">
              <a:buFont typeface="+mj-lt"/>
              <a:buAutoNum type="arabicPeriod" startAt="5"/>
            </a:pPr>
            <a:r>
              <a:rPr lang="fr-FR" dirty="0"/>
              <a:t>Enseigner la mise en place de toutes les armes de Dieu</a:t>
            </a:r>
          </a:p>
          <a:p>
            <a:pPr marL="266700" indent="-257175">
              <a:buFont typeface="+mj-lt"/>
              <a:buAutoNum type="arabicPeriod" startAt="5"/>
            </a:pPr>
            <a:r>
              <a:rPr lang="fr-FR" dirty="0"/>
              <a:t>Enseigner le besoin de ne pas être une occasion de chute</a:t>
            </a:r>
          </a:p>
          <a:p>
            <a:endParaRPr lang="fr-FR" dirty="0"/>
          </a:p>
        </p:txBody>
      </p:sp>
    </p:spTree>
    <p:extLst>
      <p:ext uri="{BB962C8B-B14F-4D97-AF65-F5344CB8AC3E}">
        <p14:creationId xmlns:p14="http://schemas.microsoft.com/office/powerpoint/2010/main" val="90047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759F7-2BC8-9722-1D0B-64A4B8F36B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1705D6-32C1-C2DE-4B01-9094BE8CD503}"/>
              </a:ext>
            </a:extLst>
          </p:cNvPr>
          <p:cNvSpPr>
            <a:spLocks noGrp="1"/>
          </p:cNvSpPr>
          <p:nvPr>
            <p:ph type="title"/>
          </p:nvPr>
        </p:nvSpPr>
        <p:spPr/>
        <p:txBody>
          <a:bodyPr/>
          <a:lstStyle/>
          <a:p>
            <a:r>
              <a:rPr lang="fr-FR" dirty="0"/>
              <a:t>Le chrétien défend ses frères! </a:t>
            </a:r>
          </a:p>
        </p:txBody>
      </p:sp>
      <p:sp>
        <p:nvSpPr>
          <p:cNvPr id="4" name="Espace réservé du contenu 3">
            <a:extLst>
              <a:ext uri="{FF2B5EF4-FFF2-40B4-BE49-F238E27FC236}">
                <a16:creationId xmlns:a16="http://schemas.microsoft.com/office/drawing/2014/main" id="{1CED924D-6F0E-5183-5EFE-CFA79F7EA9B3}"/>
              </a:ext>
            </a:extLst>
          </p:cNvPr>
          <p:cNvSpPr>
            <a:spLocks noGrp="1"/>
          </p:cNvSpPr>
          <p:nvPr>
            <p:ph idx="1"/>
          </p:nvPr>
        </p:nvSpPr>
        <p:spPr/>
        <p:txBody>
          <a:bodyPr>
            <a:normAutofit/>
          </a:bodyPr>
          <a:lstStyle/>
          <a:p>
            <a:pPr marL="0" lvl="0" indent="0">
              <a:buNone/>
            </a:pPr>
            <a:r>
              <a:rPr lang="fr-FR" dirty="0"/>
              <a:t>Le chrétien est attentif à ne pas être une occasion de chute: </a:t>
            </a:r>
          </a:p>
          <a:p>
            <a:pPr marL="514350" lvl="0" indent="-514350">
              <a:buAutoNum type="arabicPeriod"/>
            </a:pPr>
            <a:r>
              <a:rPr lang="fr-FR" dirty="0"/>
              <a:t>Forcer l’abstinence sexuelle du couple(1 Co 7.1)</a:t>
            </a:r>
          </a:p>
          <a:p>
            <a:pPr marL="514350" indent="-514350">
              <a:buFont typeface="Arial" panose="020B0604020202020204" pitchFamily="34" charset="0"/>
              <a:buAutoNum type="arabicPeriod"/>
            </a:pPr>
            <a:r>
              <a:rPr lang="fr-FR" dirty="0"/>
              <a:t>Inviter à des pratiques idolâtres (1 Cor. 10.20)</a:t>
            </a:r>
            <a:endParaRPr lang="fr-FR" sz="2400" dirty="0"/>
          </a:p>
          <a:p>
            <a:pPr marL="514350" lvl="0" indent="-514350">
              <a:buAutoNum type="arabicPeriod"/>
            </a:pPr>
            <a:r>
              <a:rPr lang="fr-FR" dirty="0"/>
              <a:t>Maintenir un esprit amer / refuser de pardonner (2 Co 2.11)</a:t>
            </a:r>
          </a:p>
          <a:p>
            <a:pPr marL="514350" lvl="0" indent="-514350">
              <a:buAutoNum type="arabicPeriod"/>
            </a:pPr>
            <a:r>
              <a:rPr lang="fr-FR" dirty="0"/>
              <a:t>Manifester une attitude colérique dans l’assemblée (</a:t>
            </a:r>
            <a:r>
              <a:rPr lang="fr-FR" dirty="0" err="1"/>
              <a:t>Ép</a:t>
            </a:r>
            <a:r>
              <a:rPr lang="fr-FR" dirty="0"/>
              <a:t> 4.27)</a:t>
            </a:r>
          </a:p>
          <a:p>
            <a:pPr marL="514350" lvl="0" indent="-514350">
              <a:buAutoNum type="arabicPeriod"/>
            </a:pPr>
            <a:r>
              <a:rPr lang="fr-FR" dirty="0"/>
              <a:t>Vivre / encourager à vivre une sexualité débridée (</a:t>
            </a:r>
            <a:r>
              <a:rPr lang="fr-FR" dirty="0" err="1"/>
              <a:t>Ap</a:t>
            </a:r>
            <a:r>
              <a:rPr lang="fr-FR" dirty="0"/>
              <a:t> 2.13)</a:t>
            </a:r>
          </a:p>
          <a:p>
            <a:pPr marL="514350" lvl="0" indent="-514350">
              <a:buAutoNum type="arabicPeriod"/>
            </a:pPr>
            <a:r>
              <a:rPr lang="fr-FR" dirty="0"/>
              <a:t>Laisser la place à des paroles prophétiques frauduleuses (</a:t>
            </a:r>
            <a:r>
              <a:rPr lang="fr-FR" dirty="0" err="1"/>
              <a:t>Ap</a:t>
            </a:r>
            <a:r>
              <a:rPr lang="fr-FR" dirty="0"/>
              <a:t> 2.20)</a:t>
            </a:r>
          </a:p>
        </p:txBody>
      </p:sp>
    </p:spTree>
    <p:extLst>
      <p:ext uri="{BB962C8B-B14F-4D97-AF65-F5344CB8AC3E}">
        <p14:creationId xmlns:p14="http://schemas.microsoft.com/office/powerpoint/2010/main" val="106035217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0E6E-308F-E49A-8639-85E28D0D8A7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2319D49C-6472-CB2F-A6FF-B18523F37A10}"/>
              </a:ext>
            </a:extLst>
          </p:cNvPr>
          <p:cNvGrpSpPr/>
          <p:nvPr/>
        </p:nvGrpSpPr>
        <p:grpSpPr>
          <a:xfrm>
            <a:off x="2351584" y="548681"/>
            <a:ext cx="5985541" cy="3882152"/>
            <a:chOff x="2458483" y="1524425"/>
            <a:chExt cx="4354642" cy="2906407"/>
          </a:xfrm>
        </p:grpSpPr>
        <p:sp>
          <p:nvSpPr>
            <p:cNvPr id="3" name="Rectangle 2">
              <a:extLst>
                <a:ext uri="{FF2B5EF4-FFF2-40B4-BE49-F238E27FC236}">
                  <a16:creationId xmlns:a16="http://schemas.microsoft.com/office/drawing/2014/main" id="{A967489C-FAA5-0861-B235-6498F8D1E0FA}"/>
                </a:ext>
              </a:extLst>
            </p:cNvPr>
            <p:cNvSpPr/>
            <p:nvPr/>
          </p:nvSpPr>
          <p:spPr>
            <a:xfrm>
              <a:off x="2458485" y="2596614"/>
              <a:ext cx="1357803" cy="1664777"/>
            </a:xfrm>
            <a:prstGeom prst="rect">
              <a:avLst/>
            </a:prstGeom>
            <a:noFill/>
          </p:spPr>
          <p:txBody>
            <a:bodyPr wrap="none" lIns="68571" tIns="34287" rIns="68571" bIns="34287" anchor="ctr">
              <a:spAutoFit/>
            </a:bodyPr>
            <a:lstStyle/>
            <a:p>
              <a:r>
                <a:rPr lang="fr-FR" sz="2800" dirty="0">
                  <a:ln w="0"/>
                  <a:solidFill>
                    <a:schemeClr val="bg1"/>
                  </a:solidFill>
                  <a:effectLst>
                    <a:outerShdw blurRad="38100" dist="25400" dir="5400000" algn="ctr" rotWithShape="0">
                      <a:srgbClr val="6E747A">
                        <a:alpha val="43000"/>
                      </a:srgbClr>
                    </a:outerShdw>
                  </a:effectLst>
                </a:rPr>
                <a:t>Relation</a:t>
              </a:r>
            </a:p>
            <a:p>
              <a:endParaRPr lang="fr-FR" sz="2800" dirty="0">
                <a:ln w="0"/>
                <a:solidFill>
                  <a:schemeClr val="bg1"/>
                </a:solidFill>
                <a:effectLst>
                  <a:outerShdw blurRad="38100" dist="25400" dir="5400000" algn="ctr" rotWithShape="0">
                    <a:srgbClr val="6E747A">
                      <a:alpha val="43000"/>
                    </a:srgbClr>
                  </a:outerShdw>
                </a:effectLst>
              </a:endParaRPr>
            </a:p>
            <a:p>
              <a:r>
                <a:rPr lang="fr-FR" sz="2800" dirty="0">
                  <a:ln w="0"/>
                  <a:solidFill>
                    <a:schemeClr val="bg1"/>
                  </a:solidFill>
                  <a:effectLst>
                    <a:outerShdw blurRad="38100" dist="25400" dir="5400000" algn="ctr" rotWithShape="0">
                      <a:srgbClr val="6E747A">
                        <a:alpha val="43000"/>
                      </a:srgbClr>
                    </a:outerShdw>
                  </a:effectLst>
                </a:rPr>
                <a:t>Information</a:t>
              </a:r>
            </a:p>
            <a:p>
              <a:endParaRPr lang="fr-FR" sz="2800" dirty="0">
                <a:ln w="0"/>
                <a:solidFill>
                  <a:schemeClr val="bg1"/>
                </a:solidFill>
                <a:effectLst>
                  <a:outerShdw blurRad="38100" dist="25400" dir="5400000" algn="ctr" rotWithShape="0">
                    <a:srgbClr val="6E747A">
                      <a:alpha val="43000"/>
                    </a:srgbClr>
                  </a:outerShdw>
                </a:effectLst>
              </a:endParaRPr>
            </a:p>
            <a:p>
              <a:r>
                <a:rPr lang="fr-FR" sz="2800" dirty="0">
                  <a:ln w="0"/>
                  <a:solidFill>
                    <a:schemeClr val="bg1"/>
                  </a:solidFill>
                  <a:effectLst>
                    <a:outerShdw blurRad="38100" dist="25400" dir="5400000" algn="ctr" rotWithShape="0">
                      <a:srgbClr val="6E747A">
                        <a:alpha val="43000"/>
                      </a:srgbClr>
                    </a:outerShdw>
                  </a:effectLst>
                </a:rPr>
                <a:t>Opération</a:t>
              </a:r>
            </a:p>
          </p:txBody>
        </p:sp>
        <p:sp>
          <p:nvSpPr>
            <p:cNvPr id="4" name="Rectangle 3">
              <a:extLst>
                <a:ext uri="{FF2B5EF4-FFF2-40B4-BE49-F238E27FC236}">
                  <a16:creationId xmlns:a16="http://schemas.microsoft.com/office/drawing/2014/main" id="{88B032EB-8B94-AEC4-2B56-5E9BCDC5E738}"/>
                </a:ext>
              </a:extLst>
            </p:cNvPr>
            <p:cNvSpPr/>
            <p:nvPr/>
          </p:nvSpPr>
          <p:spPr>
            <a:xfrm>
              <a:off x="4062809" y="1736540"/>
              <a:ext cx="1110702" cy="328344"/>
            </a:xfrm>
            <a:prstGeom prst="rect">
              <a:avLst/>
            </a:prstGeom>
            <a:noFill/>
          </p:spPr>
          <p:txBody>
            <a:bodyPr wrap="none" lIns="68571" tIns="34287" rIns="68571" bIns="34287">
              <a:spAutoFit/>
            </a:bodyPr>
            <a:lstStyle/>
            <a:p>
              <a:pPr algn="ctr"/>
              <a:r>
                <a:rPr lang="fr-FR" sz="2400" dirty="0">
                  <a:ln w="0"/>
                  <a:solidFill>
                    <a:schemeClr val="bg1"/>
                  </a:solidFill>
                  <a:effectLst>
                    <a:outerShdw blurRad="38100" dist="19050" dir="2700000" algn="tl" rotWithShape="0">
                      <a:schemeClr val="dk1">
                        <a:alpha val="40000"/>
                      </a:schemeClr>
                    </a:outerShdw>
                  </a:effectLst>
                </a:rPr>
                <a:t>Occultisme</a:t>
              </a:r>
            </a:p>
          </p:txBody>
        </p:sp>
        <p:sp>
          <p:nvSpPr>
            <p:cNvPr id="5" name="Rectangle 4">
              <a:extLst>
                <a:ext uri="{FF2B5EF4-FFF2-40B4-BE49-F238E27FC236}">
                  <a16:creationId xmlns:a16="http://schemas.microsoft.com/office/drawing/2014/main" id="{C32CBA7A-CC04-E048-4C42-43DFB5E8769E}"/>
                </a:ext>
              </a:extLst>
            </p:cNvPr>
            <p:cNvSpPr/>
            <p:nvPr/>
          </p:nvSpPr>
          <p:spPr>
            <a:xfrm>
              <a:off x="5658909" y="1736540"/>
              <a:ext cx="847927" cy="328344"/>
            </a:xfrm>
            <a:prstGeom prst="rect">
              <a:avLst/>
            </a:prstGeom>
            <a:noFill/>
          </p:spPr>
          <p:txBody>
            <a:bodyPr wrap="none" lIns="68571" tIns="34287" rIns="68571" bIns="34287">
              <a:spAutoFit/>
            </a:bodyPr>
            <a:lstStyle/>
            <a:p>
              <a:pPr algn="ctr"/>
              <a:r>
                <a:rPr lang="fr-FR" sz="2400" dirty="0">
                  <a:ln w="0"/>
                  <a:solidFill>
                    <a:schemeClr val="bg1"/>
                  </a:solidFill>
                  <a:effectLst>
                    <a:outerShdw blurRad="38100" dist="19050" dir="2700000" algn="tl" rotWithShape="0">
                      <a:schemeClr val="dk1">
                        <a:alpha val="40000"/>
                      </a:schemeClr>
                    </a:outerShdw>
                  </a:effectLst>
                </a:rPr>
                <a:t>Évangile</a:t>
              </a:r>
            </a:p>
          </p:txBody>
        </p:sp>
        <p:cxnSp>
          <p:nvCxnSpPr>
            <p:cNvPr id="7" name="Connecteur droit 6">
              <a:extLst>
                <a:ext uri="{FF2B5EF4-FFF2-40B4-BE49-F238E27FC236}">
                  <a16:creationId xmlns:a16="http://schemas.microsoft.com/office/drawing/2014/main" id="{0C17F08D-E62D-521D-2AA5-4FAD4F146364}"/>
                </a:ext>
              </a:extLst>
            </p:cNvPr>
            <p:cNvCxnSpPr/>
            <p:nvPr/>
          </p:nvCxnSpPr>
          <p:spPr>
            <a:xfrm>
              <a:off x="2458483" y="3090863"/>
              <a:ext cx="435464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42FF4B37-86A4-1C9A-6BF8-6800B34425DC}"/>
                </a:ext>
              </a:extLst>
            </p:cNvPr>
            <p:cNvCxnSpPr/>
            <p:nvPr/>
          </p:nvCxnSpPr>
          <p:spPr>
            <a:xfrm>
              <a:off x="2458483" y="3784641"/>
              <a:ext cx="435464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AC61BAFD-AD96-CEA4-74B8-C24A1D4088CF}"/>
                </a:ext>
              </a:extLst>
            </p:cNvPr>
            <p:cNvCxnSpPr/>
            <p:nvPr/>
          </p:nvCxnSpPr>
          <p:spPr>
            <a:xfrm>
              <a:off x="3892679" y="1524425"/>
              <a:ext cx="0" cy="2906407"/>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0D052253-0597-4CA4-2368-377C9EAEBDA7}"/>
                </a:ext>
              </a:extLst>
            </p:cNvPr>
            <p:cNvCxnSpPr/>
            <p:nvPr/>
          </p:nvCxnSpPr>
          <p:spPr>
            <a:xfrm>
              <a:off x="5335205" y="1524425"/>
              <a:ext cx="0" cy="2906407"/>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9223AECE-2B1D-4A38-83C3-FD0D5A5FD082}"/>
                </a:ext>
              </a:extLst>
            </p:cNvPr>
            <p:cNvCxnSpPr/>
            <p:nvPr/>
          </p:nvCxnSpPr>
          <p:spPr>
            <a:xfrm>
              <a:off x="2458483" y="2412492"/>
              <a:ext cx="435464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9" name="Groupe 8">
            <a:extLst>
              <a:ext uri="{FF2B5EF4-FFF2-40B4-BE49-F238E27FC236}">
                <a16:creationId xmlns:a16="http://schemas.microsoft.com/office/drawing/2014/main" id="{BDD0E3F3-CAC1-5089-15A8-28F6F8B03E68}"/>
              </a:ext>
            </a:extLst>
          </p:cNvPr>
          <p:cNvGrpSpPr/>
          <p:nvPr/>
        </p:nvGrpSpPr>
        <p:grpSpPr>
          <a:xfrm>
            <a:off x="3171013" y="4961279"/>
            <a:ext cx="4789695" cy="647965"/>
            <a:chOff x="3171013" y="4961279"/>
            <a:chExt cx="4789695" cy="647965"/>
          </a:xfrm>
        </p:grpSpPr>
        <p:sp>
          <p:nvSpPr>
            <p:cNvPr id="16" name="Rectangle 15">
              <a:extLst>
                <a:ext uri="{FF2B5EF4-FFF2-40B4-BE49-F238E27FC236}">
                  <a16:creationId xmlns:a16="http://schemas.microsoft.com/office/drawing/2014/main" id="{38F26426-12E0-2E5A-C056-8D8684FC3EB7}"/>
                </a:ext>
              </a:extLst>
            </p:cNvPr>
            <p:cNvSpPr/>
            <p:nvPr/>
          </p:nvSpPr>
          <p:spPr>
            <a:xfrm>
              <a:off x="3171013" y="5005021"/>
              <a:ext cx="4789695" cy="561686"/>
            </a:xfrm>
            <a:prstGeom prst="rect">
              <a:avLst/>
            </a:prstGeom>
            <a:noFill/>
          </p:spPr>
          <p:txBody>
            <a:bodyPr wrap="square" lIns="68571" tIns="34287" rIns="68571" bIns="34287">
              <a:spAutoFit/>
            </a:bodyPr>
            <a:lstStyle/>
            <a:p>
              <a:pPr algn="ctr"/>
              <a:r>
                <a:rPr lang="fr-FR" sz="3200" dirty="0">
                  <a:ln w="0"/>
                  <a:solidFill>
                    <a:schemeClr val="bg1"/>
                  </a:solidFill>
                  <a:effectLst>
                    <a:outerShdw blurRad="38100" dist="25400" dir="5400000" algn="ctr" rotWithShape="0">
                      <a:srgbClr val="6E747A">
                        <a:alpha val="43000"/>
                      </a:srgbClr>
                    </a:outerShdw>
                  </a:effectLst>
                </a:rPr>
                <a:t>Confiance fondamentale</a:t>
              </a:r>
            </a:p>
          </p:txBody>
        </p:sp>
        <p:sp>
          <p:nvSpPr>
            <p:cNvPr id="2" name="Rectangle 1">
              <a:extLst>
                <a:ext uri="{FF2B5EF4-FFF2-40B4-BE49-F238E27FC236}">
                  <a16:creationId xmlns:a16="http://schemas.microsoft.com/office/drawing/2014/main" id="{109D375F-F4FE-4D5A-F438-654ACB0B3C61}"/>
                </a:ext>
              </a:extLst>
            </p:cNvPr>
            <p:cNvSpPr/>
            <p:nvPr/>
          </p:nvSpPr>
          <p:spPr>
            <a:xfrm>
              <a:off x="3171013" y="4961279"/>
              <a:ext cx="4789695" cy="647965"/>
            </a:xfrm>
            <a:prstGeom prst="rect">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664" dirty="0">
                <a:solidFill>
                  <a:schemeClr val="bg1"/>
                </a:solidFill>
              </a:endParaRPr>
            </a:p>
          </p:txBody>
        </p:sp>
      </p:grpSp>
    </p:spTree>
    <p:extLst>
      <p:ext uri="{BB962C8B-B14F-4D97-AF65-F5344CB8AC3E}">
        <p14:creationId xmlns:p14="http://schemas.microsoft.com/office/powerpoint/2010/main" val="288148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81FF-938E-74A4-8FCD-A39B5E8DBDEA}"/>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8307C8-1890-12B9-6889-D0D8B945DD35}"/>
              </a:ext>
            </a:extLst>
          </p:cNvPr>
          <p:cNvSpPr>
            <a:spLocks noGrp="1"/>
          </p:cNvSpPr>
          <p:nvPr>
            <p:ph idx="1"/>
          </p:nvPr>
        </p:nvSpPr>
        <p:spPr>
          <a:xfrm>
            <a:off x="838200" y="378822"/>
            <a:ext cx="10515600" cy="6204857"/>
          </a:xfrm>
        </p:spPr>
        <p:txBody>
          <a:bodyPr>
            <a:normAutofit lnSpcReduction="10000"/>
          </a:bodyPr>
          <a:lstStyle/>
          <a:p>
            <a:pPr marL="0" indent="0">
              <a:buNone/>
            </a:pPr>
            <a:r>
              <a:rPr lang="fr-FR" b="1" dirty="0">
                <a:solidFill>
                  <a:srgbClr val="FFC000"/>
                </a:solidFill>
              </a:rPr>
              <a:t>Étude de cas : un étrange ‘blanc’</a:t>
            </a:r>
          </a:p>
          <a:p>
            <a:pPr marL="0" indent="0">
              <a:buNone/>
            </a:pPr>
            <a:r>
              <a:rPr lang="fr-FR" dirty="0"/>
              <a:t>Johana vient vous voir parce qu’elle se sent souillée. Elle est née dans une famille rigoriste et ce qu’elle faisait n’était jamais suffisant. La voilà née de nouveau, et elle apprécie, dans une certaine mesure, la joie que Christ donne. Mais elle demeure opprimée par ce sentiment écrasant d’être coupable, d’avoir péché, de ne pas avoir fait assez dans sa vie… </a:t>
            </a:r>
          </a:p>
          <a:p>
            <a:pPr marL="0" indent="0">
              <a:buNone/>
            </a:pPr>
            <a:r>
              <a:rPr lang="fr-FR" dirty="0"/>
              <a:t>Vous avez discuté avec elle lors d’une réunion du groupe de jeunes et vous l’invitez à venir parler de tout ceci. Assise devant vous, vous lui proposez de lire à haute voix Éphésiens 1.3s en changeant les pronoms à la première personne du singulier (« Béni soit le Dieu et Père de </a:t>
            </a:r>
            <a:r>
              <a:rPr lang="fr-FR" i="1" dirty="0"/>
              <a:t>mon</a:t>
            </a:r>
            <a:r>
              <a:rPr lang="fr-FR" dirty="0"/>
              <a:t> Seigneur Jésus Christ qui </a:t>
            </a:r>
            <a:r>
              <a:rPr lang="fr-FR" i="1" dirty="0"/>
              <a:t>m’a</a:t>
            </a:r>
            <a:r>
              <a:rPr lang="fr-FR" dirty="0"/>
              <a:t> bénie de toute bénédictions spirituelle… »). Elle est un peu confuse car elle n’a pris sa bible avec elle. Mais heureusement, vous avez la vôtre. Vous l’ouvrez pour elle à la bonne page et vous la lui tendez… Ses yeux se figent et une voix rauque s’échappe de sa bouche : « Il n’y a rien, la page est blanche ». Comment conduisez-vous la suite de l’entretien. </a:t>
            </a:r>
          </a:p>
        </p:txBody>
      </p:sp>
    </p:spTree>
    <p:extLst>
      <p:ext uri="{BB962C8B-B14F-4D97-AF65-F5344CB8AC3E}">
        <p14:creationId xmlns:p14="http://schemas.microsoft.com/office/powerpoint/2010/main" val="3643814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au 2">
            <a:extLst>
              <a:ext uri="{FF2B5EF4-FFF2-40B4-BE49-F238E27FC236}">
                <a16:creationId xmlns:a16="http://schemas.microsoft.com/office/drawing/2014/main" id="{E350214A-9C67-3CDF-FD9B-FDD06196ED4D}"/>
              </a:ext>
            </a:extLst>
          </p:cNvPr>
          <p:cNvGraphicFramePr>
            <a:graphicFrameLocks noGrp="1"/>
          </p:cNvGraphicFramePr>
          <p:nvPr>
            <p:extLst>
              <p:ext uri="{D42A27DB-BD31-4B8C-83A1-F6EECF244321}">
                <p14:modId xmlns:p14="http://schemas.microsoft.com/office/powerpoint/2010/main" val="3622788129"/>
              </p:ext>
            </p:extLst>
          </p:nvPr>
        </p:nvGraphicFramePr>
        <p:xfrm>
          <a:off x="457200" y="937420"/>
          <a:ext cx="11277602" cy="4983162"/>
        </p:xfrm>
        <a:graphic>
          <a:graphicData uri="http://schemas.openxmlformats.org/drawingml/2006/table">
            <a:tbl>
              <a:tblPr firstRow="1" firstCol="1" bandRow="1">
                <a:tableStyleId>{5C22544A-7EE6-4342-B048-85BDC9FD1C3A}</a:tableStyleId>
              </a:tblPr>
              <a:tblGrid>
                <a:gridCol w="2324436">
                  <a:extLst>
                    <a:ext uri="{9D8B030D-6E8A-4147-A177-3AD203B41FA5}">
                      <a16:colId xmlns:a16="http://schemas.microsoft.com/office/drawing/2014/main" val="603237743"/>
                    </a:ext>
                  </a:extLst>
                </a:gridCol>
                <a:gridCol w="3184278">
                  <a:extLst>
                    <a:ext uri="{9D8B030D-6E8A-4147-A177-3AD203B41FA5}">
                      <a16:colId xmlns:a16="http://schemas.microsoft.com/office/drawing/2014/main" val="1037737626"/>
                    </a:ext>
                  </a:extLst>
                </a:gridCol>
                <a:gridCol w="3216007">
                  <a:extLst>
                    <a:ext uri="{9D8B030D-6E8A-4147-A177-3AD203B41FA5}">
                      <a16:colId xmlns:a16="http://schemas.microsoft.com/office/drawing/2014/main" val="1792395160"/>
                    </a:ext>
                  </a:extLst>
                </a:gridCol>
                <a:gridCol w="2552881">
                  <a:extLst>
                    <a:ext uri="{9D8B030D-6E8A-4147-A177-3AD203B41FA5}">
                      <a16:colId xmlns:a16="http://schemas.microsoft.com/office/drawing/2014/main" val="476012427"/>
                    </a:ext>
                  </a:extLst>
                </a:gridCol>
              </a:tblGrid>
              <a:tr h="438616">
                <a:tc>
                  <a:txBody>
                    <a:bodyPr/>
                    <a:lstStyle/>
                    <a:p>
                      <a:pPr algn="just">
                        <a:spcBef>
                          <a:spcPts val="600"/>
                        </a:spcBef>
                        <a:buNone/>
                      </a:pPr>
                      <a:r>
                        <a:rPr lang="fr-FR" sz="2400">
                          <a:effectLst/>
                        </a:rPr>
                        <a:t> </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just">
                        <a:spcBef>
                          <a:spcPts val="600"/>
                        </a:spcBef>
                        <a:buNone/>
                      </a:pPr>
                      <a:r>
                        <a:rPr lang="fr-FR" sz="2400">
                          <a:effectLst/>
                        </a:rPr>
                        <a:t>Dans l’occultisme</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just">
                        <a:spcBef>
                          <a:spcPts val="600"/>
                        </a:spcBef>
                        <a:buNone/>
                      </a:pPr>
                      <a:r>
                        <a:rPr lang="fr-FR" sz="2400">
                          <a:effectLst/>
                        </a:rPr>
                        <a:t>Dans l’Évangile</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just">
                        <a:spcBef>
                          <a:spcPts val="600"/>
                        </a:spcBef>
                        <a:buNone/>
                      </a:pPr>
                      <a:r>
                        <a:rPr lang="fr-FR" sz="2400">
                          <a:effectLst/>
                        </a:rPr>
                        <a:t>Solution ?</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extLst>
                  <a:ext uri="{0D108BD9-81ED-4DB2-BD59-A6C34878D82A}">
                    <a16:rowId xmlns:a16="http://schemas.microsoft.com/office/drawing/2014/main" val="3154761923"/>
                  </a:ext>
                </a:extLst>
              </a:tr>
              <a:tr h="804129">
                <a:tc>
                  <a:txBody>
                    <a:bodyPr/>
                    <a:lstStyle/>
                    <a:p>
                      <a:pPr algn="just">
                        <a:spcBef>
                          <a:spcPts val="600"/>
                        </a:spcBef>
                        <a:buNone/>
                      </a:pPr>
                      <a:r>
                        <a:rPr lang="fr-FR" sz="2400">
                          <a:effectLst/>
                        </a:rPr>
                        <a:t>Connaissances</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l">
                        <a:spcBef>
                          <a:spcPts val="600"/>
                        </a:spcBef>
                        <a:buNone/>
                      </a:pPr>
                      <a:r>
                        <a:rPr lang="fr-FR" sz="2400">
                          <a:effectLst/>
                        </a:rPr>
                        <a:t>Tarot, astrologie, planchette ouija, etc. </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just">
                        <a:spcBef>
                          <a:spcPts val="600"/>
                        </a:spcBef>
                        <a:buNone/>
                      </a:pPr>
                      <a:r>
                        <a:rPr lang="fr-FR" sz="2400">
                          <a:effectLst/>
                        </a:rPr>
                        <a:t>L’Écriture, la Parole de Dieu. </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rowSpan="3">
                  <a:txBody>
                    <a:bodyPr/>
                    <a:lstStyle/>
                    <a:p>
                      <a:pPr algn="l">
                        <a:spcBef>
                          <a:spcPts val="600"/>
                        </a:spcBef>
                        <a:buNone/>
                      </a:pPr>
                      <a:r>
                        <a:rPr lang="fr-FR" sz="2400">
                          <a:effectLst/>
                        </a:rPr>
                        <a:t>Repentance de l’occultisme.</a:t>
                      </a:r>
                    </a:p>
                    <a:p>
                      <a:pPr algn="l">
                        <a:spcBef>
                          <a:spcPts val="600"/>
                        </a:spcBef>
                        <a:buNone/>
                      </a:pPr>
                      <a:r>
                        <a:rPr lang="fr-FR" sz="2400">
                          <a:effectLst/>
                        </a:rPr>
                        <a:t>Déclaration de confiance exclusive dans l’unique médiation de Christ, Parole vivante et rédigée</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nchor="ctr"/>
                </a:tc>
                <a:extLst>
                  <a:ext uri="{0D108BD9-81ED-4DB2-BD59-A6C34878D82A}">
                    <a16:rowId xmlns:a16="http://schemas.microsoft.com/office/drawing/2014/main" val="1701742906"/>
                  </a:ext>
                </a:extLst>
              </a:tr>
              <a:tr h="2205262">
                <a:tc>
                  <a:txBody>
                    <a:bodyPr/>
                    <a:lstStyle/>
                    <a:p>
                      <a:pPr algn="just">
                        <a:spcBef>
                          <a:spcPts val="600"/>
                        </a:spcBef>
                        <a:buNone/>
                      </a:pPr>
                      <a:r>
                        <a:rPr lang="fr-FR" sz="2400">
                          <a:effectLst/>
                        </a:rPr>
                        <a:t>Communions</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l">
                        <a:spcBef>
                          <a:spcPts val="600"/>
                        </a:spcBef>
                        <a:buNone/>
                      </a:pPr>
                      <a:r>
                        <a:rPr lang="fr-FR" sz="2400">
                          <a:effectLst/>
                        </a:rPr>
                        <a:t>Invocation des morts, danses et chants rituels, méditation transcendantale, etc.</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just">
                        <a:spcBef>
                          <a:spcPts val="600"/>
                        </a:spcBef>
                        <a:buNone/>
                      </a:pPr>
                      <a:r>
                        <a:rPr lang="fr-FR" sz="2400">
                          <a:effectLst/>
                        </a:rPr>
                        <a:t>La présence de l’Esprit saint.</a:t>
                      </a:r>
                    </a:p>
                    <a:p>
                      <a:pPr algn="just">
                        <a:spcBef>
                          <a:spcPts val="600"/>
                        </a:spcBef>
                        <a:buNone/>
                      </a:pPr>
                      <a:r>
                        <a:rPr lang="fr-FR" sz="2400">
                          <a:effectLst/>
                        </a:rPr>
                        <a:t>La communion des saints de l’Église </a:t>
                      </a:r>
                    </a:p>
                    <a:p>
                      <a:pPr algn="just">
                        <a:spcBef>
                          <a:spcPts val="600"/>
                        </a:spcBef>
                        <a:buNone/>
                      </a:pPr>
                      <a:r>
                        <a:rPr lang="fr-FR" sz="2400">
                          <a:effectLst/>
                        </a:rPr>
                        <a:t>La prière, la louange</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vMerge="1">
                  <a:txBody>
                    <a:bodyPr/>
                    <a:lstStyle/>
                    <a:p>
                      <a:endParaRPr lang="fr-FR"/>
                    </a:p>
                  </a:txBody>
                  <a:tcPr/>
                </a:tc>
                <a:extLst>
                  <a:ext uri="{0D108BD9-81ED-4DB2-BD59-A6C34878D82A}">
                    <a16:rowId xmlns:a16="http://schemas.microsoft.com/office/drawing/2014/main" val="1954092891"/>
                  </a:ext>
                </a:extLst>
              </a:tr>
              <a:tr h="1535155">
                <a:tc>
                  <a:txBody>
                    <a:bodyPr/>
                    <a:lstStyle/>
                    <a:p>
                      <a:pPr algn="just">
                        <a:spcBef>
                          <a:spcPts val="600"/>
                        </a:spcBef>
                        <a:buNone/>
                      </a:pPr>
                      <a:r>
                        <a:rPr lang="fr-FR" sz="2400">
                          <a:effectLst/>
                        </a:rPr>
                        <a:t>Opérations</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l">
                        <a:spcBef>
                          <a:spcPts val="600"/>
                        </a:spcBef>
                        <a:buNone/>
                      </a:pPr>
                      <a:r>
                        <a:rPr lang="fr-FR" sz="2400">
                          <a:effectLst/>
                        </a:rPr>
                        <a:t>Amulettes, jeter des sorts, sommation d’esprits, etc.</a:t>
                      </a:r>
                      <a:endParaRPr lang="fr-FR" sz="240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a:txBody>
                    <a:bodyPr/>
                    <a:lstStyle/>
                    <a:p>
                      <a:pPr algn="l">
                        <a:spcBef>
                          <a:spcPts val="600"/>
                        </a:spcBef>
                        <a:buNone/>
                      </a:pPr>
                      <a:r>
                        <a:rPr lang="fr-FR" sz="2400" dirty="0">
                          <a:effectLst/>
                        </a:rPr>
                        <a:t>L’intercession, l’évangélisation et l’enseignement de la Parole. </a:t>
                      </a:r>
                      <a:endParaRPr lang="fr-FR" sz="2400" dirty="0">
                        <a:effectLst/>
                        <a:latin typeface="Times New Roman" panose="02020603050405020304" pitchFamily="18" charset="0"/>
                        <a:ea typeface="Calibri" panose="020F0502020204030204" pitchFamily="34" charset="0"/>
                        <a:cs typeface="Arial" panose="020B0604020202020204" pitchFamily="34" charset="0"/>
                      </a:endParaRPr>
                    </a:p>
                  </a:txBody>
                  <a:tcPr marL="137067" marR="137067" marT="0" marB="0"/>
                </a:tc>
                <a:tc vMerge="1">
                  <a:txBody>
                    <a:bodyPr/>
                    <a:lstStyle/>
                    <a:p>
                      <a:endParaRPr lang="fr-FR"/>
                    </a:p>
                  </a:txBody>
                  <a:tcPr/>
                </a:tc>
                <a:extLst>
                  <a:ext uri="{0D108BD9-81ED-4DB2-BD59-A6C34878D82A}">
                    <a16:rowId xmlns:a16="http://schemas.microsoft.com/office/drawing/2014/main" val="4016908413"/>
                  </a:ext>
                </a:extLst>
              </a:tr>
            </a:tbl>
          </a:graphicData>
        </a:graphic>
      </p:graphicFrame>
    </p:spTree>
    <p:extLst>
      <p:ext uri="{BB962C8B-B14F-4D97-AF65-F5344CB8AC3E}">
        <p14:creationId xmlns:p14="http://schemas.microsoft.com/office/powerpoint/2010/main" val="41594731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884DD80-9681-3617-2954-B4D5EAD742DE}"/>
              </a:ext>
            </a:extLst>
          </p:cNvPr>
          <p:cNvSpPr>
            <a:spLocks noGrp="1"/>
          </p:cNvSpPr>
          <p:nvPr>
            <p:ph idx="1"/>
          </p:nvPr>
        </p:nvSpPr>
        <p:spPr>
          <a:xfrm>
            <a:off x="838200" y="378822"/>
            <a:ext cx="10515600" cy="6204857"/>
          </a:xfrm>
        </p:spPr>
        <p:txBody>
          <a:bodyPr>
            <a:normAutofit fontScale="92500" lnSpcReduction="20000"/>
          </a:bodyPr>
          <a:lstStyle/>
          <a:p>
            <a:pPr marL="0" indent="0">
              <a:buNone/>
            </a:pPr>
            <a:r>
              <a:rPr lang="fr-FR" b="1" dirty="0">
                <a:solidFill>
                  <a:srgbClr val="FFC000"/>
                </a:solidFill>
              </a:rPr>
              <a:t>Etude de cas : Marie et les yeux verts</a:t>
            </a:r>
          </a:p>
          <a:p>
            <a:pPr marL="0" indent="0">
              <a:buNone/>
            </a:pPr>
            <a:r>
              <a:rPr lang="fr-FR" dirty="0"/>
              <a:t>Marie est arrivée à l’Église depuis peu. Sa mère a longtemps prié pour elle mais cela ne semblait pas donner du fruit. Marie restait la fille au blouson noir, vivant à fond tout ce que la vie pouvait offrir. </a:t>
            </a:r>
          </a:p>
          <a:p>
            <a:pPr marL="0" indent="0">
              <a:buNone/>
            </a:pPr>
            <a:r>
              <a:rPr lang="fr-FR" dirty="0"/>
              <a:t>Quand elle entrait dans l’Église, les gens l’évitaient volontiers. Son col était remonté, et tout en elle évoquait l’agressivité – les gens se demandaient s’ils devaient attendre une bise ou une morsure ! Assise, elle remontait ses jambes sur sa poitrine et écoutait avec attention les prédications. Petit à petit, elle semblait se détendre et apprécier l’affection fraternelle, la louange et les prédications. </a:t>
            </a:r>
          </a:p>
          <a:p>
            <a:pPr marL="0" indent="0">
              <a:buNone/>
            </a:pPr>
            <a:r>
              <a:rPr lang="fr-FR" dirty="0"/>
              <a:t>Finalement, elle décide de se confier à vous, le pasteur de l’Église. Elle vient vous voir parce qu’elle dit voir des yeux verts flotter autour d’elle et la regarder. Elle entend souvent (constamment ?) des hurlements d’insultes. Elle les « maintient à distance » mais aimerait bien que cela cesse définitivement. Elle vous demande un RV. </a:t>
            </a:r>
          </a:p>
          <a:p>
            <a:pPr marL="0" indent="0">
              <a:buNone/>
            </a:pPr>
            <a:r>
              <a:rPr lang="fr-FR" dirty="0"/>
              <a:t>Le jour venu, elle s’assoit face à vous dans votre bureau. Ses yeux se figent et une voix rauque sort de sa bouche : « Je vais te tuer ». Vous êtes reconnaissant d’avoir demandé à un frère de prier dans la salle d’à côté ! Comment allez-vous mener la suite de cet entretien ? </a:t>
            </a:r>
          </a:p>
          <a:p>
            <a:pPr marL="0" indent="0">
              <a:buNone/>
            </a:pPr>
            <a:endParaRPr lang="fr-FR" dirty="0"/>
          </a:p>
        </p:txBody>
      </p:sp>
    </p:spTree>
    <p:extLst>
      <p:ext uri="{BB962C8B-B14F-4D97-AF65-F5344CB8AC3E}">
        <p14:creationId xmlns:p14="http://schemas.microsoft.com/office/powerpoint/2010/main" val="326760160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0E6E-308F-E49A-8639-85E28D0D8A7B}"/>
            </a:ext>
          </a:extLst>
        </p:cNvPr>
        <p:cNvGrpSpPr/>
        <p:nvPr/>
      </p:nvGrpSpPr>
      <p:grpSpPr>
        <a:xfrm>
          <a:off x="0" y="0"/>
          <a:ext cx="0" cy="0"/>
          <a:chOff x="0" y="0"/>
          <a:chExt cx="0" cy="0"/>
        </a:xfrm>
      </p:grpSpPr>
      <p:sp>
        <p:nvSpPr>
          <p:cNvPr id="15" name="Rectangle : coins arrondis 14">
            <a:extLst>
              <a:ext uri="{FF2B5EF4-FFF2-40B4-BE49-F238E27FC236}">
                <a16:creationId xmlns:a16="http://schemas.microsoft.com/office/drawing/2014/main" id="{C1050553-3DDE-89C4-8513-5540B61C1DD5}"/>
              </a:ext>
            </a:extLst>
          </p:cNvPr>
          <p:cNvSpPr/>
          <p:nvPr/>
        </p:nvSpPr>
        <p:spPr>
          <a:xfrm>
            <a:off x="2248294" y="3611765"/>
            <a:ext cx="3145298" cy="800514"/>
          </a:xfrm>
          <a:solidFill>
            <a:srgbClr val="C00000"/>
          </a:solidFill>
          <a:ln w="127000">
            <a:solidFill>
              <a:srgbClr val="0070C0"/>
            </a:solidFill>
            <a:extLst>
              <a:ext uri="{C807C97D-BFC1-408E-A445-0C87EB9F89A2}">
                <ask:lineSketchStyleProps xmlns:ask="http://schemas.microsoft.com/office/drawing/2018/sketchyshapes">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0" dirty="0"/>
          </a:p>
        </p:txBody>
      </p:sp>
      <p:sp>
        <p:nvSpPr>
          <p:cNvPr id="20" name="Rectangle : coins arrondis 19">
            <a:extLst>
              <a:ext uri="{FF2B5EF4-FFF2-40B4-BE49-F238E27FC236}">
                <a16:creationId xmlns:a16="http://schemas.microsoft.com/office/drawing/2014/main" id="{93DD5DB4-C8F5-D573-2D15-D24520DA1CD8}"/>
              </a:ext>
            </a:extLst>
          </p:cNvPr>
          <p:cNvSpPr/>
          <p:nvPr/>
        </p:nvSpPr>
        <p:spPr>
          <a:xfrm>
            <a:off x="3095843" y="5815057"/>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C0000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Malédiction</a:t>
            </a:r>
          </a:p>
        </p:txBody>
      </p:sp>
      <p:sp>
        <p:nvSpPr>
          <p:cNvPr id="26" name="Rectangle : coins arrondis 25">
            <a:extLst>
              <a:ext uri="{FF2B5EF4-FFF2-40B4-BE49-F238E27FC236}">
                <a16:creationId xmlns:a16="http://schemas.microsoft.com/office/drawing/2014/main" id="{A058A3E5-8046-19A1-11BB-A2EE8BED5918}"/>
              </a:ext>
            </a:extLst>
          </p:cNvPr>
          <p:cNvSpPr/>
          <p:nvPr/>
        </p:nvSpPr>
        <p:spPr>
          <a:xfrm>
            <a:off x="6638853" y="1434369"/>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00B05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Pardon-amour</a:t>
            </a:r>
          </a:p>
        </p:txBody>
      </p:sp>
      <p:sp>
        <p:nvSpPr>
          <p:cNvPr id="27" name="Rectangle : coins arrondis 26">
            <a:extLst>
              <a:ext uri="{FF2B5EF4-FFF2-40B4-BE49-F238E27FC236}">
                <a16:creationId xmlns:a16="http://schemas.microsoft.com/office/drawing/2014/main" id="{06DF778E-E2DC-5BC7-F9B1-561ECBAE2DA7}"/>
              </a:ext>
            </a:extLst>
          </p:cNvPr>
          <p:cNvSpPr/>
          <p:nvPr/>
        </p:nvSpPr>
        <p:spPr>
          <a:xfrm>
            <a:off x="7028379" y="2525847"/>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00B05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Piété</a:t>
            </a:r>
          </a:p>
        </p:txBody>
      </p:sp>
      <p:sp>
        <p:nvSpPr>
          <p:cNvPr id="28" name="Rectangle : coins arrondis 27">
            <a:extLst>
              <a:ext uri="{FF2B5EF4-FFF2-40B4-BE49-F238E27FC236}">
                <a16:creationId xmlns:a16="http://schemas.microsoft.com/office/drawing/2014/main" id="{F22B624B-E2E5-C223-77C2-A7405C2C0005}"/>
              </a:ext>
            </a:extLst>
          </p:cNvPr>
          <p:cNvSpPr/>
          <p:nvPr/>
        </p:nvSpPr>
        <p:spPr>
          <a:xfrm>
            <a:off x="7633856" y="3611765"/>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00B05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Soumission</a:t>
            </a:r>
          </a:p>
        </p:txBody>
      </p:sp>
      <p:sp>
        <p:nvSpPr>
          <p:cNvPr id="29" name="Rectangle : coins arrondis 28">
            <a:extLst>
              <a:ext uri="{FF2B5EF4-FFF2-40B4-BE49-F238E27FC236}">
                <a16:creationId xmlns:a16="http://schemas.microsoft.com/office/drawing/2014/main" id="{C2E4FB4B-D191-2B55-8160-F824B39F3E67}"/>
              </a:ext>
            </a:extLst>
          </p:cNvPr>
          <p:cNvSpPr/>
          <p:nvPr/>
        </p:nvSpPr>
        <p:spPr>
          <a:xfrm>
            <a:off x="6165273" y="351877"/>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00B05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Vérité</a:t>
            </a:r>
          </a:p>
        </p:txBody>
      </p:sp>
      <p:sp>
        <p:nvSpPr>
          <p:cNvPr id="30" name="Rectangle : coins arrondis 29">
            <a:extLst>
              <a:ext uri="{FF2B5EF4-FFF2-40B4-BE49-F238E27FC236}">
                <a16:creationId xmlns:a16="http://schemas.microsoft.com/office/drawing/2014/main" id="{1A74A274-0EFB-368F-B877-62CF938C228B}"/>
              </a:ext>
            </a:extLst>
          </p:cNvPr>
          <p:cNvSpPr/>
          <p:nvPr/>
        </p:nvSpPr>
        <p:spPr>
          <a:xfrm>
            <a:off x="8081324" y="4697683"/>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00B05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Humilité</a:t>
            </a:r>
          </a:p>
        </p:txBody>
      </p:sp>
      <p:sp>
        <p:nvSpPr>
          <p:cNvPr id="31" name="Rectangle : coins arrondis 30">
            <a:extLst>
              <a:ext uri="{FF2B5EF4-FFF2-40B4-BE49-F238E27FC236}">
                <a16:creationId xmlns:a16="http://schemas.microsoft.com/office/drawing/2014/main" id="{1898F3DB-8623-234D-2AC3-8688F6109087}"/>
              </a:ext>
            </a:extLst>
          </p:cNvPr>
          <p:cNvSpPr/>
          <p:nvPr/>
        </p:nvSpPr>
        <p:spPr>
          <a:xfrm>
            <a:off x="8481405" y="5815057"/>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00B05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Bénédiction</a:t>
            </a:r>
          </a:p>
        </p:txBody>
      </p:sp>
      <p:sp>
        <p:nvSpPr>
          <p:cNvPr id="2" name="Rectangle : coins arrondis 1">
            <a:extLst>
              <a:ext uri="{FF2B5EF4-FFF2-40B4-BE49-F238E27FC236}">
                <a16:creationId xmlns:a16="http://schemas.microsoft.com/office/drawing/2014/main" id="{5D5C6FE8-6FF7-3831-029F-E89F8771FC8E}"/>
              </a:ext>
            </a:extLst>
          </p:cNvPr>
          <p:cNvSpPr/>
          <p:nvPr/>
        </p:nvSpPr>
        <p:spPr>
          <a:xfrm>
            <a:off x="894903" y="411529"/>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C0000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Mensonge</a:t>
            </a:r>
          </a:p>
        </p:txBody>
      </p:sp>
      <p:sp>
        <p:nvSpPr>
          <p:cNvPr id="3" name="Rectangle : coins arrondis 2">
            <a:extLst>
              <a:ext uri="{FF2B5EF4-FFF2-40B4-BE49-F238E27FC236}">
                <a16:creationId xmlns:a16="http://schemas.microsoft.com/office/drawing/2014/main" id="{72781DC2-DD2F-639C-DE4B-A2666F1799CD}"/>
              </a:ext>
            </a:extLst>
          </p:cNvPr>
          <p:cNvSpPr/>
          <p:nvPr/>
        </p:nvSpPr>
        <p:spPr>
          <a:xfrm>
            <a:off x="1523194" y="1497447"/>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C0000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Colère-amertume</a:t>
            </a:r>
          </a:p>
        </p:txBody>
      </p:sp>
      <p:sp>
        <p:nvSpPr>
          <p:cNvPr id="4" name="Rectangle : coins arrondis 3">
            <a:extLst>
              <a:ext uri="{FF2B5EF4-FFF2-40B4-BE49-F238E27FC236}">
                <a16:creationId xmlns:a16="http://schemas.microsoft.com/office/drawing/2014/main" id="{3FBB7968-4AC3-6A19-8EDE-92AAF0C63581}"/>
              </a:ext>
            </a:extLst>
          </p:cNvPr>
          <p:cNvSpPr/>
          <p:nvPr/>
        </p:nvSpPr>
        <p:spPr>
          <a:xfrm>
            <a:off x="2034791" y="2614761"/>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C0000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Pouvoirs occultes</a:t>
            </a:r>
          </a:p>
        </p:txBody>
      </p:sp>
      <p:sp>
        <p:nvSpPr>
          <p:cNvPr id="5" name="Rectangle : coins arrondis 4">
            <a:extLst>
              <a:ext uri="{FF2B5EF4-FFF2-40B4-BE49-F238E27FC236}">
                <a16:creationId xmlns:a16="http://schemas.microsoft.com/office/drawing/2014/main" id="{2AE05249-0898-B53E-4944-97F8DA7C3F00}"/>
              </a:ext>
            </a:extLst>
          </p:cNvPr>
          <p:cNvSpPr/>
          <p:nvPr/>
        </p:nvSpPr>
        <p:spPr>
          <a:xfrm>
            <a:off x="2467552" y="3734595"/>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C0000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Rébellion</a:t>
            </a:r>
          </a:p>
        </p:txBody>
      </p:sp>
      <p:sp>
        <p:nvSpPr>
          <p:cNvPr id="6" name="Rectangle : coins arrondis 5">
            <a:extLst>
              <a:ext uri="{FF2B5EF4-FFF2-40B4-BE49-F238E27FC236}">
                <a16:creationId xmlns:a16="http://schemas.microsoft.com/office/drawing/2014/main" id="{5CEE01A0-BE07-A9B7-6941-133AF72A776E}"/>
              </a:ext>
            </a:extLst>
          </p:cNvPr>
          <p:cNvSpPr/>
          <p:nvPr/>
        </p:nvSpPr>
        <p:spPr>
          <a:xfrm>
            <a:off x="2794764" y="4768102"/>
            <a:ext cx="3145298" cy="800514"/>
          </a:xfrm>
          <a:custGeom>
            <a:avLst/>
            <a:gdLst>
              <a:gd name="csX0" fmla="*/ 0 w 3145298"/>
              <a:gd name="csY0" fmla="*/ 133422 h 800514"/>
              <a:gd name="csX1" fmla="*/ 133422 w 3145298"/>
              <a:gd name="csY1" fmla="*/ 0 h 800514"/>
              <a:gd name="csX2" fmla="*/ 651544 w 3145298"/>
              <a:gd name="csY2" fmla="*/ 0 h 800514"/>
              <a:gd name="csX3" fmla="*/ 1227235 w 3145298"/>
              <a:gd name="csY3" fmla="*/ 0 h 800514"/>
              <a:gd name="csX4" fmla="*/ 1745356 w 3145298"/>
              <a:gd name="csY4" fmla="*/ 0 h 800514"/>
              <a:gd name="csX5" fmla="*/ 2321047 w 3145298"/>
              <a:gd name="csY5" fmla="*/ 0 h 800514"/>
              <a:gd name="csX6" fmla="*/ 3011876 w 3145298"/>
              <a:gd name="csY6" fmla="*/ 0 h 800514"/>
              <a:gd name="csX7" fmla="*/ 3145298 w 3145298"/>
              <a:gd name="csY7" fmla="*/ 133422 h 800514"/>
              <a:gd name="csX8" fmla="*/ 3145298 w 3145298"/>
              <a:gd name="csY8" fmla="*/ 667092 h 800514"/>
              <a:gd name="csX9" fmla="*/ 3011876 w 3145298"/>
              <a:gd name="csY9" fmla="*/ 800514 h 800514"/>
              <a:gd name="csX10" fmla="*/ 2464970 w 3145298"/>
              <a:gd name="csY10" fmla="*/ 800514 h 800514"/>
              <a:gd name="csX11" fmla="*/ 1975633 w 3145298"/>
              <a:gd name="csY11" fmla="*/ 800514 h 800514"/>
              <a:gd name="csX12" fmla="*/ 1371157 w 3145298"/>
              <a:gd name="csY12" fmla="*/ 800514 h 800514"/>
              <a:gd name="csX13" fmla="*/ 853035 w 3145298"/>
              <a:gd name="csY13" fmla="*/ 800514 h 800514"/>
              <a:gd name="csX14" fmla="*/ 133422 w 3145298"/>
              <a:gd name="csY14" fmla="*/ 800514 h 800514"/>
              <a:gd name="csX15" fmla="*/ 0 w 3145298"/>
              <a:gd name="csY15" fmla="*/ 667092 h 800514"/>
              <a:gd name="csX16" fmla="*/ 0 w 3145298"/>
              <a:gd name="csY16" fmla="*/ 133422 h 800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5298" h="800514" fill="none" extrusionOk="0">
                <a:moveTo>
                  <a:pt x="0" y="133422"/>
                </a:moveTo>
                <a:cubicBezTo>
                  <a:pt x="-7380" y="72931"/>
                  <a:pt x="70661" y="8119"/>
                  <a:pt x="133422" y="0"/>
                </a:cubicBezTo>
                <a:cubicBezTo>
                  <a:pt x="263724" y="-45328"/>
                  <a:pt x="487542" y="46225"/>
                  <a:pt x="651544" y="0"/>
                </a:cubicBezTo>
                <a:cubicBezTo>
                  <a:pt x="815546" y="-46225"/>
                  <a:pt x="944140" y="11664"/>
                  <a:pt x="1227235" y="0"/>
                </a:cubicBezTo>
                <a:cubicBezTo>
                  <a:pt x="1510330" y="-11664"/>
                  <a:pt x="1639997" y="2614"/>
                  <a:pt x="1745356" y="0"/>
                </a:cubicBezTo>
                <a:cubicBezTo>
                  <a:pt x="1850715" y="-2614"/>
                  <a:pt x="2132195" y="2810"/>
                  <a:pt x="2321047" y="0"/>
                </a:cubicBezTo>
                <a:cubicBezTo>
                  <a:pt x="2509899" y="-2810"/>
                  <a:pt x="2733459" y="81283"/>
                  <a:pt x="3011876" y="0"/>
                </a:cubicBezTo>
                <a:cubicBezTo>
                  <a:pt x="3086593" y="-3167"/>
                  <a:pt x="3159416" y="75000"/>
                  <a:pt x="3145298" y="133422"/>
                </a:cubicBezTo>
                <a:cubicBezTo>
                  <a:pt x="3202125" y="385468"/>
                  <a:pt x="3122315" y="448565"/>
                  <a:pt x="3145298" y="667092"/>
                </a:cubicBezTo>
                <a:cubicBezTo>
                  <a:pt x="3144356" y="721240"/>
                  <a:pt x="3088717" y="802501"/>
                  <a:pt x="3011876" y="800514"/>
                </a:cubicBezTo>
                <a:cubicBezTo>
                  <a:pt x="2843365" y="812606"/>
                  <a:pt x="2591515" y="776624"/>
                  <a:pt x="2464970" y="800514"/>
                </a:cubicBezTo>
                <a:cubicBezTo>
                  <a:pt x="2338425" y="824404"/>
                  <a:pt x="2115995" y="752081"/>
                  <a:pt x="1975633" y="800514"/>
                </a:cubicBezTo>
                <a:cubicBezTo>
                  <a:pt x="1835271" y="848947"/>
                  <a:pt x="1502870" y="784796"/>
                  <a:pt x="1371157" y="800514"/>
                </a:cubicBezTo>
                <a:cubicBezTo>
                  <a:pt x="1239444" y="816232"/>
                  <a:pt x="1070631" y="789633"/>
                  <a:pt x="853035" y="800514"/>
                </a:cubicBezTo>
                <a:cubicBezTo>
                  <a:pt x="635439" y="811395"/>
                  <a:pt x="288036" y="772740"/>
                  <a:pt x="133422" y="800514"/>
                </a:cubicBezTo>
                <a:cubicBezTo>
                  <a:pt x="61804" y="791485"/>
                  <a:pt x="-6437" y="740572"/>
                  <a:pt x="0" y="667092"/>
                </a:cubicBezTo>
                <a:cubicBezTo>
                  <a:pt x="-59778" y="546853"/>
                  <a:pt x="62705" y="304771"/>
                  <a:pt x="0" y="133422"/>
                </a:cubicBezTo>
                <a:close/>
              </a:path>
              <a:path w="3145298" h="800514" stroke="0" extrusionOk="0">
                <a:moveTo>
                  <a:pt x="0" y="133422"/>
                </a:moveTo>
                <a:cubicBezTo>
                  <a:pt x="-16256" y="49708"/>
                  <a:pt x="42423" y="6497"/>
                  <a:pt x="133422" y="0"/>
                </a:cubicBezTo>
                <a:cubicBezTo>
                  <a:pt x="328388" y="-37783"/>
                  <a:pt x="596317" y="49855"/>
                  <a:pt x="766682" y="0"/>
                </a:cubicBezTo>
                <a:cubicBezTo>
                  <a:pt x="937047" y="-49855"/>
                  <a:pt x="1170251" y="27895"/>
                  <a:pt x="1313588" y="0"/>
                </a:cubicBezTo>
                <a:cubicBezTo>
                  <a:pt x="1456925" y="-27895"/>
                  <a:pt x="1692705" y="20919"/>
                  <a:pt x="1831710" y="0"/>
                </a:cubicBezTo>
                <a:cubicBezTo>
                  <a:pt x="1970715" y="-20919"/>
                  <a:pt x="2197032" y="6101"/>
                  <a:pt x="2436185" y="0"/>
                </a:cubicBezTo>
                <a:cubicBezTo>
                  <a:pt x="2675339" y="-6101"/>
                  <a:pt x="2873537" y="24974"/>
                  <a:pt x="3011876" y="0"/>
                </a:cubicBezTo>
                <a:cubicBezTo>
                  <a:pt x="3089310" y="-6097"/>
                  <a:pt x="3141164" y="63368"/>
                  <a:pt x="3145298" y="133422"/>
                </a:cubicBezTo>
                <a:cubicBezTo>
                  <a:pt x="3181690" y="307317"/>
                  <a:pt x="3091181" y="473986"/>
                  <a:pt x="3145298" y="667092"/>
                </a:cubicBezTo>
                <a:cubicBezTo>
                  <a:pt x="3147175" y="741230"/>
                  <a:pt x="3080536" y="799701"/>
                  <a:pt x="3011876" y="800514"/>
                </a:cubicBezTo>
                <a:cubicBezTo>
                  <a:pt x="2790204" y="808279"/>
                  <a:pt x="2590259" y="739286"/>
                  <a:pt x="2436185" y="800514"/>
                </a:cubicBezTo>
                <a:cubicBezTo>
                  <a:pt x="2282111" y="861742"/>
                  <a:pt x="2021298" y="772956"/>
                  <a:pt x="1889279" y="800514"/>
                </a:cubicBezTo>
                <a:cubicBezTo>
                  <a:pt x="1757260" y="828072"/>
                  <a:pt x="1420562" y="795651"/>
                  <a:pt x="1256019" y="800514"/>
                </a:cubicBezTo>
                <a:cubicBezTo>
                  <a:pt x="1091476" y="805377"/>
                  <a:pt x="832640" y="753258"/>
                  <a:pt x="622759" y="800514"/>
                </a:cubicBezTo>
                <a:cubicBezTo>
                  <a:pt x="412878" y="847770"/>
                  <a:pt x="350655" y="745699"/>
                  <a:pt x="133422" y="800514"/>
                </a:cubicBezTo>
                <a:cubicBezTo>
                  <a:pt x="47254" y="788754"/>
                  <a:pt x="-10566" y="724985"/>
                  <a:pt x="0" y="667092"/>
                </a:cubicBezTo>
                <a:cubicBezTo>
                  <a:pt x="-11008" y="421274"/>
                  <a:pt x="18871" y="379211"/>
                  <a:pt x="0" y="133422"/>
                </a:cubicBezTo>
                <a:close/>
              </a:path>
            </a:pathLst>
          </a:custGeom>
          <a:solidFill>
            <a:srgbClr val="C00000"/>
          </a:solidFill>
          <a:ln w="127000">
            <a:solidFill>
              <a:srgbClr val="0070C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t>Orgueil</a:t>
            </a:r>
          </a:p>
        </p:txBody>
      </p:sp>
    </p:spTree>
    <p:extLst>
      <p:ext uri="{BB962C8B-B14F-4D97-AF65-F5344CB8AC3E}">
        <p14:creationId xmlns:p14="http://schemas.microsoft.com/office/powerpoint/2010/main" val="118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P spid="27" grpId="0" animBg="1"/>
      <p:bldP spid="28" grpId="0" animBg="1"/>
      <p:bldP spid="29" grpId="0" animBg="1"/>
      <p:bldP spid="30" grpId="0" animBg="1"/>
      <p:bldP spid="31" grpId="0" animBg="1"/>
      <p:bldP spid="3" grpId="0" animBg="1"/>
      <p:bldP spid="4" grpId="0" animBg="1"/>
      <p:bldP spid="5" grpId="0" animBg="1"/>
      <p:bldP spid="6"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532880-FC2D-252B-B4AB-EAF42590A2C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habits, Visage humain, personne, verres&#10;&#10;Le contenu généré par l’IA peut être incorrect.">
            <a:extLst>
              <a:ext uri="{FF2B5EF4-FFF2-40B4-BE49-F238E27FC236}">
                <a16:creationId xmlns:a16="http://schemas.microsoft.com/office/drawing/2014/main" id="{DAA94571-017B-8F55-B743-89F4045CA0AB}"/>
              </a:ext>
            </a:extLst>
          </p:cNvPr>
          <p:cNvPicPr>
            <a:picLocks noChangeAspect="1"/>
          </p:cNvPicPr>
          <p:nvPr/>
        </p:nvPicPr>
        <p:blipFill>
          <a:blip r:embed="rId2"/>
          <a:srcRect b="5888"/>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37131996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3FAE9C-B1B7-A20F-806C-D4DEB2C1875A}"/>
              </a:ext>
            </a:extLst>
          </p:cNvPr>
          <p:cNvSpPr>
            <a:spLocks noGrp="1"/>
          </p:cNvSpPr>
          <p:nvPr>
            <p:ph type="title"/>
          </p:nvPr>
        </p:nvSpPr>
        <p:spPr/>
        <p:txBody>
          <a:bodyPr/>
          <a:lstStyle/>
          <a:p>
            <a:r>
              <a:rPr lang="fr-FR" dirty="0">
                <a:solidFill>
                  <a:srgbClr val="FFC000"/>
                </a:solidFill>
              </a:rPr>
              <a:t>Etude de cas: évangélisation bruyante </a:t>
            </a:r>
          </a:p>
        </p:txBody>
      </p:sp>
      <p:sp>
        <p:nvSpPr>
          <p:cNvPr id="3" name="Espace réservé du contenu 2">
            <a:extLst>
              <a:ext uri="{FF2B5EF4-FFF2-40B4-BE49-F238E27FC236}">
                <a16:creationId xmlns:a16="http://schemas.microsoft.com/office/drawing/2014/main" id="{7654B335-3A0E-EA75-C854-341117FB3ADF}"/>
              </a:ext>
            </a:extLst>
          </p:cNvPr>
          <p:cNvSpPr>
            <a:spLocks noGrp="1"/>
          </p:cNvSpPr>
          <p:nvPr>
            <p:ph idx="1"/>
          </p:nvPr>
        </p:nvSpPr>
        <p:spPr/>
        <p:txBody>
          <a:bodyPr>
            <a:normAutofit fontScale="92500" lnSpcReduction="10000"/>
          </a:bodyPr>
          <a:lstStyle/>
          <a:p>
            <a:pPr marL="0" indent="0">
              <a:buNone/>
            </a:pPr>
            <a:r>
              <a:rPr lang="fr-FR" dirty="0"/>
              <a:t>Jean et Colette travaillent à une implantation d’Église en milieu rural, très imprégné d’occultisme. Ils ont beaucoup de relations et d’amis et leur maison est toujours remplie des copains de leurs enfants, des membres du groupe de jeunes, ou des parents un peu perdus ou isolés qui apprécient l’amitié de Jean et Colette. </a:t>
            </a:r>
          </a:p>
          <a:p>
            <a:pPr marL="0" indent="0">
              <a:buNone/>
            </a:pPr>
            <a:r>
              <a:rPr lang="fr-FR" dirty="0"/>
              <a:t>Un après midi, Colette reçoit Jeanne, une femme du village. Colette profite de cette occasion pour reprendre leurs discussions sur l’Évangile et la personne de Christ. Mais les enfants courent si fort au premier étage de la maison qu’elles ont de la peine à s’entendre ! </a:t>
            </a:r>
          </a:p>
          <a:p>
            <a:pPr marL="0" indent="0">
              <a:buNone/>
            </a:pPr>
            <a:r>
              <a:rPr lang="fr-FR" dirty="0"/>
              <a:t>Colette s’apprête à leur demander de faire moins de bruits quand elle réalise soudainement que les enfants sont à l’école. Elle garde son calme, ne dit rien, mais vous téléphone le jour même pour vous demander conseil. </a:t>
            </a:r>
          </a:p>
        </p:txBody>
      </p:sp>
    </p:spTree>
    <p:extLst>
      <p:ext uri="{BB962C8B-B14F-4D97-AF65-F5344CB8AC3E}">
        <p14:creationId xmlns:p14="http://schemas.microsoft.com/office/powerpoint/2010/main" val="274997732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D4E90C-9208-AB36-C7D2-75FA2C3EC7C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FFF8336-70C5-AAD3-BC18-9BCC13D538A7}"/>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76376467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308636-B393-7FC6-3317-75629143A8A4}"/>
              </a:ext>
            </a:extLst>
          </p:cNvPr>
          <p:cNvSpPr>
            <a:spLocks noGrp="1"/>
          </p:cNvSpPr>
          <p:nvPr>
            <p:ph type="ctrTitle"/>
          </p:nvPr>
        </p:nvSpPr>
        <p:spPr/>
        <p:txBody>
          <a:bodyPr/>
          <a:lstStyle/>
          <a:p>
            <a:r>
              <a:rPr lang="fr-FR" dirty="0"/>
              <a:t>Questions fréquentes</a:t>
            </a:r>
          </a:p>
        </p:txBody>
      </p:sp>
      <p:sp>
        <p:nvSpPr>
          <p:cNvPr id="3" name="Sous-titre 2">
            <a:extLst>
              <a:ext uri="{FF2B5EF4-FFF2-40B4-BE49-F238E27FC236}">
                <a16:creationId xmlns:a16="http://schemas.microsoft.com/office/drawing/2014/main" id="{401DAE6B-FBFB-A1BA-2D62-95F9F943A25B}"/>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0740734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15A674-2379-F048-A3D3-18862E5F9751}"/>
              </a:ext>
            </a:extLst>
          </p:cNvPr>
          <p:cNvSpPr>
            <a:spLocks noGrp="1"/>
          </p:cNvSpPr>
          <p:nvPr>
            <p:ph type="title"/>
          </p:nvPr>
        </p:nvSpPr>
        <p:spPr/>
        <p:txBody>
          <a:bodyPr/>
          <a:lstStyle/>
          <a:p>
            <a:r>
              <a:rPr lang="fr-FR" dirty="0"/>
              <a:t>Questions fréquentes</a:t>
            </a:r>
          </a:p>
        </p:txBody>
      </p:sp>
      <p:sp>
        <p:nvSpPr>
          <p:cNvPr id="3" name="Espace réservé du contenu 2">
            <a:extLst>
              <a:ext uri="{FF2B5EF4-FFF2-40B4-BE49-F238E27FC236}">
                <a16:creationId xmlns:a16="http://schemas.microsoft.com/office/drawing/2014/main" id="{967604FC-7930-0B4C-8A25-67DBD43399CA}"/>
              </a:ext>
            </a:extLst>
          </p:cNvPr>
          <p:cNvSpPr>
            <a:spLocks noGrp="1"/>
          </p:cNvSpPr>
          <p:nvPr>
            <p:ph idx="1"/>
          </p:nvPr>
        </p:nvSpPr>
        <p:spPr/>
        <p:txBody>
          <a:bodyPr>
            <a:normAutofit lnSpcReduction="10000"/>
          </a:bodyPr>
          <a:lstStyle/>
          <a:p>
            <a:pPr lvl="0"/>
            <a:r>
              <a:rPr lang="fr-FR" dirty="0"/>
              <a:t>Doit-on brûler les objets ? </a:t>
            </a:r>
          </a:p>
          <a:p>
            <a:pPr lvl="0"/>
            <a:r>
              <a:rPr lang="fr-FR" dirty="0"/>
              <a:t>Peut-on (doit-on) chasser les démons des autres ?</a:t>
            </a:r>
          </a:p>
          <a:p>
            <a:pPr lvl="0"/>
            <a:r>
              <a:rPr lang="fr-FR" dirty="0"/>
              <a:t>Doit-on restreindre une personne qui voudrait partir en plein milieu d’une prière de repentance ou de délivrance ? </a:t>
            </a:r>
          </a:p>
          <a:p>
            <a:pPr lvl="0"/>
            <a:r>
              <a:rPr lang="fr-FR" dirty="0"/>
              <a:t>Doit-on faire parler (laisser parler, écouter) les démons ? </a:t>
            </a:r>
          </a:p>
          <a:p>
            <a:pPr lvl="0"/>
            <a:r>
              <a:rPr lang="fr-FR" dirty="0"/>
              <a:t>Les démons sont-ils toujours associés à un péché ? </a:t>
            </a:r>
          </a:p>
          <a:p>
            <a:pPr lvl="0"/>
            <a:r>
              <a:rPr lang="fr-FR" dirty="0"/>
              <a:t>Faut-il nommer les démons avant de les faire partir ? </a:t>
            </a:r>
          </a:p>
          <a:p>
            <a:pPr lvl="0"/>
            <a:r>
              <a:rPr lang="fr-FR" dirty="0"/>
              <a:t>Faut-il expulser les démons dans un lieu précis ? </a:t>
            </a:r>
          </a:p>
          <a:p>
            <a:pPr lvl="0"/>
            <a:r>
              <a:rPr lang="fr-FR" dirty="0"/>
              <a:t>Par quoi commencer ? </a:t>
            </a:r>
          </a:p>
        </p:txBody>
      </p:sp>
    </p:spTree>
    <p:extLst>
      <p:ext uri="{BB962C8B-B14F-4D97-AF65-F5344CB8AC3E}">
        <p14:creationId xmlns:p14="http://schemas.microsoft.com/office/powerpoint/2010/main" val="169806209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ECB8A5-B2C3-43BC-6FE7-7DC8590D4A20}"/>
              </a:ext>
            </a:extLst>
          </p:cNvPr>
          <p:cNvSpPr>
            <a:spLocks noGrp="1"/>
          </p:cNvSpPr>
          <p:nvPr>
            <p:ph type="title"/>
          </p:nvPr>
        </p:nvSpPr>
        <p:spPr/>
        <p:txBody>
          <a:bodyPr/>
          <a:lstStyle/>
          <a:p>
            <a:r>
              <a:rPr lang="fr-FR" dirty="0"/>
              <a:t>Un chrétien peut-il être démonisé? </a:t>
            </a:r>
          </a:p>
        </p:txBody>
      </p:sp>
      <p:sp>
        <p:nvSpPr>
          <p:cNvPr id="3" name="Espace réservé du contenu 2">
            <a:extLst>
              <a:ext uri="{FF2B5EF4-FFF2-40B4-BE49-F238E27FC236}">
                <a16:creationId xmlns:a16="http://schemas.microsoft.com/office/drawing/2014/main" id="{49A02071-2FC9-22AE-6A69-410DDD5A6F3C}"/>
              </a:ext>
            </a:extLst>
          </p:cNvPr>
          <p:cNvSpPr>
            <a:spLocks noGrp="1"/>
          </p:cNvSpPr>
          <p:nvPr>
            <p:ph idx="1"/>
          </p:nvPr>
        </p:nvSpPr>
        <p:spPr/>
        <p:txBody>
          <a:bodyPr/>
          <a:lstStyle/>
          <a:p>
            <a:r>
              <a:rPr lang="fr-FR" dirty="0"/>
              <a:t>Le vocabulaire est clé! </a:t>
            </a:r>
          </a:p>
          <a:p>
            <a:r>
              <a:rPr lang="fr-FR" dirty="0"/>
              <a:t>La nature de la rédemption</a:t>
            </a:r>
          </a:p>
          <a:p>
            <a:r>
              <a:rPr lang="fr-FR" dirty="0"/>
              <a:t>Actes 5</a:t>
            </a:r>
          </a:p>
          <a:p>
            <a:endParaRPr lang="fr-FR" dirty="0"/>
          </a:p>
          <a:p>
            <a:pPr>
              <a:buFont typeface="Wingdings" pitchFamily="2" charset="2"/>
              <a:buChar char="è"/>
            </a:pPr>
            <a:r>
              <a:rPr lang="fr-FR" dirty="0"/>
              <a:t>Un chrétien authentique n’est pas démonisé</a:t>
            </a:r>
          </a:p>
          <a:p>
            <a:pPr>
              <a:buFont typeface="Wingdings" pitchFamily="2" charset="2"/>
              <a:buChar char="è"/>
            </a:pPr>
            <a:r>
              <a:rPr lang="fr-FR" dirty="0">
                <a:sym typeface="Wingdings" pitchFamily="2" charset="2"/>
              </a:rPr>
              <a:t>Un chrétien authentique peut être influencé</a:t>
            </a:r>
            <a:endParaRPr lang="fr-FR" dirty="0"/>
          </a:p>
        </p:txBody>
      </p:sp>
    </p:spTree>
    <p:extLst>
      <p:ext uri="{BB962C8B-B14F-4D97-AF65-F5344CB8AC3E}">
        <p14:creationId xmlns:p14="http://schemas.microsoft.com/office/powerpoint/2010/main" val="17438256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4DF6-5F17-2E7D-1A20-BE336A049626}"/>
              </a:ext>
            </a:extLst>
          </p:cNvPr>
          <p:cNvSpPr>
            <a:spLocks noGrp="1"/>
          </p:cNvSpPr>
          <p:nvPr>
            <p:ph type="title"/>
          </p:nvPr>
        </p:nvSpPr>
        <p:spPr/>
        <p:txBody>
          <a:bodyPr/>
          <a:lstStyle/>
          <a:p>
            <a:r>
              <a:rPr lang="fr-FR" dirty="0"/>
              <a:t>Faut-il briser les liens héréditaires? </a:t>
            </a:r>
          </a:p>
        </p:txBody>
      </p:sp>
      <p:sp>
        <p:nvSpPr>
          <p:cNvPr id="3" name="Espace réservé du contenu 2">
            <a:extLst>
              <a:ext uri="{FF2B5EF4-FFF2-40B4-BE49-F238E27FC236}">
                <a16:creationId xmlns:a16="http://schemas.microsoft.com/office/drawing/2014/main" id="{616A1148-4A0B-C603-7A19-E077D4836951}"/>
              </a:ext>
            </a:extLst>
          </p:cNvPr>
          <p:cNvSpPr>
            <a:spLocks noGrp="1"/>
          </p:cNvSpPr>
          <p:nvPr>
            <p:ph idx="1"/>
          </p:nvPr>
        </p:nvSpPr>
        <p:spPr>
          <a:xfrm>
            <a:off x="838200" y="1825625"/>
            <a:ext cx="6436057" cy="4351338"/>
          </a:xfrm>
        </p:spPr>
        <p:txBody>
          <a:bodyPr>
            <a:normAutofit/>
          </a:bodyPr>
          <a:lstStyle/>
          <a:p>
            <a:pPr marL="0" indent="0">
              <a:lnSpc>
                <a:spcPct val="115000"/>
              </a:lnSpc>
              <a:spcBef>
                <a:spcPts val="0"/>
              </a:spcBef>
              <a:spcAft>
                <a:spcPts val="1000"/>
              </a:spcAft>
              <a:buNone/>
            </a:pPr>
            <a:r>
              <a:rPr lang="fr-FR" sz="2200" u="none" strike="noStrike" baseline="30000" dirty="0">
                <a:effectLst/>
                <a:latin typeface="Calibri" panose="020F0502020204030204" pitchFamily="34" charset="0"/>
              </a:rPr>
              <a:t>5</a:t>
            </a:r>
            <a:r>
              <a:rPr lang="fr-FR" sz="2200" u="none" strike="noStrike" dirty="0">
                <a:effectLst/>
                <a:latin typeface="Calibri" panose="020F0502020204030204" pitchFamily="34" charset="0"/>
              </a:rPr>
              <a:t> </a:t>
            </a:r>
            <a:r>
              <a:rPr lang="fr-FR" sz="2200" dirty="0">
                <a:effectLst/>
                <a:latin typeface="Calibri" panose="020F0502020204030204" pitchFamily="34" charset="0"/>
              </a:rPr>
              <a:t>Tu ne te prosterneras pas devant elles, et tu ne leur rendras pas de culte ; car moi, l’Éternel, ton Dieu, je suis un Dieu jaloux, </a:t>
            </a:r>
            <a:r>
              <a:rPr lang="fr-FR" sz="2200" dirty="0">
                <a:solidFill>
                  <a:schemeClr val="accent4"/>
                </a:solidFill>
                <a:effectLst/>
                <a:latin typeface="Calibri" panose="020F0502020204030204" pitchFamily="34" charset="0"/>
              </a:rPr>
              <a:t>qui punis la faute des pères sur les fils jusqu’à la troisième et à la quatrième génération de ceux qui me haïssent</a:t>
            </a:r>
            <a:r>
              <a:rPr lang="fr-FR" sz="2200" dirty="0">
                <a:effectLst/>
                <a:latin typeface="Calibri" panose="020F0502020204030204" pitchFamily="34" charset="0"/>
              </a:rPr>
              <a:t>, </a:t>
            </a:r>
            <a:r>
              <a:rPr lang="fr-FR" sz="2200" u="none" strike="noStrike" baseline="30000" dirty="0">
                <a:effectLst/>
                <a:latin typeface="Calibri" panose="020F0502020204030204" pitchFamily="34" charset="0"/>
              </a:rPr>
              <a:t>6</a:t>
            </a:r>
            <a:r>
              <a:rPr lang="fr-FR" sz="2200" u="none" strike="noStrike" dirty="0">
                <a:effectLst/>
                <a:latin typeface="Calibri" panose="020F0502020204030204" pitchFamily="34" charset="0"/>
              </a:rPr>
              <a:t> </a:t>
            </a:r>
            <a:r>
              <a:rPr lang="fr-FR" sz="2200" dirty="0">
                <a:effectLst/>
                <a:latin typeface="Calibri" panose="020F0502020204030204" pitchFamily="34" charset="0"/>
              </a:rPr>
              <a:t>et qui use de bienveillance jusqu’à mille générations envers ceux qui m’aiment et qui gardent mes commandements. (Exode 20.5–6) </a:t>
            </a:r>
          </a:p>
          <a:p>
            <a:pPr marL="0" marR="0" indent="0">
              <a:lnSpc>
                <a:spcPct val="115000"/>
              </a:lnSpc>
              <a:spcBef>
                <a:spcPts val="0"/>
              </a:spcBef>
              <a:spcAft>
                <a:spcPts val="1000"/>
              </a:spcAft>
              <a:buNone/>
            </a:pPr>
            <a:endParaRPr lang="fr-FR" sz="2200" dirty="0">
              <a:effectLst/>
              <a:latin typeface="Calibri" panose="020F0502020204030204" pitchFamily="34" charset="0"/>
            </a:endParaRPr>
          </a:p>
          <a:p>
            <a:pPr marL="0" marR="0" indent="0">
              <a:lnSpc>
                <a:spcPct val="115000"/>
              </a:lnSpc>
              <a:spcBef>
                <a:spcPts val="0"/>
              </a:spcBef>
              <a:spcAft>
                <a:spcPts val="1000"/>
              </a:spcAft>
              <a:buNone/>
            </a:pPr>
            <a:endParaRPr lang="fr-FR" sz="2200" dirty="0">
              <a:effectLst/>
              <a:latin typeface="Calibri" panose="020F0502020204030204" pitchFamily="34" charset="0"/>
            </a:endParaRPr>
          </a:p>
          <a:p>
            <a:pPr marL="0" marR="0">
              <a:lnSpc>
                <a:spcPct val="115000"/>
              </a:lnSpc>
              <a:spcBef>
                <a:spcPts val="0"/>
              </a:spcBef>
              <a:spcAft>
                <a:spcPts val="1000"/>
              </a:spcAft>
            </a:pPr>
            <a:endParaRPr lang="fr-FR" sz="2200" dirty="0">
              <a:effectLst/>
              <a:latin typeface="Calibri" panose="020F0502020204030204" pitchFamily="34" charset="0"/>
            </a:endParaRPr>
          </a:p>
        </p:txBody>
      </p:sp>
      <p:pic>
        <p:nvPicPr>
          <p:cNvPr id="14" name="Picture 2" descr="https://encrypted-tbn1.gstatic.com/images?q=tbn:ANd9GcQ0gqdwMV0ktsJKdooRVVWAW-d2nMMON0S4ZCYFf5A1sdhuFjStsw">
            <a:extLst>
              <a:ext uri="{FF2B5EF4-FFF2-40B4-BE49-F238E27FC236}">
                <a16:creationId xmlns:a16="http://schemas.microsoft.com/office/drawing/2014/main" id="{DB1535CC-DE2C-AB35-3B85-3CA09361925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4" b="98667" l="0" r="100000"/>
                    </a14:imgEffect>
                    <a14:imgEffect>
                      <a14:artisticPhotocopy/>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837997" y="1937961"/>
            <a:ext cx="818683" cy="818683"/>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Rectangle 14">
            <a:extLst>
              <a:ext uri="{FF2B5EF4-FFF2-40B4-BE49-F238E27FC236}">
                <a16:creationId xmlns:a16="http://schemas.microsoft.com/office/drawing/2014/main" id="{6EF4280F-1492-E7CC-2168-36CC36DD6CBE}"/>
              </a:ext>
            </a:extLst>
          </p:cNvPr>
          <p:cNvSpPr/>
          <p:nvPr/>
        </p:nvSpPr>
        <p:spPr>
          <a:xfrm>
            <a:off x="8643000" y="1887694"/>
            <a:ext cx="1521570" cy="923330"/>
          </a:xfrm>
          <a:prstGeom prst="rect">
            <a:avLst/>
          </a:prstGeom>
          <a:noFill/>
        </p:spPr>
        <p:txBody>
          <a:bodyPr wrap="none" lIns="91440" tIns="45720" rIns="91440" bIns="45720">
            <a:spAutoFit/>
          </a:bodyPr>
          <a:lstStyle/>
          <a:p>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Qui?</a:t>
            </a:r>
          </a:p>
        </p:txBody>
      </p:sp>
      <p:pic>
        <p:nvPicPr>
          <p:cNvPr id="20" name="Picture 2" descr="https://encrypted-tbn1.gstatic.com/images?q=tbn:ANd9GcQ0gqdwMV0ktsJKdooRVVWAW-d2nMMON0S4ZCYFf5A1sdhuFjStsw">
            <a:extLst>
              <a:ext uri="{FF2B5EF4-FFF2-40B4-BE49-F238E27FC236}">
                <a16:creationId xmlns:a16="http://schemas.microsoft.com/office/drawing/2014/main" id="{7720F28C-FCCF-9597-D304-535A9B8F314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4" b="98667" l="0" r="100000"/>
                    </a14:imgEffect>
                    <a14:imgEffect>
                      <a14:artisticPhotocopy/>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837997" y="2852126"/>
            <a:ext cx="818683" cy="818683"/>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Rectangle 20">
            <a:extLst>
              <a:ext uri="{FF2B5EF4-FFF2-40B4-BE49-F238E27FC236}">
                <a16:creationId xmlns:a16="http://schemas.microsoft.com/office/drawing/2014/main" id="{D44E96CD-FA8C-CCD1-291B-FD5FF23E9DD4}"/>
              </a:ext>
            </a:extLst>
          </p:cNvPr>
          <p:cNvSpPr/>
          <p:nvPr/>
        </p:nvSpPr>
        <p:spPr>
          <a:xfrm>
            <a:off x="8643000" y="2801859"/>
            <a:ext cx="1893467" cy="923330"/>
          </a:xfrm>
          <a:prstGeom prst="rect">
            <a:avLst/>
          </a:prstGeom>
          <a:noFill/>
        </p:spPr>
        <p:txBody>
          <a:bodyPr wrap="none" lIns="91440" tIns="45720" rIns="91440" bIns="45720">
            <a:spAutoFit/>
          </a:bodyPr>
          <a:lstStyle/>
          <a:p>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Quoi?</a:t>
            </a:r>
          </a:p>
        </p:txBody>
      </p:sp>
      <p:pic>
        <p:nvPicPr>
          <p:cNvPr id="22" name="Picture 2" descr="https://encrypted-tbn1.gstatic.com/images?q=tbn:ANd9GcQ0gqdwMV0ktsJKdooRVVWAW-d2nMMON0S4ZCYFf5A1sdhuFjStsw">
            <a:extLst>
              <a:ext uri="{FF2B5EF4-FFF2-40B4-BE49-F238E27FC236}">
                <a16:creationId xmlns:a16="http://schemas.microsoft.com/office/drawing/2014/main" id="{39733224-9F57-17A4-ECE9-6C1E3A44B4D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4" b="98667" l="0" r="100000"/>
                    </a14:imgEffect>
                    <a14:imgEffect>
                      <a14:artisticPhotocopy/>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837997" y="3766291"/>
            <a:ext cx="818683" cy="818683"/>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Rectangle 22">
            <a:extLst>
              <a:ext uri="{FF2B5EF4-FFF2-40B4-BE49-F238E27FC236}">
                <a16:creationId xmlns:a16="http://schemas.microsoft.com/office/drawing/2014/main" id="{F71964DC-D2A0-9CCB-5D80-678007522698}"/>
              </a:ext>
            </a:extLst>
          </p:cNvPr>
          <p:cNvSpPr/>
          <p:nvPr/>
        </p:nvSpPr>
        <p:spPr>
          <a:xfrm>
            <a:off x="8643000" y="3716024"/>
            <a:ext cx="3271088" cy="923330"/>
          </a:xfrm>
          <a:prstGeom prst="rect">
            <a:avLst/>
          </a:prstGeom>
          <a:noFill/>
        </p:spPr>
        <p:txBody>
          <a:bodyPr wrap="none" lIns="91440" tIns="45720" rIns="91440" bIns="45720">
            <a:spAutoFit/>
          </a:bodyPr>
          <a:lstStyle/>
          <a:p>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Contraste</a:t>
            </a: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t>
            </a:r>
          </a:p>
        </p:txBody>
      </p:sp>
    </p:spTree>
    <p:extLst>
      <p:ext uri="{BB962C8B-B14F-4D97-AF65-F5344CB8AC3E}">
        <p14:creationId xmlns:p14="http://schemas.microsoft.com/office/powerpoint/2010/main" val="210985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P spid="23"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4DF6-5F17-2E7D-1A20-BE336A049626}"/>
              </a:ext>
            </a:extLst>
          </p:cNvPr>
          <p:cNvSpPr>
            <a:spLocks noGrp="1"/>
          </p:cNvSpPr>
          <p:nvPr>
            <p:ph type="title"/>
          </p:nvPr>
        </p:nvSpPr>
        <p:spPr/>
        <p:txBody>
          <a:bodyPr/>
          <a:lstStyle/>
          <a:p>
            <a:r>
              <a:rPr lang="fr-FR" dirty="0"/>
              <a:t>Une réponse des prophètes!</a:t>
            </a:r>
          </a:p>
        </p:txBody>
      </p:sp>
      <p:sp>
        <p:nvSpPr>
          <p:cNvPr id="3" name="Espace réservé du contenu 2">
            <a:extLst>
              <a:ext uri="{FF2B5EF4-FFF2-40B4-BE49-F238E27FC236}">
                <a16:creationId xmlns:a16="http://schemas.microsoft.com/office/drawing/2014/main" id="{616A1148-4A0B-C603-7A19-E077D4836951}"/>
              </a:ext>
            </a:extLst>
          </p:cNvPr>
          <p:cNvSpPr>
            <a:spLocks noGrp="1"/>
          </p:cNvSpPr>
          <p:nvPr>
            <p:ph sz="half" idx="1"/>
          </p:nvPr>
        </p:nvSpPr>
        <p:spPr>
          <a:xfrm>
            <a:off x="838200" y="1825625"/>
            <a:ext cx="5181600" cy="4351338"/>
          </a:xfrm>
        </p:spPr>
        <p:txBody>
          <a:bodyPr>
            <a:normAutofit fontScale="92500" lnSpcReduction="10000"/>
          </a:bodyPr>
          <a:lstStyle/>
          <a:p>
            <a:pPr marL="0" lvl="0" indent="0">
              <a:buNone/>
            </a:pPr>
            <a:r>
              <a:rPr lang="fr-FR" dirty="0"/>
              <a:t>Ezéchiel 18</a:t>
            </a:r>
          </a:p>
          <a:p>
            <a:pPr marL="0" lvl="0" indent="0">
              <a:buNone/>
            </a:pPr>
            <a:r>
              <a:rPr lang="fr-FR" baseline="30000" dirty="0"/>
              <a:t>2</a:t>
            </a:r>
            <a:r>
              <a:rPr lang="fr-FR" dirty="0"/>
              <a:t> Qu’avez-vous à dire ce proverbe sur la terre d’Israël : Les pères mangent des raisins verts, et les dents des enfants sont agacées ? </a:t>
            </a:r>
            <a:r>
              <a:rPr lang="fr-FR" baseline="30000" dirty="0"/>
              <a:t>3</a:t>
            </a:r>
            <a:r>
              <a:rPr lang="fr-FR" dirty="0"/>
              <a:t> Je suis vivant ! – oracle du Seigneur, l’Éternel –, vous n’aurez plus lieu de dire ce proverbe en Israël. </a:t>
            </a:r>
            <a:r>
              <a:rPr lang="fr-FR" baseline="30000" dirty="0"/>
              <a:t>4</a:t>
            </a:r>
            <a:r>
              <a:rPr lang="fr-FR" dirty="0"/>
              <a:t> Voici : toutes les âmes sont à moi ; l’âme du fils comme l’âme du père, l’une et l’autre sont à moi ; l’âme qui pèche est celle qui mourra. […] </a:t>
            </a:r>
            <a:r>
              <a:rPr lang="fr-FR" baseline="30000" dirty="0"/>
              <a:t>20</a:t>
            </a:r>
            <a:r>
              <a:rPr lang="fr-FR" dirty="0"/>
              <a:t> L’âme qui pèche, c’est celle qui mourra.</a:t>
            </a:r>
          </a:p>
        </p:txBody>
      </p:sp>
      <p:sp>
        <p:nvSpPr>
          <p:cNvPr id="4" name="Espace réservé du contenu 3">
            <a:extLst>
              <a:ext uri="{FF2B5EF4-FFF2-40B4-BE49-F238E27FC236}">
                <a16:creationId xmlns:a16="http://schemas.microsoft.com/office/drawing/2014/main" id="{38D2D8A7-6716-D980-43EF-E98896B95D82}"/>
              </a:ext>
            </a:extLst>
          </p:cNvPr>
          <p:cNvSpPr>
            <a:spLocks noGrp="1"/>
          </p:cNvSpPr>
          <p:nvPr>
            <p:ph sz="half" idx="2"/>
          </p:nvPr>
        </p:nvSpPr>
        <p:spPr>
          <a:xfrm>
            <a:off x="6172200" y="1825625"/>
            <a:ext cx="5181600" cy="4351338"/>
          </a:xfrm>
        </p:spPr>
        <p:txBody>
          <a:bodyPr>
            <a:normAutofit fontScale="92500" lnSpcReduction="10000"/>
          </a:bodyPr>
          <a:lstStyle/>
          <a:p>
            <a:pPr marL="0" indent="0" algn="just">
              <a:spcAft>
                <a:spcPts val="600"/>
              </a:spcAft>
              <a:buNone/>
            </a:pPr>
            <a:r>
              <a:rPr lang="fr-FR" dirty="0"/>
              <a:t>Un fils ne supportera pas le poids de la faute de son père, et un père ne supportera pas le poids de la faute de son fils. La justice du juste sera sur lui, et la méchanceté du méchant sera sur lui. […]</a:t>
            </a:r>
          </a:p>
          <a:p>
            <a:pPr marL="0" indent="0" algn="just">
              <a:spcAft>
                <a:spcPts val="600"/>
              </a:spcAft>
              <a:buNone/>
            </a:pPr>
            <a:r>
              <a:rPr lang="fr-FR" baseline="30000" dirty="0"/>
              <a:t>30</a:t>
            </a:r>
            <a:r>
              <a:rPr lang="fr-FR" dirty="0"/>
              <a:t> C’est pourquoi je vous jugerai chacun selon ses voies […] </a:t>
            </a:r>
          </a:p>
          <a:p>
            <a:pPr marL="0" indent="0" algn="just">
              <a:spcAft>
                <a:spcPts val="600"/>
              </a:spcAft>
              <a:buNone/>
            </a:pPr>
            <a:r>
              <a:rPr lang="fr-FR" baseline="30000" dirty="0"/>
              <a:t>32</a:t>
            </a:r>
            <a:r>
              <a:rPr lang="fr-FR" dirty="0"/>
              <a:t> Car je ne désire pas la mort de celui qui meurt, – oracle du Seigneur, l’Éternel. Convertissez-vous donc et vivez.</a:t>
            </a:r>
          </a:p>
        </p:txBody>
      </p:sp>
    </p:spTree>
    <p:extLst>
      <p:ext uri="{BB962C8B-B14F-4D97-AF65-F5344CB8AC3E}">
        <p14:creationId xmlns:p14="http://schemas.microsoft.com/office/powerpoint/2010/main" val="34545381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4DF6-5F17-2E7D-1A20-BE336A049626}"/>
              </a:ext>
            </a:extLst>
          </p:cNvPr>
          <p:cNvSpPr>
            <a:spLocks noGrp="1"/>
          </p:cNvSpPr>
          <p:nvPr>
            <p:ph type="title"/>
          </p:nvPr>
        </p:nvSpPr>
        <p:spPr/>
        <p:txBody>
          <a:bodyPr/>
          <a:lstStyle/>
          <a:p>
            <a:r>
              <a:rPr lang="fr-FR" dirty="0"/>
              <a:t>Faut-il briser les liens héréditaires? </a:t>
            </a:r>
          </a:p>
        </p:txBody>
      </p:sp>
      <p:sp>
        <p:nvSpPr>
          <p:cNvPr id="3" name="Espace réservé du contenu 2">
            <a:extLst>
              <a:ext uri="{FF2B5EF4-FFF2-40B4-BE49-F238E27FC236}">
                <a16:creationId xmlns:a16="http://schemas.microsoft.com/office/drawing/2014/main" id="{616A1148-4A0B-C603-7A19-E077D4836951}"/>
              </a:ext>
            </a:extLst>
          </p:cNvPr>
          <p:cNvSpPr>
            <a:spLocks noGrp="1"/>
          </p:cNvSpPr>
          <p:nvPr>
            <p:ph idx="1"/>
          </p:nvPr>
        </p:nvSpPr>
        <p:spPr>
          <a:xfrm>
            <a:off x="838200" y="1825625"/>
            <a:ext cx="6436057" cy="4351338"/>
          </a:xfrm>
        </p:spPr>
        <p:txBody>
          <a:bodyPr>
            <a:normAutofit/>
          </a:bodyPr>
          <a:lstStyle/>
          <a:p>
            <a:pPr marL="0" indent="0">
              <a:lnSpc>
                <a:spcPct val="115000"/>
              </a:lnSpc>
              <a:spcBef>
                <a:spcPts val="0"/>
              </a:spcBef>
              <a:spcAft>
                <a:spcPts val="1000"/>
              </a:spcAft>
              <a:buNone/>
            </a:pPr>
            <a:r>
              <a:rPr lang="fr-FR" sz="2200" u="none" strike="noStrike" baseline="30000" dirty="0">
                <a:effectLst/>
                <a:latin typeface="Calibri" panose="020F0502020204030204" pitchFamily="34" charset="0"/>
              </a:rPr>
              <a:t>5</a:t>
            </a:r>
            <a:r>
              <a:rPr lang="fr-FR" sz="2200" u="none" strike="noStrike" dirty="0">
                <a:effectLst/>
                <a:latin typeface="Calibri" panose="020F0502020204030204" pitchFamily="34" charset="0"/>
              </a:rPr>
              <a:t> </a:t>
            </a:r>
            <a:r>
              <a:rPr lang="fr-FR" sz="2200" dirty="0">
                <a:effectLst/>
                <a:latin typeface="Calibri" panose="020F0502020204030204" pitchFamily="34" charset="0"/>
              </a:rPr>
              <a:t>Tu ne te prosterneras pas devant elles, et tu ne leur rendras pas de culte ; car moi, l’Éternel, ton Dieu, je suis un Dieu jaloux, </a:t>
            </a:r>
            <a:r>
              <a:rPr lang="fr-FR" sz="2200" dirty="0">
                <a:solidFill>
                  <a:schemeClr val="accent4"/>
                </a:solidFill>
                <a:effectLst/>
                <a:latin typeface="Calibri" panose="020F0502020204030204" pitchFamily="34" charset="0"/>
              </a:rPr>
              <a:t>qui punis la faute des pères sur les fils jusqu’à la troisième et à la quatrième génération de ceux qui me haïssent</a:t>
            </a:r>
            <a:r>
              <a:rPr lang="fr-FR" sz="2200" dirty="0">
                <a:effectLst/>
                <a:latin typeface="Calibri" panose="020F0502020204030204" pitchFamily="34" charset="0"/>
              </a:rPr>
              <a:t>, </a:t>
            </a:r>
            <a:r>
              <a:rPr lang="fr-FR" sz="2200" u="none" strike="noStrike" baseline="30000" dirty="0">
                <a:effectLst/>
                <a:latin typeface="Calibri" panose="020F0502020204030204" pitchFamily="34" charset="0"/>
              </a:rPr>
              <a:t>6</a:t>
            </a:r>
            <a:r>
              <a:rPr lang="fr-FR" sz="2200" u="none" strike="noStrike" dirty="0">
                <a:effectLst/>
                <a:latin typeface="Calibri" panose="020F0502020204030204" pitchFamily="34" charset="0"/>
              </a:rPr>
              <a:t> </a:t>
            </a:r>
            <a:r>
              <a:rPr lang="fr-FR" sz="2200" dirty="0">
                <a:effectLst/>
                <a:latin typeface="Calibri" panose="020F0502020204030204" pitchFamily="34" charset="0"/>
              </a:rPr>
              <a:t>et qui use de bienveillance jusqu’à mille générations envers ceux qui m’aiment et qui gardent mes commandements. (Exode 20.5–6) </a:t>
            </a:r>
          </a:p>
          <a:p>
            <a:pPr marL="0" marR="0" indent="0">
              <a:lnSpc>
                <a:spcPct val="115000"/>
              </a:lnSpc>
              <a:spcBef>
                <a:spcPts val="0"/>
              </a:spcBef>
              <a:spcAft>
                <a:spcPts val="1000"/>
              </a:spcAft>
              <a:buNone/>
            </a:pPr>
            <a:endParaRPr lang="fr-FR" sz="2200" dirty="0">
              <a:effectLst/>
              <a:latin typeface="Calibri" panose="020F0502020204030204" pitchFamily="34" charset="0"/>
            </a:endParaRPr>
          </a:p>
          <a:p>
            <a:pPr marL="0" marR="0" indent="0">
              <a:lnSpc>
                <a:spcPct val="115000"/>
              </a:lnSpc>
              <a:spcBef>
                <a:spcPts val="0"/>
              </a:spcBef>
              <a:spcAft>
                <a:spcPts val="1000"/>
              </a:spcAft>
              <a:buNone/>
            </a:pPr>
            <a:endParaRPr lang="fr-FR" sz="2200" dirty="0">
              <a:effectLst/>
              <a:latin typeface="Calibri" panose="020F0502020204030204" pitchFamily="34" charset="0"/>
            </a:endParaRPr>
          </a:p>
          <a:p>
            <a:pPr marL="0" marR="0">
              <a:lnSpc>
                <a:spcPct val="115000"/>
              </a:lnSpc>
              <a:spcBef>
                <a:spcPts val="0"/>
              </a:spcBef>
              <a:spcAft>
                <a:spcPts val="1000"/>
              </a:spcAft>
            </a:pPr>
            <a:endParaRPr lang="fr-FR" sz="2200" dirty="0">
              <a:effectLst/>
              <a:latin typeface="Calibri" panose="020F0502020204030204" pitchFamily="34" charset="0"/>
            </a:endParaRPr>
          </a:p>
        </p:txBody>
      </p:sp>
      <p:pic>
        <p:nvPicPr>
          <p:cNvPr id="14" name="Picture 2" descr="https://encrypted-tbn1.gstatic.com/images?q=tbn:ANd9GcQ0gqdwMV0ktsJKdooRVVWAW-d2nMMON0S4ZCYFf5A1sdhuFjStsw">
            <a:extLst>
              <a:ext uri="{FF2B5EF4-FFF2-40B4-BE49-F238E27FC236}">
                <a16:creationId xmlns:a16="http://schemas.microsoft.com/office/drawing/2014/main" id="{DB1535CC-DE2C-AB35-3B85-3CA09361925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4" b="98667" l="0" r="100000"/>
                    </a14:imgEffect>
                    <a14:imgEffect>
                      <a14:artisticPhotocopy/>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837997" y="1937961"/>
            <a:ext cx="818683" cy="818683"/>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6EF4280F-1492-E7CC-2168-36CC36DD6CBE}"/>
              </a:ext>
            </a:extLst>
          </p:cNvPr>
          <p:cNvSpPr/>
          <p:nvPr/>
        </p:nvSpPr>
        <p:spPr>
          <a:xfrm>
            <a:off x="8643000" y="1887694"/>
            <a:ext cx="3087705" cy="923330"/>
          </a:xfrm>
          <a:prstGeom prst="rect">
            <a:avLst/>
          </a:prstGeom>
          <a:noFill/>
        </p:spPr>
        <p:txBody>
          <a:bodyPr wrap="none" lIns="91440" tIns="45720" rIns="91440" bIns="45720">
            <a:spAutoFit/>
          </a:bodyPr>
          <a:lstStyle/>
          <a:p>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‘En Adam’</a:t>
            </a:r>
            <a:endPar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20" name="Picture 2" descr="https://encrypted-tbn1.gstatic.com/images?q=tbn:ANd9GcQ0gqdwMV0ktsJKdooRVVWAW-d2nMMON0S4ZCYFf5A1sdhuFjStsw">
            <a:extLst>
              <a:ext uri="{FF2B5EF4-FFF2-40B4-BE49-F238E27FC236}">
                <a16:creationId xmlns:a16="http://schemas.microsoft.com/office/drawing/2014/main" id="{7720F28C-FCCF-9597-D304-535A9B8F314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4" b="98667" l="0" r="100000"/>
                    </a14:imgEffect>
                    <a14:imgEffect>
                      <a14:artisticPhotocopy/>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837997" y="2852126"/>
            <a:ext cx="818683" cy="818683"/>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D44E96CD-FA8C-CCD1-291B-FD5FF23E9DD4}"/>
              </a:ext>
            </a:extLst>
          </p:cNvPr>
          <p:cNvSpPr/>
          <p:nvPr/>
        </p:nvSpPr>
        <p:spPr>
          <a:xfrm>
            <a:off x="8643000" y="2801859"/>
            <a:ext cx="2847254" cy="923330"/>
          </a:xfrm>
          <a:prstGeom prst="rect">
            <a:avLst/>
          </a:prstGeom>
          <a:noFill/>
        </p:spPr>
        <p:txBody>
          <a:bodyPr wrap="none" lIns="91440" tIns="45720" rIns="91440" bIns="45720">
            <a:spAutoFit/>
          </a:bodyPr>
          <a:lstStyle/>
          <a:p>
            <a:r>
              <a:rPr lang="fr-FR" sz="5400" b="1" cap="none" spc="0"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Conséqu</a:t>
            </a: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t>
            </a:r>
          </a:p>
        </p:txBody>
      </p:sp>
      <p:pic>
        <p:nvPicPr>
          <p:cNvPr id="22" name="Picture 2" descr="https://encrypted-tbn1.gstatic.com/images?q=tbn:ANd9GcQ0gqdwMV0ktsJKdooRVVWAW-d2nMMON0S4ZCYFf5A1sdhuFjStsw">
            <a:extLst>
              <a:ext uri="{FF2B5EF4-FFF2-40B4-BE49-F238E27FC236}">
                <a16:creationId xmlns:a16="http://schemas.microsoft.com/office/drawing/2014/main" id="{39733224-9F57-17A4-ECE9-6C1E3A44B4D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44" b="98667" l="0" r="100000"/>
                    </a14:imgEffect>
                    <a14:imgEffect>
                      <a14:artisticPhotocopy/>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837997" y="3766291"/>
            <a:ext cx="818683" cy="818683"/>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F71964DC-D2A0-9CCB-5D80-678007522698}"/>
              </a:ext>
            </a:extLst>
          </p:cNvPr>
          <p:cNvSpPr/>
          <p:nvPr/>
        </p:nvSpPr>
        <p:spPr>
          <a:xfrm>
            <a:off x="8643000" y="3716024"/>
            <a:ext cx="2725683" cy="923330"/>
          </a:xfrm>
          <a:prstGeom prst="rect">
            <a:avLst/>
          </a:prstGeom>
          <a:noFill/>
        </p:spPr>
        <p:txBody>
          <a:bodyPr wrap="none" lIns="91440" tIns="45720" rIns="91440" bIns="45720">
            <a:spAutoFit/>
          </a:bodyPr>
          <a:lstStyle/>
          <a:p>
            <a:r>
              <a:rPr lang="fr-FR" sz="5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Apprent</a:t>
            </a: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t>
            </a:r>
            <a:endPar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01306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P spid="23"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Applications personnelles</a:t>
            </a:r>
          </a:p>
        </p:txBody>
      </p:sp>
      <p:graphicFrame>
        <p:nvGraphicFramePr>
          <p:cNvPr id="5" name="Espace réservé du contenu 2">
            <a:extLst>
              <a:ext uri="{FF2B5EF4-FFF2-40B4-BE49-F238E27FC236}">
                <a16:creationId xmlns:a16="http://schemas.microsoft.com/office/drawing/2014/main" id="{832940E7-47EF-48FF-BA8D-B13F7CA1D69A}"/>
              </a:ext>
            </a:extLst>
          </p:cNvPr>
          <p:cNvGraphicFramePr>
            <a:graphicFrameLocks noGrp="1"/>
          </p:cNvGraphicFramePr>
          <p:nvPr>
            <p:ph idx="1"/>
            <p:extLst>
              <p:ext uri="{D42A27DB-BD31-4B8C-83A1-F6EECF244321}">
                <p14:modId xmlns:p14="http://schemas.microsoft.com/office/powerpoint/2010/main" val="2221329457"/>
              </p:ext>
            </p:extLst>
          </p:nvPr>
        </p:nvGraphicFramePr>
        <p:xfrm>
          <a:off x="911134" y="1786646"/>
          <a:ext cx="10369731" cy="44656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636694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F1C7D47-192C-2165-A45B-A4FB77093638}"/>
              </a:ext>
            </a:extLst>
          </p:cNvPr>
          <p:cNvSpPr>
            <a:spLocks noGrp="1"/>
          </p:cNvSpPr>
          <p:nvPr>
            <p:ph type="title"/>
          </p:nvPr>
        </p:nvSpPr>
        <p:spPr>
          <a:xfrm>
            <a:off x="6094105" y="802955"/>
            <a:ext cx="4977976" cy="1454051"/>
          </a:xfrm>
        </p:spPr>
        <p:txBody>
          <a:bodyPr>
            <a:normAutofit/>
          </a:bodyPr>
          <a:lstStyle/>
          <a:p>
            <a:r>
              <a:rPr lang="fr-FR" sz="3600" dirty="0">
                <a:solidFill>
                  <a:schemeClr val="tx2"/>
                </a:solidFill>
                <a:effectLst/>
                <a:latin typeface="Calibri" panose="020F0502020204030204" pitchFamily="34" charset="0"/>
              </a:rPr>
              <a:t>Psaumes 115.3</a:t>
            </a:r>
            <a:endParaRPr lang="fr-FR" sz="3600" dirty="0">
              <a:solidFill>
                <a:schemeClr val="tx2"/>
              </a:solidFill>
            </a:endParaRPr>
          </a:p>
        </p:txBody>
      </p:sp>
      <p:pic>
        <p:nvPicPr>
          <p:cNvPr id="7" name="Graphic 6" descr="Prayer Candle">
            <a:extLst>
              <a:ext uri="{FF2B5EF4-FFF2-40B4-BE49-F238E27FC236}">
                <a16:creationId xmlns:a16="http://schemas.microsoft.com/office/drawing/2014/main" id="{C790DC11-9E10-4281-3739-B1878BF49A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Espace réservé du contenu 2">
            <a:extLst>
              <a:ext uri="{FF2B5EF4-FFF2-40B4-BE49-F238E27FC236}">
                <a16:creationId xmlns:a16="http://schemas.microsoft.com/office/drawing/2014/main" id="{5B8651BC-AC6A-308F-9B7C-569A93C2A066}"/>
              </a:ext>
            </a:extLst>
          </p:cNvPr>
          <p:cNvSpPr>
            <a:spLocks noGrp="1"/>
          </p:cNvSpPr>
          <p:nvPr>
            <p:ph idx="1"/>
          </p:nvPr>
        </p:nvSpPr>
        <p:spPr>
          <a:xfrm>
            <a:off x="6090574" y="2421682"/>
            <a:ext cx="4977578" cy="3639289"/>
          </a:xfrm>
        </p:spPr>
        <p:txBody>
          <a:bodyPr anchor="ctr">
            <a:normAutofit/>
          </a:bodyPr>
          <a:lstStyle/>
          <a:p>
            <a:pPr marL="0" marR="0">
              <a:spcBef>
                <a:spcPts val="0"/>
              </a:spcBef>
              <a:spcAft>
                <a:spcPts val="1000"/>
              </a:spcAft>
            </a:pPr>
            <a:endParaRPr lang="fr-FR" sz="3600" dirty="0">
              <a:solidFill>
                <a:schemeClr val="tx2"/>
              </a:solidFill>
              <a:effectLst/>
              <a:latin typeface="Calibri" panose="020F0502020204030204" pitchFamily="34" charset="0"/>
            </a:endParaRPr>
          </a:p>
          <a:p>
            <a:pPr marL="0" marR="0" indent="0">
              <a:spcBef>
                <a:spcPts val="0"/>
              </a:spcBef>
              <a:spcAft>
                <a:spcPts val="1000"/>
              </a:spcAft>
              <a:buNone/>
            </a:pPr>
            <a:r>
              <a:rPr lang="fr-FR" sz="3600" dirty="0">
                <a:solidFill>
                  <a:schemeClr val="tx2"/>
                </a:solidFill>
                <a:effectLst/>
                <a:latin typeface="Calibri" panose="020F0502020204030204" pitchFamily="34" charset="0"/>
              </a:rPr>
              <a:t>Notre Dieu est au ciel, </a:t>
            </a:r>
            <a:br>
              <a:rPr lang="fr-FR" sz="3600" dirty="0">
                <a:solidFill>
                  <a:schemeClr val="tx2"/>
                </a:solidFill>
                <a:effectLst/>
                <a:latin typeface="Calibri" panose="020F0502020204030204" pitchFamily="34" charset="0"/>
              </a:rPr>
            </a:br>
            <a:r>
              <a:rPr lang="fr-FR" sz="3600" dirty="0">
                <a:solidFill>
                  <a:schemeClr val="tx2"/>
                </a:solidFill>
                <a:effectLst/>
                <a:latin typeface="Calibri" panose="020F0502020204030204" pitchFamily="34" charset="0"/>
              </a:rPr>
              <a:t>Il fait tout ce qu’il veut. </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59888694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F1C7D47-192C-2165-A45B-A4FB77093638}"/>
              </a:ext>
            </a:extLst>
          </p:cNvPr>
          <p:cNvSpPr>
            <a:spLocks noGrp="1"/>
          </p:cNvSpPr>
          <p:nvPr>
            <p:ph type="title"/>
          </p:nvPr>
        </p:nvSpPr>
        <p:spPr>
          <a:xfrm>
            <a:off x="6094105" y="802955"/>
            <a:ext cx="4977976" cy="1454051"/>
          </a:xfrm>
        </p:spPr>
        <p:txBody>
          <a:bodyPr>
            <a:normAutofit/>
          </a:bodyPr>
          <a:lstStyle/>
          <a:p>
            <a:r>
              <a:rPr lang="fr-FR" sz="3600" dirty="0">
                <a:solidFill>
                  <a:schemeClr val="tx2"/>
                </a:solidFill>
                <a:effectLst/>
                <a:latin typeface="Calibri" panose="020F0502020204030204" pitchFamily="34" charset="0"/>
              </a:rPr>
              <a:t>Colossiens 2.10</a:t>
            </a:r>
            <a:endParaRPr lang="fr-FR" sz="3600" dirty="0">
              <a:solidFill>
                <a:schemeClr val="tx2"/>
              </a:solidFill>
            </a:endParaRPr>
          </a:p>
        </p:txBody>
      </p:sp>
      <p:pic>
        <p:nvPicPr>
          <p:cNvPr id="7" name="Graphic 6" descr="Prayer Candle">
            <a:extLst>
              <a:ext uri="{FF2B5EF4-FFF2-40B4-BE49-F238E27FC236}">
                <a16:creationId xmlns:a16="http://schemas.microsoft.com/office/drawing/2014/main" id="{C790DC11-9E10-4281-3739-B1878BF49A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Espace réservé du contenu 2">
            <a:extLst>
              <a:ext uri="{FF2B5EF4-FFF2-40B4-BE49-F238E27FC236}">
                <a16:creationId xmlns:a16="http://schemas.microsoft.com/office/drawing/2014/main" id="{5B8651BC-AC6A-308F-9B7C-569A93C2A066}"/>
              </a:ext>
            </a:extLst>
          </p:cNvPr>
          <p:cNvSpPr>
            <a:spLocks noGrp="1"/>
          </p:cNvSpPr>
          <p:nvPr>
            <p:ph idx="1"/>
          </p:nvPr>
        </p:nvSpPr>
        <p:spPr>
          <a:xfrm>
            <a:off x="6090574" y="2421682"/>
            <a:ext cx="4977578" cy="3639289"/>
          </a:xfrm>
        </p:spPr>
        <p:txBody>
          <a:bodyPr anchor="ctr">
            <a:normAutofit lnSpcReduction="10000"/>
          </a:bodyPr>
          <a:lstStyle/>
          <a:p>
            <a:pPr marL="0" marR="0">
              <a:spcBef>
                <a:spcPts val="0"/>
              </a:spcBef>
              <a:spcAft>
                <a:spcPts val="1000"/>
              </a:spcAft>
            </a:pPr>
            <a:endParaRPr lang="fr-FR" sz="3600" dirty="0">
              <a:solidFill>
                <a:schemeClr val="tx2"/>
              </a:solidFill>
              <a:effectLst/>
              <a:latin typeface="Calibri" panose="020F0502020204030204" pitchFamily="34" charset="0"/>
            </a:endParaRPr>
          </a:p>
          <a:p>
            <a:pPr marL="0" marR="0" indent="0">
              <a:spcBef>
                <a:spcPts val="0"/>
              </a:spcBef>
              <a:spcAft>
                <a:spcPts val="1000"/>
              </a:spcAft>
              <a:buNone/>
            </a:pPr>
            <a:endParaRPr lang="fr-FR" sz="3600" dirty="0">
              <a:solidFill>
                <a:schemeClr val="tx2"/>
              </a:solidFill>
              <a:effectLst/>
              <a:latin typeface="Calibri" panose="020F0502020204030204" pitchFamily="34" charset="0"/>
            </a:endParaRPr>
          </a:p>
          <a:p>
            <a:pPr marL="0" marR="0" indent="0">
              <a:spcBef>
                <a:spcPts val="0"/>
              </a:spcBef>
              <a:spcAft>
                <a:spcPts val="1000"/>
              </a:spcAft>
              <a:buNone/>
            </a:pPr>
            <a:r>
              <a:rPr lang="fr-FR" sz="3600" dirty="0">
                <a:solidFill>
                  <a:schemeClr val="tx2"/>
                </a:solidFill>
                <a:effectLst/>
                <a:latin typeface="Calibri" panose="020F0502020204030204" pitchFamily="34" charset="0"/>
              </a:rPr>
              <a:t>Et vous avez tout pleinement en lui, qui est le chef de toute principauté et de tout pouvoir.</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943013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A2301A18-773D-7146-892A-8F2068B06D4C}"/>
              </a:ext>
            </a:extLst>
          </p:cNvPr>
          <p:cNvSpPr>
            <a:spLocks noGrp="1"/>
          </p:cNvSpPr>
          <p:nvPr>
            <p:ph idx="1"/>
          </p:nvPr>
        </p:nvSpPr>
        <p:spPr/>
        <p:txBody>
          <a:bodyPr/>
          <a:lstStyle/>
          <a:p>
            <a:r>
              <a:rPr lang="fr-FR" sz="3200" dirty="0"/>
              <a:t>Ainsi, en confessant que rien ne se fait sans la providence de Dieu, nous adorons avec humilité les secrets qui nous sont cachés, sans nous poser de questions qui nous dépassent. Au contraire, nous appliquons à notre usage personnel ce que l'Écriture sainte nous enseigne pour être en repos et en sécurité ; car Dieu, à qui toutes choses sont soumises, veille sur nous d'un soin si paternel qu'il ne tombera pas un cheveu de notre tête sans sa volonté. Ce faisant, il tient en bride les démons et tous nos ennemis, de sorte qu'ils ne peuvent nous faire le moindre mal sans sa permission.</a:t>
            </a:r>
          </a:p>
          <a:p>
            <a:endParaRPr lang="fr-FR" sz="3200" dirty="0"/>
          </a:p>
          <a:p>
            <a:r>
              <a:rPr lang="fr-FR" sz="3200" dirty="0"/>
              <a:t>1559, La confession de foi dite de La Rochelle</a:t>
            </a:r>
          </a:p>
          <a:p>
            <a:endParaRPr lang="fr-FR" sz="3200" dirty="0"/>
          </a:p>
        </p:txBody>
      </p:sp>
    </p:spTree>
    <p:extLst>
      <p:ext uri="{BB962C8B-B14F-4D97-AF65-F5344CB8AC3E}">
        <p14:creationId xmlns:p14="http://schemas.microsoft.com/office/powerpoint/2010/main" val="123647606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2" name="Rectangle 11">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6" name="Espace réservé du contenu 5" descr="Une image contenant vase, plante d’intérieur, pot de fleurs, Plats et corbeilles&#10;&#10;Description générée automatiquement">
            <a:extLst>
              <a:ext uri="{FF2B5EF4-FFF2-40B4-BE49-F238E27FC236}">
                <a16:creationId xmlns:a16="http://schemas.microsoft.com/office/drawing/2014/main" id="{7D819178-B959-90D5-8690-4343ABE226DE}"/>
              </a:ext>
            </a:extLst>
          </p:cNvPr>
          <p:cNvPicPr>
            <a:picLocks noGrp="1" noChangeAspect="1"/>
          </p:cNvPicPr>
          <p:nvPr>
            <p:ph sz="half" idx="2"/>
          </p:nvPr>
        </p:nvPicPr>
        <p:blipFill rotWithShape="1">
          <a:blip r:embed="rId2">
            <a:alphaModFix amt="59000"/>
          </a:blip>
          <a:srcRect t="9350" b="6019"/>
          <a:stretch/>
        </p:blipFill>
        <p:spPr>
          <a:xfrm>
            <a:off x="20" y="-7624"/>
            <a:ext cx="12191981" cy="6887365"/>
          </a:xfrm>
          <a:prstGeom prst="rect">
            <a:avLst/>
          </a:prstGeom>
        </p:spPr>
      </p:pic>
      <p:sp>
        <p:nvSpPr>
          <p:cNvPr id="7" name="Rectangle 6">
            <a:extLst>
              <a:ext uri="{FF2B5EF4-FFF2-40B4-BE49-F238E27FC236}">
                <a16:creationId xmlns:a16="http://schemas.microsoft.com/office/drawing/2014/main" id="{B8EC6EB3-820B-D53A-F3BF-A73304E011C6}"/>
              </a:ext>
            </a:extLst>
          </p:cNvPr>
          <p:cNvSpPr/>
          <p:nvPr/>
        </p:nvSpPr>
        <p:spPr>
          <a:xfrm>
            <a:off x="8283796" y="4129929"/>
            <a:ext cx="3148619" cy="923330"/>
          </a:xfrm>
          <a:prstGeom prst="rect">
            <a:avLst/>
          </a:prstGeom>
          <a:noFill/>
        </p:spPr>
        <p:txBody>
          <a:bodyPr wrap="none" lIns="91440" tIns="45720" rIns="91440" bIns="45720">
            <a:spAutoFit/>
          </a:bodyPr>
          <a:lstStyle/>
          <a:p>
            <a:pPr algn="ctr"/>
            <a:r>
              <a:rPr lang="fr-FR" sz="5400" b="0" i="1" cap="none" spc="0" dirty="0">
                <a:ln w="0"/>
                <a:solidFill>
                  <a:schemeClr val="tx1"/>
                </a:solidFill>
                <a:effectLst>
                  <a:outerShdw blurRad="38100" dist="19050" dir="2700000" algn="tl" rotWithShape="0">
                    <a:schemeClr val="dk1">
                      <a:alpha val="40000"/>
                    </a:schemeClr>
                  </a:outerShdw>
                </a:effectLst>
              </a:rPr>
              <a:t>The end </a:t>
            </a:r>
            <a:r>
              <a:rPr lang="fr-FR" sz="5400" b="0" i="1" cap="none" spc="0" dirty="0">
                <a:ln w="0"/>
                <a:solidFill>
                  <a:schemeClr val="tx1"/>
                </a:solidFill>
                <a:effectLst>
                  <a:outerShdw blurRad="38100" dist="19050" dir="2700000" algn="tl" rotWithShape="0">
                    <a:schemeClr val="dk1">
                      <a:alpha val="40000"/>
                    </a:schemeClr>
                  </a:outerShdw>
                </a:effectLst>
                <a:sym typeface="Wingdings" pitchFamily="2" charset="2"/>
              </a:rPr>
              <a:t></a:t>
            </a:r>
            <a:endParaRPr lang="fr-FR" sz="5400" b="0" i="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2077605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06B333-B65E-3F21-8A75-E1DB26E94C4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E9FB704-60A9-1620-FD34-0C2F549A2B1A}"/>
              </a:ext>
            </a:extLst>
          </p:cNvPr>
          <p:cNvSpPr>
            <a:spLocks noGrp="1"/>
          </p:cNvSpPr>
          <p:nvPr>
            <p:ph sz="half" idx="1"/>
          </p:nvPr>
        </p:nvSpPr>
        <p:spPr/>
        <p:txBody>
          <a:bodyPr/>
          <a:lstStyle/>
          <a:p>
            <a:endParaRPr lang="fr-FR"/>
          </a:p>
        </p:txBody>
      </p:sp>
      <p:sp>
        <p:nvSpPr>
          <p:cNvPr id="4" name="Espace réservé du contenu 3">
            <a:extLst>
              <a:ext uri="{FF2B5EF4-FFF2-40B4-BE49-F238E27FC236}">
                <a16:creationId xmlns:a16="http://schemas.microsoft.com/office/drawing/2014/main" id="{77CAB7A0-B4BD-FFB9-D862-3C6797C7F7E6}"/>
              </a:ext>
            </a:extLst>
          </p:cNvPr>
          <p:cNvSpPr>
            <a:spLocks noGrp="1"/>
          </p:cNvSpPr>
          <p:nvPr>
            <p:ph sz="half" idx="2"/>
          </p:nvPr>
        </p:nvSpPr>
        <p:spPr/>
        <p:txBody>
          <a:bodyPr/>
          <a:lstStyle/>
          <a:p>
            <a:endParaRPr lang="fr-FR"/>
          </a:p>
        </p:txBody>
      </p:sp>
    </p:spTree>
    <p:extLst>
      <p:ext uri="{BB962C8B-B14F-4D97-AF65-F5344CB8AC3E}">
        <p14:creationId xmlns:p14="http://schemas.microsoft.com/office/powerpoint/2010/main" val="403083335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30CD1527-9B99-EA49-8F77-7F262F6CDC4E}" vid="{EDD3D33D-B508-1D47-9BFA-50C2E93F4E3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12604</TotalTime>
  <Words>12342</Words>
  <Application>Microsoft Macintosh PowerPoint</Application>
  <PresentationFormat>Grand écran</PresentationFormat>
  <Paragraphs>685</Paragraphs>
  <Slides>150</Slides>
  <Notes>31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150</vt:i4>
      </vt:variant>
    </vt:vector>
  </HeadingPairs>
  <TitlesOfParts>
    <vt:vector size="159" baseType="lpstr">
      <vt:lpstr>Aptos</vt:lpstr>
      <vt:lpstr>Arial</vt:lpstr>
      <vt:lpstr>Avenir Next LT Pro</vt:lpstr>
      <vt:lpstr>Calibri</vt:lpstr>
      <vt:lpstr>Calibri Light</vt:lpstr>
      <vt:lpstr>Symbol</vt:lpstr>
      <vt:lpstr>Times New Roman</vt:lpstr>
      <vt:lpstr>Wingdings</vt:lpstr>
      <vt:lpstr>Thème Office</vt:lpstr>
      <vt:lpstr>Présentation PowerPoint</vt:lpstr>
      <vt:lpstr>Présentation PowerPoint</vt:lpstr>
      <vt:lpstr>Le monde des esprits,  et la libération des esprits</vt:lpstr>
      <vt:lpstr>Le monde des esprits</vt:lpstr>
      <vt:lpstr>La délivrance des esprits</vt:lpstr>
      <vt:lpstr>Le monde des esprits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monde des esprits</vt:lpstr>
      <vt:lpstr>Présentation PowerPoint</vt:lpstr>
      <vt:lpstr>Présentation PowerPoint</vt:lpstr>
      <vt:lpstr>Présentation PowerPoint</vt:lpstr>
      <vt:lpstr>La chute d’un ange</vt:lpstr>
      <vt:lpstr>Présentation PowerPoint</vt:lpstr>
      <vt:lpstr>Présentation PowerPoint</vt:lpstr>
      <vt:lpstr>Présentation PowerPoint</vt:lpstr>
      <vt:lpstr>Présentation PowerPoint</vt:lpstr>
      <vt:lpstr>Ainsi… au sujet du diable… </vt:lpstr>
      <vt:lpstr>Présentation PowerPoint</vt:lpstr>
      <vt:lpstr>L’origine des démons?</vt:lpstr>
      <vt:lpstr>Le monde des esprits</vt:lpstr>
      <vt:lpstr>Les fils de Dieu et les filles des hommes (Gn 6)</vt:lpstr>
      <vt:lpstr>Les fils de Dieu et les filles des hommes (Gn 6)</vt:lpstr>
      <vt:lpstr>Présentation PowerPoint</vt:lpstr>
      <vt:lpstr>Livre d’Hénoch</vt:lpstr>
      <vt:lpstr>L’interprétation du Nouveau Testament (Jude)</vt:lpstr>
      <vt:lpstr>L’interprétation du Nouveau Testament (Pierre)</vt:lpstr>
      <vt:lpstr>Avec Genèse 6: </vt:lpstr>
      <vt:lpstr>Présentation PowerPoint</vt:lpstr>
      <vt:lpstr>Jean Calvin</vt:lpstr>
      <vt:lpstr>L’origine des démons?</vt:lpstr>
      <vt:lpstr>Description dans l’AT (Robin Reeves)</vt:lpstr>
      <vt:lpstr>Le monde des esprits</vt:lpstr>
      <vt:lpstr>Description dans l’AT (Robin Reeves)</vt:lpstr>
      <vt:lpstr>Deux manifestations démoniaques de l’AT (1)</vt:lpstr>
      <vt:lpstr>Deux manifestations démoniaques de l’AT (2)</vt:lpstr>
      <vt:lpstr>Synthèse et définitions préliminaires</vt:lpstr>
      <vt:lpstr>Synthèse et définitions préliminaires</vt:lpstr>
      <vt:lpstr>Le monde des esprits</vt:lpstr>
      <vt:lpstr>Présentation PowerPoint</vt:lpstr>
      <vt:lpstr>Présentation PowerPoint</vt:lpstr>
      <vt:lpstr>Présentation PowerPoint</vt:lpstr>
      <vt:lpstr>Présentation PowerPoint</vt:lpstr>
      <vt:lpstr>Le monde des esprits</vt:lpstr>
      <vt:lpstr>La prohibition de Deutéronome 18</vt:lpstr>
      <vt:lpstr>Présentation PowerPoint</vt:lpstr>
      <vt:lpstr>Présentation PowerPoint</vt:lpstr>
      <vt:lpstr>Ma définition de la magie</vt:lpstr>
      <vt:lpstr>Présentation PowerPoint</vt:lpstr>
      <vt:lpstr>Présentation PowerPoint</vt:lpstr>
      <vt:lpstr>La recherche de Relation</vt:lpstr>
      <vt:lpstr>L’ergot du seigle </vt:lpstr>
      <vt:lpstr>La recherche d’Information</vt:lpstr>
      <vt:lpstr>L’effet puits</vt:lpstr>
      <vt:lpstr>La recherche d’Opération</vt:lpstr>
      <vt:lpstr>L’aspirine  </vt:lpstr>
      <vt:lpstr>Le prophète Ésaïe (chap 44)</vt:lpstr>
      <vt:lpstr>Ésaïe 47.8–15</vt:lpstr>
      <vt:lpstr>Le prophète Jérémie et la fausse prophétie</vt:lpstr>
      <vt:lpstr>Le prophète Jérémie et les idoles </vt:lpstr>
      <vt:lpstr>Ézéchiel et la fausse prophétie</vt:lpstr>
      <vt:lpstr>Ezéchiel et la magie (Ez 21.26-28)</vt:lpstr>
      <vt:lpstr>La magie ne peut rien contre Israël</vt:lpstr>
      <vt:lpstr>Les idoles ne peuvent rien contre Israël</vt:lpstr>
      <vt:lpstr>Les petits prophètes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délivrance des esprits</vt:lpstr>
      <vt:lpstr>Les interactions avec le NT </vt:lpstr>
      <vt:lpstr>Présentation PowerPoint</vt:lpstr>
      <vt:lpstr>Les interactions avec le NT </vt:lpstr>
      <vt:lpstr>Présentation PowerPoint</vt:lpstr>
      <vt:lpstr>La vie  à Éphèse</vt:lpstr>
      <vt:lpstr>Paul à Éphèse</vt:lpstr>
      <vt:lpstr>La délivrance des esprits</vt:lpstr>
      <vt:lpstr>L’influence sociétale</vt:lpstr>
      <vt:lpstr>L’influence sociétale</vt:lpstr>
      <vt:lpstr>Présentation PowerPoint</vt:lpstr>
      <vt:lpstr>Présentation PowerPoint</vt:lpstr>
      <vt:lpstr>L’influence individuelle</vt:lpstr>
      <vt:lpstr>L’influence de la fascination</vt:lpstr>
      <vt:lpstr>5 questions fréquentes</vt:lpstr>
      <vt:lpstr>Des lieux hantés? </vt:lpstr>
      <vt:lpstr>La démonisation</vt:lpstr>
      <vt:lpstr>Le danger de la « démonisation »</vt:lpstr>
      <vt:lpstr>Les causes de la « démonisation »? </vt:lpstr>
      <vt:lpstr>Le danger du diable passe par le péché des hommes…</vt:lpstr>
      <vt:lpstr>Présentation PowerPoint</vt:lpstr>
      <vt:lpstr>La délivrance des esprits</vt:lpstr>
      <vt:lpstr>L’Éternel règne!</vt:lpstr>
      <vt:lpstr>Christus Victor! </vt:lpstr>
      <vt:lpstr>Comment appliquer la victoire? </vt:lpstr>
      <vt:lpstr>Des territoires à conquérir?  3e  vague et Nouvelle Réforme Apostolique</vt:lpstr>
      <vt:lpstr>Présentation PowerPoint</vt:lpstr>
      <vt:lpstr>L’influence sociétale</vt:lpstr>
      <vt:lpstr>Présentation PowerPoint</vt:lpstr>
      <vt:lpstr>Présentation PowerPoint</vt:lpstr>
      <vt:lpstr>Influences: la lutte du chrétien est défensive</vt:lpstr>
      <vt:lpstr>Présentation PowerPoint</vt:lpstr>
      <vt:lpstr>Présentation PowerPoint</vt:lpstr>
      <vt:lpstr>Présentation PowerPoint</vt:lpstr>
      <vt:lpstr>Présentation PowerPoint</vt:lpstr>
      <vt:lpstr>La délivrance apostolique, ekbalistique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délivrance pastorale, exhortative </vt:lpstr>
      <vt:lpstr>La délivrance pastorale, exhortative </vt:lpstr>
      <vt:lpstr>Sept pratiques fondamentales: </vt:lpstr>
      <vt:lpstr>Le chrétien défend ses frères! </vt:lpstr>
      <vt:lpstr>Présentation PowerPoint</vt:lpstr>
      <vt:lpstr>Présentation PowerPoint</vt:lpstr>
      <vt:lpstr>Présentation PowerPoint</vt:lpstr>
      <vt:lpstr>Présentation PowerPoint</vt:lpstr>
      <vt:lpstr>Présentation PowerPoint</vt:lpstr>
      <vt:lpstr>Présentation PowerPoint</vt:lpstr>
      <vt:lpstr>Etude de cas: évangélisation bruyante </vt:lpstr>
      <vt:lpstr>Présentation PowerPoint</vt:lpstr>
      <vt:lpstr>Questions fréquentes</vt:lpstr>
      <vt:lpstr>Questions fréquentes</vt:lpstr>
      <vt:lpstr>Un chrétien peut-il être démonisé? </vt:lpstr>
      <vt:lpstr>Faut-il briser les liens héréditaires? </vt:lpstr>
      <vt:lpstr>Une réponse des prophètes!</vt:lpstr>
      <vt:lpstr>Faut-il briser les liens héréditaires? </vt:lpstr>
      <vt:lpstr>Applications personnelles</vt:lpstr>
      <vt:lpstr>Psaumes 115.3</vt:lpstr>
      <vt:lpstr>Colossiens 2.10</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Florent Varak</dc:creator>
  <cp:lastModifiedBy>Florent Varak</cp:lastModifiedBy>
  <cp:revision>221</cp:revision>
  <dcterms:created xsi:type="dcterms:W3CDTF">2024-01-31T18:44:48Z</dcterms:created>
  <dcterms:modified xsi:type="dcterms:W3CDTF">2025-12-27T15:21:53Z</dcterms:modified>
</cp:coreProperties>
</file>